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9" r:id="rId2"/>
    <p:sldId id="344" r:id="rId3"/>
    <p:sldId id="331" r:id="rId4"/>
    <p:sldId id="332" r:id="rId5"/>
    <p:sldId id="277" r:id="rId6"/>
    <p:sldId id="260" r:id="rId7"/>
    <p:sldId id="276" r:id="rId8"/>
    <p:sldId id="309" r:id="rId9"/>
    <p:sldId id="278" r:id="rId10"/>
    <p:sldId id="275" r:id="rId11"/>
    <p:sldId id="323" r:id="rId12"/>
    <p:sldId id="322" r:id="rId13"/>
    <p:sldId id="271" r:id="rId14"/>
    <p:sldId id="263" r:id="rId15"/>
    <p:sldId id="265" r:id="rId16"/>
    <p:sldId id="283" r:id="rId17"/>
    <p:sldId id="269" r:id="rId18"/>
    <p:sldId id="295" r:id="rId19"/>
    <p:sldId id="272" r:id="rId20"/>
    <p:sldId id="273" r:id="rId21"/>
    <p:sldId id="291" r:id="rId22"/>
    <p:sldId id="290" r:id="rId23"/>
    <p:sldId id="274" r:id="rId24"/>
    <p:sldId id="326" r:id="rId25"/>
    <p:sldId id="318" r:id="rId26"/>
    <p:sldId id="293" r:id="rId27"/>
    <p:sldId id="319" r:id="rId28"/>
    <p:sldId id="320" r:id="rId29"/>
    <p:sldId id="321" r:id="rId30"/>
    <p:sldId id="302" r:id="rId31"/>
    <p:sldId id="325" r:id="rId32"/>
    <p:sldId id="328" r:id="rId33"/>
    <p:sldId id="327" r:id="rId34"/>
    <p:sldId id="329" r:id="rId35"/>
    <p:sldId id="330" r:id="rId36"/>
    <p:sldId id="334" r:id="rId37"/>
    <p:sldId id="341" r:id="rId38"/>
    <p:sldId id="294" r:id="rId39"/>
    <p:sldId id="312" r:id="rId40"/>
    <p:sldId id="313" r:id="rId41"/>
    <p:sldId id="314" r:id="rId42"/>
    <p:sldId id="336" r:id="rId43"/>
    <p:sldId id="315" r:id="rId44"/>
    <p:sldId id="317" r:id="rId45"/>
    <p:sldId id="339" r:id="rId46"/>
    <p:sldId id="342" r:id="rId47"/>
  </p:sldIdLst>
  <p:sldSz cx="12192000" cy="6858000"/>
  <p:notesSz cx="6858000" cy="9144000"/>
  <p:defaultTextStyle>
    <a:defPPr>
      <a:defRPr lang="en-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7" userDrawn="1">
          <p15:clr>
            <a:srgbClr val="A4A3A4"/>
          </p15:clr>
        </p15:guide>
        <p15:guide id="3" orient="horz" pos="43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62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631"/>
    <p:restoredTop sz="94692"/>
  </p:normalViewPr>
  <p:slideViewPr>
    <p:cSldViewPr snapToGrid="0" showGuides="1">
      <p:cViewPr varScale="1">
        <p:scale>
          <a:sx n="101" d="100"/>
          <a:sy n="101" d="100"/>
        </p:scale>
        <p:origin x="216" y="200"/>
      </p:cViewPr>
      <p:guideLst>
        <p:guide pos="7"/>
        <p:guide orient="horz" pos="4320"/>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file:////Users/Hans.Lopez-Vito/Desktop/Work%20Files/Proprietary%20Insights%20Programs/BBDO%20Voices%20Asia/Summ%20-%20Purpose%20in%20Journey.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33.xml"/><Relationship Id="rId1" Type="http://schemas.microsoft.com/office/2011/relationships/chartStyle" Target="style33.xml"/></Relationships>
</file>

<file path=ppt/charts/_rels/chart4.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tx1"/>
            </a:solidFill>
            <a:ln>
              <a:noFill/>
            </a:ln>
            <a:effectLst/>
          </c:spPr>
          <c:invertIfNegative val="0"/>
          <c:dPt>
            <c:idx val="10"/>
            <c:invertIfNegative val="0"/>
            <c:bubble3D val="0"/>
            <c:spPr>
              <a:solidFill>
                <a:srgbClr val="FF0000"/>
              </a:solidFill>
              <a:ln>
                <a:noFill/>
              </a:ln>
              <a:effectLst/>
            </c:spPr>
            <c:extLst>
              <c:ext xmlns:c16="http://schemas.microsoft.com/office/drawing/2014/chart" uri="{C3380CC4-5D6E-409C-BE32-E72D297353CC}">
                <c16:uniqueId val="{00000000-B8D7-4547-B5C7-23C5C7C8D3DE}"/>
              </c:ext>
            </c:extLst>
          </c:dPt>
          <c:dPt>
            <c:idx val="11"/>
            <c:invertIfNegative val="0"/>
            <c:bubble3D val="0"/>
            <c:spPr>
              <a:solidFill>
                <a:srgbClr val="FF0000"/>
              </a:solidFill>
              <a:ln>
                <a:noFill/>
              </a:ln>
              <a:effectLst/>
            </c:spPr>
            <c:extLst>
              <c:ext xmlns:c16="http://schemas.microsoft.com/office/drawing/2014/chart" uri="{C3380CC4-5D6E-409C-BE32-E72D297353CC}">
                <c16:uniqueId val="{00000001-B8D7-4547-B5C7-23C5C7C8D3DE}"/>
              </c:ext>
            </c:extLst>
          </c:dPt>
          <c:dPt>
            <c:idx val="12"/>
            <c:invertIfNegative val="0"/>
            <c:bubble3D val="0"/>
            <c:spPr>
              <a:solidFill>
                <a:srgbClr val="FF0000"/>
              </a:solidFill>
              <a:ln>
                <a:noFill/>
              </a:ln>
              <a:effectLst/>
            </c:spPr>
            <c:extLst>
              <c:ext xmlns:c16="http://schemas.microsoft.com/office/drawing/2014/chart" uri="{C3380CC4-5D6E-409C-BE32-E72D297353CC}">
                <c16:uniqueId val="{00000002-B8D7-4547-B5C7-23C5C7C8D3DE}"/>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Bahnschrift" panose="020B0502040204020203" pitchFamily="34" charset="0"/>
                    <a:ea typeface="+mn-ea"/>
                    <a:cs typeface="+mn-cs"/>
                  </a:defRPr>
                </a:pPr>
                <a:endParaRPr lang="en-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Sheet1!$A$2:$A$19</c:f>
              <c:numCache>
                <c:formatCode>General</c:formatCode>
                <c:ptCount val="18"/>
              </c:numCache>
            </c:numRef>
          </c:cat>
          <c:val>
            <c:numRef>
              <c:f>Sheet1!$B$2:$B$19</c:f>
              <c:numCache>
                <c:formatCode>0%</c:formatCode>
                <c:ptCount val="18"/>
                <c:pt idx="0">
                  <c:v>0.28000000000000003</c:v>
                </c:pt>
                <c:pt idx="1">
                  <c:v>0.39</c:v>
                </c:pt>
                <c:pt idx="2">
                  <c:v>0.27</c:v>
                </c:pt>
                <c:pt idx="3">
                  <c:v>0.21</c:v>
                </c:pt>
                <c:pt idx="4">
                  <c:v>0.27</c:v>
                </c:pt>
                <c:pt idx="5">
                  <c:v>0.35</c:v>
                </c:pt>
                <c:pt idx="6">
                  <c:v>0.28000000000000003</c:v>
                </c:pt>
                <c:pt idx="7">
                  <c:v>0.36</c:v>
                </c:pt>
                <c:pt idx="8">
                  <c:v>0.39</c:v>
                </c:pt>
                <c:pt idx="9">
                  <c:v>0.34</c:v>
                </c:pt>
                <c:pt idx="10">
                  <c:v>0.44</c:v>
                </c:pt>
                <c:pt idx="11">
                  <c:v>0.43</c:v>
                </c:pt>
                <c:pt idx="12">
                  <c:v>0.4</c:v>
                </c:pt>
                <c:pt idx="13">
                  <c:v>0.18</c:v>
                </c:pt>
                <c:pt idx="14">
                  <c:v>0.24</c:v>
                </c:pt>
                <c:pt idx="15">
                  <c:v>0.26</c:v>
                </c:pt>
                <c:pt idx="16">
                  <c:v>0.4</c:v>
                </c:pt>
                <c:pt idx="17">
                  <c:v>0.36</c:v>
                </c:pt>
              </c:numCache>
            </c:numRef>
          </c:val>
          <c:extLst>
            <c:ext xmlns:c16="http://schemas.microsoft.com/office/drawing/2014/chart" uri="{C3380CC4-5D6E-409C-BE32-E72D297353CC}">
              <c16:uniqueId val="{00000000-1359-4549-88E5-CDB67AB208A2}"/>
            </c:ext>
          </c:extLst>
        </c:ser>
        <c:dLbls>
          <c:showLegendKey val="0"/>
          <c:showVal val="0"/>
          <c:showCatName val="0"/>
          <c:showSerName val="0"/>
          <c:showPercent val="0"/>
          <c:showBubbleSize val="0"/>
        </c:dLbls>
        <c:gapWidth val="177"/>
        <c:overlap val="-27"/>
        <c:axId val="1343924016"/>
        <c:axId val="1343925664"/>
      </c:barChart>
      <c:catAx>
        <c:axId val="134392401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CN"/>
          </a:p>
        </c:txPr>
        <c:crossAx val="1343925664"/>
        <c:crosses val="autoZero"/>
        <c:auto val="1"/>
        <c:lblAlgn val="ctr"/>
        <c:lblOffset val="100"/>
        <c:noMultiLvlLbl val="0"/>
      </c:catAx>
      <c:valAx>
        <c:axId val="1343925664"/>
        <c:scaling>
          <c:orientation val="minMax"/>
          <c:min val="0"/>
        </c:scaling>
        <c:delete val="1"/>
        <c:axPos val="l"/>
        <c:numFmt formatCode="0%" sourceLinked="1"/>
        <c:majorTickMark val="none"/>
        <c:minorTickMark val="none"/>
        <c:tickLblPos val="nextTo"/>
        <c:crossAx val="13439240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N"/>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609C-5846-ADBC-CC7E26974ECD}"/>
              </c:ext>
            </c:extLst>
          </c:dPt>
          <c:dPt>
            <c:idx val="3"/>
            <c:invertIfNegative val="0"/>
            <c:bubble3D val="0"/>
            <c:spPr>
              <a:solidFill>
                <a:srgbClr val="FF0000"/>
              </a:solidFill>
              <a:ln>
                <a:noFill/>
              </a:ln>
              <a:effectLst/>
            </c:spPr>
            <c:extLst>
              <c:ext xmlns:c16="http://schemas.microsoft.com/office/drawing/2014/chart" uri="{C3380CC4-5D6E-409C-BE32-E72D297353CC}">
                <c16:uniqueId val="{00000000-609C-5846-ADBC-CC7E26974ECD}"/>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Bahnschrift" panose="020B0502040204020203" pitchFamily="34" charset="0"/>
                    <a:ea typeface="+mn-ea"/>
                    <a:cs typeface="+mn-cs"/>
                  </a:defRPr>
                </a:pPr>
                <a:endParaRPr lang="en-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numCache>
            </c:numRef>
          </c:cat>
          <c:val>
            <c:numRef>
              <c:f>Sheet1!$B$2:$B$7</c:f>
              <c:numCache>
                <c:formatCode>0%</c:formatCode>
                <c:ptCount val="6"/>
                <c:pt idx="0">
                  <c:v>0.67</c:v>
                </c:pt>
                <c:pt idx="1">
                  <c:v>0.24</c:v>
                </c:pt>
                <c:pt idx="2">
                  <c:v>0.4</c:v>
                </c:pt>
                <c:pt idx="3">
                  <c:v>0.55000000000000004</c:v>
                </c:pt>
                <c:pt idx="4">
                  <c:v>0.48</c:v>
                </c:pt>
                <c:pt idx="5">
                  <c:v>0.45</c:v>
                </c:pt>
              </c:numCache>
            </c:numRef>
          </c:val>
          <c:extLst>
            <c:ext xmlns:c16="http://schemas.microsoft.com/office/drawing/2014/chart" uri="{C3380CC4-5D6E-409C-BE32-E72D297353CC}">
              <c16:uniqueId val="{00000000-7D4E-BD43-B665-BF3ED18E59A1}"/>
            </c:ext>
          </c:extLst>
        </c:ser>
        <c:dLbls>
          <c:showLegendKey val="0"/>
          <c:showVal val="0"/>
          <c:showCatName val="0"/>
          <c:showSerName val="0"/>
          <c:showPercent val="0"/>
          <c:showBubbleSize val="0"/>
        </c:dLbls>
        <c:gapWidth val="117"/>
        <c:axId val="218102687"/>
        <c:axId val="1739682640"/>
      </c:barChart>
      <c:catAx>
        <c:axId val="218102687"/>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CN"/>
          </a:p>
        </c:txPr>
        <c:crossAx val="1739682640"/>
        <c:crosses val="autoZero"/>
        <c:auto val="1"/>
        <c:lblAlgn val="ctr"/>
        <c:lblOffset val="100"/>
        <c:noMultiLvlLbl val="0"/>
      </c:catAx>
      <c:valAx>
        <c:axId val="1739682640"/>
        <c:scaling>
          <c:orientation val="minMax"/>
        </c:scaling>
        <c:delete val="1"/>
        <c:axPos val="b"/>
        <c:numFmt formatCode="0%" sourceLinked="1"/>
        <c:majorTickMark val="none"/>
        <c:minorTickMark val="none"/>
        <c:tickLblPos val="nextTo"/>
        <c:crossAx val="218102687"/>
        <c:crosses val="autoZero"/>
        <c:crossBetween val="between"/>
        <c:maj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N"/>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Men</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Bahnschrift" panose="020B0502040204020203" pitchFamily="34" charset="0"/>
                    <a:ea typeface="+mn-ea"/>
                    <a:cs typeface="+mn-cs"/>
                  </a:defRPr>
                </a:pPr>
                <a:endParaRPr lang="en-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Sheet1!$B$2:$B$4</c:f>
              <c:numCache>
                <c:formatCode>0%</c:formatCode>
                <c:ptCount val="3"/>
                <c:pt idx="0">
                  <c:v>0.14000000000000001</c:v>
                </c:pt>
                <c:pt idx="1">
                  <c:v>0.17</c:v>
                </c:pt>
                <c:pt idx="2">
                  <c:v>0.13</c:v>
                </c:pt>
              </c:numCache>
            </c:numRef>
          </c:val>
          <c:extLst>
            <c:ext xmlns:c16="http://schemas.microsoft.com/office/drawing/2014/chart" uri="{C3380CC4-5D6E-409C-BE32-E72D297353CC}">
              <c16:uniqueId val="{00000000-38EB-9D41-A27D-542861BD1A23}"/>
            </c:ext>
          </c:extLst>
        </c:ser>
        <c:ser>
          <c:idx val="1"/>
          <c:order val="1"/>
          <c:tx>
            <c:strRef>
              <c:f>Sheet1!$C$1</c:f>
              <c:strCache>
                <c:ptCount val="1"/>
                <c:pt idx="0">
                  <c:v>Women</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Bahnschrift" panose="020B0502040204020203" pitchFamily="34" charset="0"/>
                    <a:ea typeface="+mn-ea"/>
                    <a:cs typeface="+mn-cs"/>
                  </a:defRPr>
                </a:pPr>
                <a:endParaRPr lang="en-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Sheet1!$C$2:$C$4</c:f>
              <c:numCache>
                <c:formatCode>0%</c:formatCode>
                <c:ptCount val="3"/>
                <c:pt idx="0">
                  <c:v>0.35</c:v>
                </c:pt>
                <c:pt idx="1">
                  <c:v>0.36</c:v>
                </c:pt>
                <c:pt idx="2">
                  <c:v>0.28999999999999998</c:v>
                </c:pt>
              </c:numCache>
            </c:numRef>
          </c:val>
          <c:extLst>
            <c:ext xmlns:c16="http://schemas.microsoft.com/office/drawing/2014/chart" uri="{C3380CC4-5D6E-409C-BE32-E72D297353CC}">
              <c16:uniqueId val="{00000001-38EB-9D41-A27D-542861BD1A23}"/>
            </c:ext>
          </c:extLst>
        </c:ser>
        <c:dLbls>
          <c:showLegendKey val="0"/>
          <c:showVal val="0"/>
          <c:showCatName val="0"/>
          <c:showSerName val="0"/>
          <c:showPercent val="0"/>
          <c:showBubbleSize val="0"/>
        </c:dLbls>
        <c:gapWidth val="219"/>
        <c:overlap val="-27"/>
        <c:axId val="1370678832"/>
        <c:axId val="1448345648"/>
      </c:barChart>
      <c:catAx>
        <c:axId val="137067883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CN"/>
          </a:p>
        </c:txPr>
        <c:crossAx val="1448345648"/>
        <c:crosses val="autoZero"/>
        <c:auto val="1"/>
        <c:lblAlgn val="ctr"/>
        <c:lblOffset val="100"/>
        <c:noMultiLvlLbl val="0"/>
      </c:catAx>
      <c:valAx>
        <c:axId val="1448345648"/>
        <c:scaling>
          <c:orientation val="minMax"/>
        </c:scaling>
        <c:delete val="1"/>
        <c:axPos val="l"/>
        <c:numFmt formatCode="0%" sourceLinked="1"/>
        <c:majorTickMark val="none"/>
        <c:minorTickMark val="none"/>
        <c:tickLblPos val="nextTo"/>
        <c:crossAx val="1370678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N"/>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Men</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Bahnschrift" panose="020B0502040204020203" pitchFamily="34" charset="0"/>
                    <a:ea typeface="+mn-ea"/>
                    <a:cs typeface="+mn-cs"/>
                  </a:defRPr>
                </a:pPr>
                <a:endParaRPr lang="en-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Sheet1!$B$2:$B$4</c:f>
              <c:numCache>
                <c:formatCode>0%</c:formatCode>
                <c:ptCount val="3"/>
                <c:pt idx="0">
                  <c:v>0.17</c:v>
                </c:pt>
                <c:pt idx="1">
                  <c:v>0.23</c:v>
                </c:pt>
                <c:pt idx="2">
                  <c:v>0.2</c:v>
                </c:pt>
              </c:numCache>
            </c:numRef>
          </c:val>
          <c:extLst>
            <c:ext xmlns:c16="http://schemas.microsoft.com/office/drawing/2014/chart" uri="{C3380CC4-5D6E-409C-BE32-E72D297353CC}">
              <c16:uniqueId val="{00000000-75B7-6B4A-B5A6-304FFA7B811A}"/>
            </c:ext>
          </c:extLst>
        </c:ser>
        <c:ser>
          <c:idx val="1"/>
          <c:order val="1"/>
          <c:tx>
            <c:strRef>
              <c:f>Sheet1!$C$1</c:f>
              <c:strCache>
                <c:ptCount val="1"/>
                <c:pt idx="0">
                  <c:v>Women</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Bahnschrift" panose="020B0502040204020203" pitchFamily="34" charset="0"/>
                    <a:ea typeface="+mn-ea"/>
                    <a:cs typeface="+mn-cs"/>
                  </a:defRPr>
                </a:pPr>
                <a:endParaRPr lang="en-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Sheet1!$C$2:$C$4</c:f>
              <c:numCache>
                <c:formatCode>0%</c:formatCode>
                <c:ptCount val="3"/>
                <c:pt idx="0">
                  <c:v>0.3</c:v>
                </c:pt>
                <c:pt idx="1">
                  <c:v>0.3</c:v>
                </c:pt>
                <c:pt idx="2">
                  <c:v>0.28999999999999998</c:v>
                </c:pt>
              </c:numCache>
            </c:numRef>
          </c:val>
          <c:extLst>
            <c:ext xmlns:c16="http://schemas.microsoft.com/office/drawing/2014/chart" uri="{C3380CC4-5D6E-409C-BE32-E72D297353CC}">
              <c16:uniqueId val="{00000001-75B7-6B4A-B5A6-304FFA7B811A}"/>
            </c:ext>
          </c:extLst>
        </c:ser>
        <c:dLbls>
          <c:showLegendKey val="0"/>
          <c:showVal val="0"/>
          <c:showCatName val="0"/>
          <c:showSerName val="0"/>
          <c:showPercent val="0"/>
          <c:showBubbleSize val="0"/>
        </c:dLbls>
        <c:gapWidth val="219"/>
        <c:overlap val="-27"/>
        <c:axId val="1370678832"/>
        <c:axId val="1448345648"/>
      </c:barChart>
      <c:catAx>
        <c:axId val="137067883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CN"/>
          </a:p>
        </c:txPr>
        <c:crossAx val="1448345648"/>
        <c:crosses val="autoZero"/>
        <c:auto val="1"/>
        <c:lblAlgn val="ctr"/>
        <c:lblOffset val="100"/>
        <c:noMultiLvlLbl val="0"/>
      </c:catAx>
      <c:valAx>
        <c:axId val="1448345648"/>
        <c:scaling>
          <c:orientation val="minMax"/>
        </c:scaling>
        <c:delete val="1"/>
        <c:axPos val="l"/>
        <c:numFmt formatCode="0%" sourceLinked="1"/>
        <c:majorTickMark val="none"/>
        <c:minorTickMark val="none"/>
        <c:tickLblPos val="nextTo"/>
        <c:crossAx val="1370678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N"/>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Women</c:v>
                </c:pt>
              </c:strCache>
            </c:strRef>
          </c:tx>
          <c:spPr>
            <a:solidFill>
              <a:srgbClr val="FF0000"/>
            </a:solidFill>
            <a:ln>
              <a:noFill/>
            </a:ln>
            <a:effectLst/>
          </c:spPr>
          <c:invertIfNegative val="0"/>
          <c:cat>
            <c:numRef>
              <c:f>Sheet1!$A$2:$A$22</c:f>
              <c:numCache>
                <c:formatCode>General</c:formatCode>
                <c:ptCount val="21"/>
              </c:numCache>
            </c:numRef>
          </c:cat>
          <c:val>
            <c:numRef>
              <c:f>Sheet1!$B$2:$B$22</c:f>
              <c:numCache>
                <c:formatCode>0%</c:formatCode>
                <c:ptCount val="21"/>
                <c:pt idx="0">
                  <c:v>0.04</c:v>
                </c:pt>
                <c:pt idx="1">
                  <c:v>0.06</c:v>
                </c:pt>
                <c:pt idx="2">
                  <c:v>0.06</c:v>
                </c:pt>
                <c:pt idx="3">
                  <c:v>0.21</c:v>
                </c:pt>
                <c:pt idx="4">
                  <c:v>0.12</c:v>
                </c:pt>
                <c:pt idx="5">
                  <c:v>0.04</c:v>
                </c:pt>
                <c:pt idx="6">
                  <c:v>0.12</c:v>
                </c:pt>
                <c:pt idx="7">
                  <c:v>0.11</c:v>
                </c:pt>
                <c:pt idx="8">
                  <c:v>0.23</c:v>
                </c:pt>
                <c:pt idx="9">
                  <c:v>0.34</c:v>
                </c:pt>
                <c:pt idx="10">
                  <c:v>0.06</c:v>
                </c:pt>
                <c:pt idx="11">
                  <c:v>0.19</c:v>
                </c:pt>
                <c:pt idx="12">
                  <c:v>0.14000000000000001</c:v>
                </c:pt>
                <c:pt idx="13">
                  <c:v>0.15</c:v>
                </c:pt>
                <c:pt idx="14">
                  <c:v>0.19</c:v>
                </c:pt>
                <c:pt idx="15">
                  <c:v>0.12</c:v>
                </c:pt>
                <c:pt idx="16">
                  <c:v>0.18</c:v>
                </c:pt>
                <c:pt idx="17">
                  <c:v>0.23</c:v>
                </c:pt>
                <c:pt idx="18">
                  <c:v>0.09</c:v>
                </c:pt>
                <c:pt idx="19">
                  <c:v>0.16</c:v>
                </c:pt>
                <c:pt idx="20">
                  <c:v>0.16</c:v>
                </c:pt>
              </c:numCache>
            </c:numRef>
          </c:val>
          <c:extLst>
            <c:ext xmlns:c16="http://schemas.microsoft.com/office/drawing/2014/chart" uri="{C3380CC4-5D6E-409C-BE32-E72D297353CC}">
              <c16:uniqueId val="{00000000-7EE4-794B-B9F8-2D6E544BB694}"/>
            </c:ext>
          </c:extLst>
        </c:ser>
        <c:ser>
          <c:idx val="1"/>
          <c:order val="1"/>
          <c:tx>
            <c:strRef>
              <c:f>Sheet1!$C$1</c:f>
              <c:strCache>
                <c:ptCount val="1"/>
                <c:pt idx="0">
                  <c:v>Men</c:v>
                </c:pt>
              </c:strCache>
            </c:strRef>
          </c:tx>
          <c:spPr>
            <a:solidFill>
              <a:schemeClr val="tx1"/>
            </a:solidFill>
            <a:ln>
              <a:noFill/>
            </a:ln>
            <a:effectLst/>
          </c:spPr>
          <c:invertIfNegative val="0"/>
          <c:cat>
            <c:numRef>
              <c:f>Sheet1!$A$2:$A$22</c:f>
              <c:numCache>
                <c:formatCode>General</c:formatCode>
                <c:ptCount val="21"/>
              </c:numCache>
            </c:numRef>
          </c:cat>
          <c:val>
            <c:numRef>
              <c:f>Sheet1!$C$2:$C$22</c:f>
              <c:numCache>
                <c:formatCode>0%</c:formatCode>
                <c:ptCount val="21"/>
                <c:pt idx="0">
                  <c:v>0.02</c:v>
                </c:pt>
                <c:pt idx="1">
                  <c:v>0.05</c:v>
                </c:pt>
                <c:pt idx="2">
                  <c:v>0.05</c:v>
                </c:pt>
                <c:pt idx="3">
                  <c:v>0.06</c:v>
                </c:pt>
                <c:pt idx="4">
                  <c:v>7.0000000000000007E-2</c:v>
                </c:pt>
                <c:pt idx="5">
                  <c:v>7.0000000000000007E-2</c:v>
                </c:pt>
                <c:pt idx="6">
                  <c:v>0.09</c:v>
                </c:pt>
                <c:pt idx="7">
                  <c:v>0.11</c:v>
                </c:pt>
                <c:pt idx="8">
                  <c:v>0.12</c:v>
                </c:pt>
                <c:pt idx="9">
                  <c:v>0.12</c:v>
                </c:pt>
                <c:pt idx="10">
                  <c:v>0.13</c:v>
                </c:pt>
                <c:pt idx="11">
                  <c:v>0.15</c:v>
                </c:pt>
                <c:pt idx="12">
                  <c:v>0.15</c:v>
                </c:pt>
                <c:pt idx="13">
                  <c:v>0.16</c:v>
                </c:pt>
                <c:pt idx="14">
                  <c:v>0.17</c:v>
                </c:pt>
                <c:pt idx="15">
                  <c:v>0.19</c:v>
                </c:pt>
                <c:pt idx="16">
                  <c:v>0.2</c:v>
                </c:pt>
                <c:pt idx="17">
                  <c:v>0.23</c:v>
                </c:pt>
                <c:pt idx="18">
                  <c:v>0.26</c:v>
                </c:pt>
                <c:pt idx="19">
                  <c:v>0.28000000000000003</c:v>
                </c:pt>
                <c:pt idx="20">
                  <c:v>0.3</c:v>
                </c:pt>
              </c:numCache>
            </c:numRef>
          </c:val>
          <c:extLst>
            <c:ext xmlns:c16="http://schemas.microsoft.com/office/drawing/2014/chart" uri="{C3380CC4-5D6E-409C-BE32-E72D297353CC}">
              <c16:uniqueId val="{00000003-7EE4-794B-B9F8-2D6E544BB694}"/>
            </c:ext>
          </c:extLst>
        </c:ser>
        <c:dLbls>
          <c:showLegendKey val="0"/>
          <c:showVal val="0"/>
          <c:showCatName val="0"/>
          <c:showSerName val="0"/>
          <c:showPercent val="0"/>
          <c:showBubbleSize val="0"/>
        </c:dLbls>
        <c:gapWidth val="117"/>
        <c:axId val="1321925903"/>
        <c:axId val="1848237456"/>
      </c:barChart>
      <c:catAx>
        <c:axId val="13219259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CN"/>
          </a:p>
        </c:txPr>
        <c:crossAx val="1848237456"/>
        <c:crosses val="autoZero"/>
        <c:auto val="1"/>
        <c:lblAlgn val="ctr"/>
        <c:lblOffset val="100"/>
        <c:noMultiLvlLbl val="0"/>
      </c:catAx>
      <c:valAx>
        <c:axId val="18482374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Franklin Gothic Book" panose="020B0503020102020204" pitchFamily="34" charset="0"/>
                <a:ea typeface="+mn-ea"/>
                <a:cs typeface="+mn-cs"/>
              </a:defRPr>
            </a:pPr>
            <a:endParaRPr lang="en-CN"/>
          </a:p>
        </c:txPr>
        <c:crossAx val="13219259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N"/>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Women</c:v>
                </c:pt>
              </c:strCache>
            </c:strRef>
          </c:tx>
          <c:spPr>
            <a:solidFill>
              <a:srgbClr val="FF0000"/>
            </a:solidFill>
            <a:ln>
              <a:noFill/>
            </a:ln>
            <a:effectLst/>
          </c:spPr>
          <c:invertIfNegative val="0"/>
          <c:cat>
            <c:numRef>
              <c:f>Sheet1!$A$2:$A$22</c:f>
              <c:numCache>
                <c:formatCode>General</c:formatCode>
                <c:ptCount val="21"/>
              </c:numCache>
            </c:numRef>
          </c:cat>
          <c:val>
            <c:numRef>
              <c:f>Sheet1!$B$2:$B$22</c:f>
              <c:numCache>
                <c:formatCode>0%</c:formatCode>
                <c:ptCount val="21"/>
                <c:pt idx="0">
                  <c:v>0.09</c:v>
                </c:pt>
                <c:pt idx="1">
                  <c:v>0.06</c:v>
                </c:pt>
                <c:pt idx="2">
                  <c:v>0.09</c:v>
                </c:pt>
                <c:pt idx="3">
                  <c:v>0.21</c:v>
                </c:pt>
                <c:pt idx="4">
                  <c:v>0.06</c:v>
                </c:pt>
                <c:pt idx="5">
                  <c:v>0.26</c:v>
                </c:pt>
                <c:pt idx="6">
                  <c:v>7.0000000000000007E-2</c:v>
                </c:pt>
                <c:pt idx="7">
                  <c:v>0.14000000000000001</c:v>
                </c:pt>
                <c:pt idx="8">
                  <c:v>0.05</c:v>
                </c:pt>
                <c:pt idx="9">
                  <c:v>0.2</c:v>
                </c:pt>
                <c:pt idx="10">
                  <c:v>0.14000000000000001</c:v>
                </c:pt>
                <c:pt idx="11">
                  <c:v>0.2</c:v>
                </c:pt>
                <c:pt idx="12">
                  <c:v>0.16</c:v>
                </c:pt>
                <c:pt idx="13">
                  <c:v>0.19</c:v>
                </c:pt>
                <c:pt idx="14">
                  <c:v>0.08</c:v>
                </c:pt>
                <c:pt idx="15">
                  <c:v>0.32</c:v>
                </c:pt>
                <c:pt idx="16">
                  <c:v>0.38</c:v>
                </c:pt>
                <c:pt idx="17">
                  <c:v>0.09</c:v>
                </c:pt>
                <c:pt idx="18">
                  <c:v>0.03</c:v>
                </c:pt>
                <c:pt idx="19">
                  <c:v>0.06</c:v>
                </c:pt>
                <c:pt idx="20">
                  <c:v>0.12</c:v>
                </c:pt>
              </c:numCache>
            </c:numRef>
          </c:val>
          <c:extLst>
            <c:ext xmlns:c16="http://schemas.microsoft.com/office/drawing/2014/chart" uri="{C3380CC4-5D6E-409C-BE32-E72D297353CC}">
              <c16:uniqueId val="{00000000-1ECC-BD44-A7D1-1E27D3E9E1F3}"/>
            </c:ext>
          </c:extLst>
        </c:ser>
        <c:ser>
          <c:idx val="1"/>
          <c:order val="1"/>
          <c:tx>
            <c:strRef>
              <c:f>Sheet1!$C$1</c:f>
              <c:strCache>
                <c:ptCount val="1"/>
                <c:pt idx="0">
                  <c:v>Men</c:v>
                </c:pt>
              </c:strCache>
            </c:strRef>
          </c:tx>
          <c:spPr>
            <a:solidFill>
              <a:schemeClr val="tx1"/>
            </a:solidFill>
            <a:ln>
              <a:noFill/>
            </a:ln>
            <a:effectLst/>
          </c:spPr>
          <c:invertIfNegative val="0"/>
          <c:cat>
            <c:numRef>
              <c:f>Sheet1!$A$2:$A$22</c:f>
              <c:numCache>
                <c:formatCode>General</c:formatCode>
                <c:ptCount val="21"/>
              </c:numCache>
            </c:numRef>
          </c:cat>
          <c:val>
            <c:numRef>
              <c:f>Sheet1!$C$2:$C$22</c:f>
              <c:numCache>
                <c:formatCode>0%</c:formatCode>
                <c:ptCount val="21"/>
                <c:pt idx="0">
                  <c:v>0.1</c:v>
                </c:pt>
                <c:pt idx="1">
                  <c:v>0.03</c:v>
                </c:pt>
                <c:pt idx="2">
                  <c:v>0.14000000000000001</c:v>
                </c:pt>
                <c:pt idx="3">
                  <c:v>0.1</c:v>
                </c:pt>
                <c:pt idx="4">
                  <c:v>0.08</c:v>
                </c:pt>
                <c:pt idx="5">
                  <c:v>0.22</c:v>
                </c:pt>
                <c:pt idx="6">
                  <c:v>0.11</c:v>
                </c:pt>
                <c:pt idx="7">
                  <c:v>0.19</c:v>
                </c:pt>
                <c:pt idx="8">
                  <c:v>0.1</c:v>
                </c:pt>
                <c:pt idx="9">
                  <c:v>0.1</c:v>
                </c:pt>
                <c:pt idx="10">
                  <c:v>0.15</c:v>
                </c:pt>
                <c:pt idx="11">
                  <c:v>0.08</c:v>
                </c:pt>
                <c:pt idx="12">
                  <c:v>0.12</c:v>
                </c:pt>
                <c:pt idx="13">
                  <c:v>0.15</c:v>
                </c:pt>
                <c:pt idx="14">
                  <c:v>0.1</c:v>
                </c:pt>
                <c:pt idx="15">
                  <c:v>0.3</c:v>
                </c:pt>
                <c:pt idx="16">
                  <c:v>0.37</c:v>
                </c:pt>
                <c:pt idx="17">
                  <c:v>0.21</c:v>
                </c:pt>
                <c:pt idx="18">
                  <c:v>0.08</c:v>
                </c:pt>
                <c:pt idx="19">
                  <c:v>0.1</c:v>
                </c:pt>
                <c:pt idx="20">
                  <c:v>0.18</c:v>
                </c:pt>
              </c:numCache>
            </c:numRef>
          </c:val>
          <c:extLst>
            <c:ext xmlns:c16="http://schemas.microsoft.com/office/drawing/2014/chart" uri="{C3380CC4-5D6E-409C-BE32-E72D297353CC}">
              <c16:uniqueId val="{00000001-1ECC-BD44-A7D1-1E27D3E9E1F3}"/>
            </c:ext>
          </c:extLst>
        </c:ser>
        <c:dLbls>
          <c:showLegendKey val="0"/>
          <c:showVal val="0"/>
          <c:showCatName val="0"/>
          <c:showSerName val="0"/>
          <c:showPercent val="0"/>
          <c:showBubbleSize val="0"/>
        </c:dLbls>
        <c:gapWidth val="117"/>
        <c:axId val="1321925903"/>
        <c:axId val="1848237456"/>
      </c:barChart>
      <c:catAx>
        <c:axId val="13219259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CN"/>
          </a:p>
        </c:txPr>
        <c:crossAx val="1848237456"/>
        <c:crosses val="autoZero"/>
        <c:auto val="1"/>
        <c:lblAlgn val="ctr"/>
        <c:lblOffset val="100"/>
        <c:noMultiLvlLbl val="0"/>
      </c:catAx>
      <c:valAx>
        <c:axId val="18482374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Franklin Gothic Book" panose="020B0503020102020204" pitchFamily="34" charset="0"/>
                <a:ea typeface="+mn-ea"/>
                <a:cs typeface="+mn-cs"/>
              </a:defRPr>
            </a:pPr>
            <a:endParaRPr lang="en-CN"/>
          </a:p>
        </c:txPr>
        <c:crossAx val="13219259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N"/>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Men</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Bahnschrift" panose="020B0502040204020203" pitchFamily="34" charset="0"/>
                    <a:ea typeface="+mn-ea"/>
                    <a:cs typeface="+mn-cs"/>
                  </a:defRPr>
                </a:pPr>
                <a:endParaRPr lang="en-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Total Asia</c:v>
                </c:pt>
                <c:pt idx="1">
                  <c:v>Japan</c:v>
                </c:pt>
                <c:pt idx="2">
                  <c:v>S. Korea</c:v>
                </c:pt>
              </c:strCache>
            </c:strRef>
          </c:cat>
          <c:val>
            <c:numRef>
              <c:f>Sheet1!$B$2:$B$4</c:f>
              <c:numCache>
                <c:formatCode>0%</c:formatCode>
                <c:ptCount val="3"/>
                <c:pt idx="0">
                  <c:v>0.1</c:v>
                </c:pt>
                <c:pt idx="1">
                  <c:v>0.12</c:v>
                </c:pt>
                <c:pt idx="2">
                  <c:v>0.09</c:v>
                </c:pt>
              </c:numCache>
            </c:numRef>
          </c:val>
          <c:extLst>
            <c:ext xmlns:c16="http://schemas.microsoft.com/office/drawing/2014/chart" uri="{C3380CC4-5D6E-409C-BE32-E72D297353CC}">
              <c16:uniqueId val="{00000000-F5D7-5443-A129-7DC6DAB7D2D4}"/>
            </c:ext>
          </c:extLst>
        </c:ser>
        <c:ser>
          <c:idx val="1"/>
          <c:order val="1"/>
          <c:tx>
            <c:strRef>
              <c:f>Sheet1!$C$1</c:f>
              <c:strCache>
                <c:ptCount val="1"/>
                <c:pt idx="0">
                  <c:v>Women</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Bahnschrift" panose="020B0502040204020203" pitchFamily="34" charset="0"/>
                    <a:ea typeface="+mn-ea"/>
                    <a:cs typeface="+mn-cs"/>
                  </a:defRPr>
                </a:pPr>
                <a:endParaRPr lang="en-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Total Asia</c:v>
                </c:pt>
                <c:pt idx="1">
                  <c:v>Japan</c:v>
                </c:pt>
                <c:pt idx="2">
                  <c:v>S. Korea</c:v>
                </c:pt>
              </c:strCache>
            </c:strRef>
          </c:cat>
          <c:val>
            <c:numRef>
              <c:f>Sheet1!$C$2:$C$4</c:f>
              <c:numCache>
                <c:formatCode>0%</c:formatCode>
                <c:ptCount val="3"/>
                <c:pt idx="0">
                  <c:v>0.22</c:v>
                </c:pt>
                <c:pt idx="1">
                  <c:v>0.35</c:v>
                </c:pt>
                <c:pt idx="2">
                  <c:v>0.2</c:v>
                </c:pt>
              </c:numCache>
            </c:numRef>
          </c:val>
          <c:extLst>
            <c:ext xmlns:c16="http://schemas.microsoft.com/office/drawing/2014/chart" uri="{C3380CC4-5D6E-409C-BE32-E72D297353CC}">
              <c16:uniqueId val="{00000001-F5D7-5443-A129-7DC6DAB7D2D4}"/>
            </c:ext>
          </c:extLst>
        </c:ser>
        <c:dLbls>
          <c:showLegendKey val="0"/>
          <c:showVal val="0"/>
          <c:showCatName val="0"/>
          <c:showSerName val="0"/>
          <c:showPercent val="0"/>
          <c:showBubbleSize val="0"/>
        </c:dLbls>
        <c:gapWidth val="219"/>
        <c:overlap val="-27"/>
        <c:axId val="1088908864"/>
        <c:axId val="1088910512"/>
      </c:barChart>
      <c:catAx>
        <c:axId val="108890886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Franklin Gothic Book" panose="020B0503020102020204" pitchFamily="34" charset="0"/>
                <a:ea typeface="+mn-ea"/>
                <a:cs typeface="+mn-cs"/>
              </a:defRPr>
            </a:pPr>
            <a:endParaRPr lang="en-CN"/>
          </a:p>
        </c:txPr>
        <c:crossAx val="1088910512"/>
        <c:crosses val="autoZero"/>
        <c:auto val="1"/>
        <c:lblAlgn val="ctr"/>
        <c:lblOffset val="100"/>
        <c:noMultiLvlLbl val="0"/>
      </c:catAx>
      <c:valAx>
        <c:axId val="1088910512"/>
        <c:scaling>
          <c:orientation val="minMax"/>
        </c:scaling>
        <c:delete val="1"/>
        <c:axPos val="l"/>
        <c:numFmt formatCode="0%" sourceLinked="1"/>
        <c:majorTickMark val="none"/>
        <c:minorTickMark val="none"/>
        <c:tickLblPos val="nextTo"/>
        <c:crossAx val="1088908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N"/>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Male</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Bahnschrift" panose="020B0502040204020203" pitchFamily="34" charset="0"/>
                    <a:ea typeface="+mn-ea"/>
                    <a:cs typeface="+mn-cs"/>
                  </a:defRPr>
                </a:pPr>
                <a:endParaRPr lang="en-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Total Asia</c:v>
                </c:pt>
                <c:pt idx="1">
                  <c:v>Japan</c:v>
                </c:pt>
                <c:pt idx="2">
                  <c:v>S. Korea</c:v>
                </c:pt>
              </c:strCache>
            </c:strRef>
          </c:cat>
          <c:val>
            <c:numRef>
              <c:f>Sheet1!$B$2:$B$4</c:f>
              <c:numCache>
                <c:formatCode>0%</c:formatCode>
                <c:ptCount val="3"/>
                <c:pt idx="0">
                  <c:v>0.37</c:v>
                </c:pt>
                <c:pt idx="1">
                  <c:v>0.22</c:v>
                </c:pt>
                <c:pt idx="2">
                  <c:v>0.26</c:v>
                </c:pt>
              </c:numCache>
            </c:numRef>
          </c:val>
          <c:extLst>
            <c:ext xmlns:c16="http://schemas.microsoft.com/office/drawing/2014/chart" uri="{C3380CC4-5D6E-409C-BE32-E72D297353CC}">
              <c16:uniqueId val="{00000000-B993-3248-A32D-6DB6C457947D}"/>
            </c:ext>
          </c:extLst>
        </c:ser>
        <c:ser>
          <c:idx val="1"/>
          <c:order val="1"/>
          <c:tx>
            <c:strRef>
              <c:f>Sheet1!$C$1</c:f>
              <c:strCache>
                <c:ptCount val="1"/>
                <c:pt idx="0">
                  <c:v>Female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Bahnschrift" panose="020B0502040204020203" pitchFamily="34" charset="0"/>
                    <a:ea typeface="+mn-ea"/>
                    <a:cs typeface="+mn-cs"/>
                  </a:defRPr>
                </a:pPr>
                <a:endParaRPr lang="en-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Total Asia</c:v>
                </c:pt>
                <c:pt idx="1">
                  <c:v>Japan</c:v>
                </c:pt>
                <c:pt idx="2">
                  <c:v>S. Korea</c:v>
                </c:pt>
              </c:strCache>
            </c:strRef>
          </c:cat>
          <c:val>
            <c:numRef>
              <c:f>Sheet1!$C$2:$C$4</c:f>
              <c:numCache>
                <c:formatCode>0%</c:formatCode>
                <c:ptCount val="3"/>
                <c:pt idx="0">
                  <c:v>0.48</c:v>
                </c:pt>
                <c:pt idx="1">
                  <c:v>0.45</c:v>
                </c:pt>
                <c:pt idx="2">
                  <c:v>0.37</c:v>
                </c:pt>
              </c:numCache>
            </c:numRef>
          </c:val>
          <c:extLst>
            <c:ext xmlns:c16="http://schemas.microsoft.com/office/drawing/2014/chart" uri="{C3380CC4-5D6E-409C-BE32-E72D297353CC}">
              <c16:uniqueId val="{00000001-B993-3248-A32D-6DB6C457947D}"/>
            </c:ext>
          </c:extLst>
        </c:ser>
        <c:dLbls>
          <c:showLegendKey val="0"/>
          <c:showVal val="0"/>
          <c:showCatName val="0"/>
          <c:showSerName val="0"/>
          <c:showPercent val="0"/>
          <c:showBubbleSize val="0"/>
        </c:dLbls>
        <c:gapWidth val="219"/>
        <c:overlap val="-27"/>
        <c:axId val="1808396719"/>
        <c:axId val="1808398479"/>
      </c:barChart>
      <c:catAx>
        <c:axId val="1808396719"/>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Franklin Gothic Book" panose="020B0503020102020204" pitchFamily="34" charset="0"/>
                <a:ea typeface="+mn-ea"/>
                <a:cs typeface="+mn-cs"/>
              </a:defRPr>
            </a:pPr>
            <a:endParaRPr lang="en-CN"/>
          </a:p>
        </c:txPr>
        <c:crossAx val="1808398479"/>
        <c:crosses val="autoZero"/>
        <c:auto val="1"/>
        <c:lblAlgn val="ctr"/>
        <c:lblOffset val="100"/>
        <c:noMultiLvlLbl val="0"/>
      </c:catAx>
      <c:valAx>
        <c:axId val="1808398479"/>
        <c:scaling>
          <c:orientation val="minMax"/>
          <c:max val="0.60000000000000009"/>
          <c:min val="0.1"/>
        </c:scaling>
        <c:delete val="1"/>
        <c:axPos val="l"/>
        <c:numFmt formatCode="0%" sourceLinked="1"/>
        <c:majorTickMark val="none"/>
        <c:minorTickMark val="none"/>
        <c:tickLblPos val="nextTo"/>
        <c:crossAx val="18083967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N"/>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Male</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Bahnschrift" panose="020B0502040204020203" pitchFamily="34" charset="0"/>
                    <a:ea typeface="+mn-ea"/>
                    <a:cs typeface="+mn-cs"/>
                  </a:defRPr>
                </a:pPr>
                <a:endParaRPr lang="en-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Total Asia</c:v>
                </c:pt>
                <c:pt idx="1">
                  <c:v>Japan</c:v>
                </c:pt>
                <c:pt idx="2">
                  <c:v>S. Korea</c:v>
                </c:pt>
              </c:strCache>
            </c:strRef>
          </c:cat>
          <c:val>
            <c:numRef>
              <c:f>Sheet1!$B$2:$B$4</c:f>
              <c:numCache>
                <c:formatCode>0%</c:formatCode>
                <c:ptCount val="3"/>
                <c:pt idx="0">
                  <c:v>0.39</c:v>
                </c:pt>
                <c:pt idx="1">
                  <c:v>0.17</c:v>
                </c:pt>
                <c:pt idx="2">
                  <c:v>0.21</c:v>
                </c:pt>
              </c:numCache>
            </c:numRef>
          </c:val>
          <c:extLst>
            <c:ext xmlns:c16="http://schemas.microsoft.com/office/drawing/2014/chart" uri="{C3380CC4-5D6E-409C-BE32-E72D297353CC}">
              <c16:uniqueId val="{00000000-070A-954F-B565-2549DCBBCDF7}"/>
            </c:ext>
          </c:extLst>
        </c:ser>
        <c:ser>
          <c:idx val="1"/>
          <c:order val="1"/>
          <c:tx>
            <c:strRef>
              <c:f>Sheet1!$C$1</c:f>
              <c:strCache>
                <c:ptCount val="1"/>
                <c:pt idx="0">
                  <c:v>Female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Bahnschrift" panose="020B0502040204020203" pitchFamily="34" charset="0"/>
                    <a:ea typeface="+mn-ea"/>
                    <a:cs typeface="+mn-cs"/>
                  </a:defRPr>
                </a:pPr>
                <a:endParaRPr lang="en-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Total Asia</c:v>
                </c:pt>
                <c:pt idx="1">
                  <c:v>Japan</c:v>
                </c:pt>
                <c:pt idx="2">
                  <c:v>S. Korea</c:v>
                </c:pt>
              </c:strCache>
            </c:strRef>
          </c:cat>
          <c:val>
            <c:numRef>
              <c:f>Sheet1!$C$2:$C$4</c:f>
              <c:numCache>
                <c:formatCode>0%</c:formatCode>
                <c:ptCount val="3"/>
                <c:pt idx="0">
                  <c:v>0.5</c:v>
                </c:pt>
                <c:pt idx="1">
                  <c:v>0.41</c:v>
                </c:pt>
                <c:pt idx="2">
                  <c:v>0.33</c:v>
                </c:pt>
              </c:numCache>
            </c:numRef>
          </c:val>
          <c:extLst>
            <c:ext xmlns:c16="http://schemas.microsoft.com/office/drawing/2014/chart" uri="{C3380CC4-5D6E-409C-BE32-E72D297353CC}">
              <c16:uniqueId val="{00000001-070A-954F-B565-2549DCBBCDF7}"/>
            </c:ext>
          </c:extLst>
        </c:ser>
        <c:dLbls>
          <c:showLegendKey val="0"/>
          <c:showVal val="0"/>
          <c:showCatName val="0"/>
          <c:showSerName val="0"/>
          <c:showPercent val="0"/>
          <c:showBubbleSize val="0"/>
        </c:dLbls>
        <c:gapWidth val="219"/>
        <c:overlap val="-27"/>
        <c:axId val="1808396719"/>
        <c:axId val="1808398479"/>
      </c:barChart>
      <c:catAx>
        <c:axId val="1808396719"/>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Franklin Gothic Book" panose="020B0503020102020204" pitchFamily="34" charset="0"/>
                <a:ea typeface="+mn-ea"/>
                <a:cs typeface="+mn-cs"/>
              </a:defRPr>
            </a:pPr>
            <a:endParaRPr lang="en-CN"/>
          </a:p>
        </c:txPr>
        <c:crossAx val="1808398479"/>
        <c:crosses val="autoZero"/>
        <c:auto val="1"/>
        <c:lblAlgn val="ctr"/>
        <c:lblOffset val="100"/>
        <c:noMultiLvlLbl val="0"/>
      </c:catAx>
      <c:valAx>
        <c:axId val="1808398479"/>
        <c:scaling>
          <c:orientation val="minMax"/>
          <c:max val="0.60000000000000009"/>
          <c:min val="0.1"/>
        </c:scaling>
        <c:delete val="1"/>
        <c:axPos val="l"/>
        <c:numFmt formatCode="0%" sourceLinked="1"/>
        <c:majorTickMark val="none"/>
        <c:minorTickMark val="none"/>
        <c:tickLblPos val="nextTo"/>
        <c:crossAx val="18083967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N"/>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Men</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Bahnschrift" panose="020B0502040204020203" pitchFamily="34" charset="0"/>
                    <a:ea typeface="+mn-ea"/>
                    <a:cs typeface="+mn-cs"/>
                  </a:defRPr>
                </a:pPr>
                <a:endParaRPr lang="en-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Sheet1!$B$2:$B$3</c:f>
              <c:numCache>
                <c:formatCode>0%</c:formatCode>
                <c:ptCount val="2"/>
                <c:pt idx="0">
                  <c:v>0.3</c:v>
                </c:pt>
                <c:pt idx="1">
                  <c:v>0.26</c:v>
                </c:pt>
              </c:numCache>
            </c:numRef>
          </c:val>
          <c:extLst>
            <c:ext xmlns:c16="http://schemas.microsoft.com/office/drawing/2014/chart" uri="{C3380CC4-5D6E-409C-BE32-E72D297353CC}">
              <c16:uniqueId val="{00000000-B41B-2548-8483-083778EA2FC5}"/>
            </c:ext>
          </c:extLst>
        </c:ser>
        <c:ser>
          <c:idx val="1"/>
          <c:order val="1"/>
          <c:tx>
            <c:strRef>
              <c:f>Sheet1!$C$1</c:f>
              <c:strCache>
                <c:ptCount val="1"/>
                <c:pt idx="0">
                  <c:v>Women</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Bahnschrift" panose="020B0502040204020203" pitchFamily="34" charset="0"/>
                    <a:ea typeface="+mn-ea"/>
                    <a:cs typeface="+mn-cs"/>
                  </a:defRPr>
                </a:pPr>
                <a:endParaRPr lang="en-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Sheet1!$C$2:$C$3</c:f>
              <c:numCache>
                <c:formatCode>0%</c:formatCode>
                <c:ptCount val="2"/>
                <c:pt idx="0">
                  <c:v>0.16</c:v>
                </c:pt>
                <c:pt idx="1">
                  <c:v>0.09</c:v>
                </c:pt>
              </c:numCache>
            </c:numRef>
          </c:val>
          <c:extLst>
            <c:ext xmlns:c16="http://schemas.microsoft.com/office/drawing/2014/chart" uri="{C3380CC4-5D6E-409C-BE32-E72D297353CC}">
              <c16:uniqueId val="{00000001-B41B-2548-8483-083778EA2FC5}"/>
            </c:ext>
          </c:extLst>
        </c:ser>
        <c:dLbls>
          <c:showLegendKey val="0"/>
          <c:showVal val="0"/>
          <c:showCatName val="0"/>
          <c:showSerName val="0"/>
          <c:showPercent val="0"/>
          <c:showBubbleSize val="0"/>
        </c:dLbls>
        <c:gapWidth val="219"/>
        <c:overlap val="-27"/>
        <c:axId val="1088908864"/>
        <c:axId val="1088910512"/>
      </c:barChart>
      <c:catAx>
        <c:axId val="108890886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Franklin Gothic Book" panose="020B0503020102020204" pitchFamily="34" charset="0"/>
                <a:ea typeface="+mn-ea"/>
                <a:cs typeface="+mn-cs"/>
              </a:defRPr>
            </a:pPr>
            <a:endParaRPr lang="en-CN"/>
          </a:p>
        </c:txPr>
        <c:crossAx val="1088910512"/>
        <c:crosses val="autoZero"/>
        <c:auto val="1"/>
        <c:lblAlgn val="ctr"/>
        <c:lblOffset val="100"/>
        <c:noMultiLvlLbl val="0"/>
      </c:catAx>
      <c:valAx>
        <c:axId val="1088910512"/>
        <c:scaling>
          <c:orientation val="minMax"/>
        </c:scaling>
        <c:delete val="1"/>
        <c:axPos val="l"/>
        <c:numFmt formatCode="0%" sourceLinked="1"/>
        <c:majorTickMark val="none"/>
        <c:minorTickMark val="none"/>
        <c:tickLblPos val="nextTo"/>
        <c:crossAx val="1088908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N"/>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5-69D6-674C-855C-75705DA72D65}"/>
              </c:ext>
            </c:extLst>
          </c:dPt>
          <c:dPt>
            <c:idx val="1"/>
            <c:invertIfNegative val="0"/>
            <c:bubble3D val="0"/>
            <c:spPr>
              <a:solidFill>
                <a:srgbClr val="FF0000"/>
              </a:solidFill>
              <a:ln>
                <a:noFill/>
              </a:ln>
              <a:effectLst/>
            </c:spPr>
            <c:extLst>
              <c:ext xmlns:c16="http://schemas.microsoft.com/office/drawing/2014/chart" uri="{C3380CC4-5D6E-409C-BE32-E72D297353CC}">
                <c16:uniqueId val="{00000004-69D6-674C-855C-75705DA72D65}"/>
              </c:ext>
            </c:extLst>
          </c:dPt>
          <c:dPt>
            <c:idx val="5"/>
            <c:invertIfNegative val="0"/>
            <c:bubble3D val="0"/>
            <c:spPr>
              <a:solidFill>
                <a:srgbClr val="FF0000"/>
              </a:solidFill>
              <a:ln>
                <a:noFill/>
              </a:ln>
              <a:effectLst/>
            </c:spPr>
            <c:extLst>
              <c:ext xmlns:c16="http://schemas.microsoft.com/office/drawing/2014/chart" uri="{C3380CC4-5D6E-409C-BE32-E72D297353CC}">
                <c16:uniqueId val="{00000003-69D6-674C-855C-75705DA72D65}"/>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Bahnschrift" panose="020B0502040204020203" pitchFamily="34" charset="0"/>
                    <a:ea typeface="+mn-ea"/>
                    <a:cs typeface="+mn-cs"/>
                  </a:defRPr>
                </a:pPr>
                <a:endParaRPr lang="en-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numCache>
            </c:numRef>
          </c:cat>
          <c:val>
            <c:numRef>
              <c:f>Sheet1!$B$2:$B$8</c:f>
              <c:numCache>
                <c:formatCode>0%</c:formatCode>
                <c:ptCount val="7"/>
                <c:pt idx="0">
                  <c:v>0.13</c:v>
                </c:pt>
                <c:pt idx="1">
                  <c:v>0.21</c:v>
                </c:pt>
                <c:pt idx="2">
                  <c:v>0.06</c:v>
                </c:pt>
                <c:pt idx="3">
                  <c:v>0.06</c:v>
                </c:pt>
                <c:pt idx="4">
                  <c:v>0.03</c:v>
                </c:pt>
                <c:pt idx="5">
                  <c:v>0.17</c:v>
                </c:pt>
                <c:pt idx="6">
                  <c:v>0.11</c:v>
                </c:pt>
              </c:numCache>
            </c:numRef>
          </c:val>
          <c:extLst>
            <c:ext xmlns:c16="http://schemas.microsoft.com/office/drawing/2014/chart" uri="{C3380CC4-5D6E-409C-BE32-E72D297353CC}">
              <c16:uniqueId val="{00000000-69D6-674C-855C-75705DA72D65}"/>
            </c:ext>
          </c:extLst>
        </c:ser>
        <c:dLbls>
          <c:showLegendKey val="0"/>
          <c:showVal val="0"/>
          <c:showCatName val="0"/>
          <c:showSerName val="0"/>
          <c:showPercent val="0"/>
          <c:showBubbleSize val="0"/>
        </c:dLbls>
        <c:gapWidth val="93"/>
        <c:axId val="773671392"/>
        <c:axId val="773673040"/>
      </c:barChart>
      <c:catAx>
        <c:axId val="773671392"/>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CN"/>
          </a:p>
        </c:txPr>
        <c:crossAx val="773673040"/>
        <c:crosses val="autoZero"/>
        <c:auto val="1"/>
        <c:lblAlgn val="ctr"/>
        <c:lblOffset val="100"/>
        <c:noMultiLvlLbl val="0"/>
      </c:catAx>
      <c:valAx>
        <c:axId val="773673040"/>
        <c:scaling>
          <c:orientation val="minMax"/>
        </c:scaling>
        <c:delete val="1"/>
        <c:axPos val="b"/>
        <c:numFmt formatCode="0%" sourceLinked="1"/>
        <c:majorTickMark val="none"/>
        <c:minorTickMark val="none"/>
        <c:tickLblPos val="nextTo"/>
        <c:crossAx val="7736713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tx1"/>
            </a:solidFill>
            <a:ln>
              <a:noFill/>
            </a:ln>
            <a:effectLst/>
          </c:spPr>
          <c:invertIfNegative val="0"/>
          <c:dPt>
            <c:idx val="2"/>
            <c:invertIfNegative val="0"/>
            <c:bubble3D val="0"/>
            <c:spPr>
              <a:solidFill>
                <a:srgbClr val="FF0000"/>
              </a:solidFill>
              <a:ln>
                <a:noFill/>
              </a:ln>
              <a:effectLst/>
            </c:spPr>
            <c:extLst>
              <c:ext xmlns:c16="http://schemas.microsoft.com/office/drawing/2014/chart" uri="{C3380CC4-5D6E-409C-BE32-E72D297353CC}">
                <c16:uniqueId val="{00000001-1916-1A4D-BD6C-0BA4844D2EC9}"/>
              </c:ext>
            </c:extLst>
          </c:dPt>
          <c:dPt>
            <c:idx val="3"/>
            <c:invertIfNegative val="0"/>
            <c:bubble3D val="0"/>
            <c:spPr>
              <a:solidFill>
                <a:srgbClr val="FF0000"/>
              </a:solidFill>
              <a:ln>
                <a:noFill/>
              </a:ln>
              <a:effectLst/>
            </c:spPr>
            <c:extLst>
              <c:ext xmlns:c16="http://schemas.microsoft.com/office/drawing/2014/chart" uri="{C3380CC4-5D6E-409C-BE32-E72D297353CC}">
                <c16:uniqueId val="{00000003-1916-1A4D-BD6C-0BA4844D2EC9}"/>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Bahnschrift" panose="020B0502040204020203" pitchFamily="34" charset="0"/>
                    <a:ea typeface="+mn-ea"/>
                    <a:cs typeface="+mn-cs"/>
                  </a:defRPr>
                </a:pPr>
                <a:endParaRPr lang="en-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numCache>
            </c:numRef>
          </c:cat>
          <c:val>
            <c:numRef>
              <c:f>Sheet1!$B$2:$B$7</c:f>
              <c:numCache>
                <c:formatCode>0%</c:formatCode>
                <c:ptCount val="6"/>
                <c:pt idx="0">
                  <c:v>0.5</c:v>
                </c:pt>
                <c:pt idx="1">
                  <c:v>0.21</c:v>
                </c:pt>
                <c:pt idx="2">
                  <c:v>0.3</c:v>
                </c:pt>
                <c:pt idx="3">
                  <c:v>0.32</c:v>
                </c:pt>
                <c:pt idx="4">
                  <c:v>0.24</c:v>
                </c:pt>
                <c:pt idx="5">
                  <c:v>0.42</c:v>
                </c:pt>
              </c:numCache>
            </c:numRef>
          </c:val>
          <c:extLst>
            <c:ext xmlns:c16="http://schemas.microsoft.com/office/drawing/2014/chart" uri="{C3380CC4-5D6E-409C-BE32-E72D297353CC}">
              <c16:uniqueId val="{00000004-1916-1A4D-BD6C-0BA4844D2EC9}"/>
            </c:ext>
          </c:extLst>
        </c:ser>
        <c:dLbls>
          <c:showLegendKey val="0"/>
          <c:showVal val="0"/>
          <c:showCatName val="0"/>
          <c:showSerName val="0"/>
          <c:showPercent val="0"/>
          <c:showBubbleSize val="0"/>
        </c:dLbls>
        <c:gapWidth val="156"/>
        <c:axId val="1116865615"/>
        <c:axId val="1477714688"/>
      </c:barChart>
      <c:catAx>
        <c:axId val="1116865615"/>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CN"/>
          </a:p>
        </c:txPr>
        <c:crossAx val="1477714688"/>
        <c:crosses val="autoZero"/>
        <c:auto val="1"/>
        <c:lblAlgn val="ctr"/>
        <c:lblOffset val="100"/>
        <c:noMultiLvlLbl val="0"/>
      </c:catAx>
      <c:valAx>
        <c:axId val="1477714688"/>
        <c:scaling>
          <c:orientation val="minMax"/>
          <c:max val="0.70000000000000007"/>
          <c:min val="0"/>
        </c:scaling>
        <c:delete val="1"/>
        <c:axPos val="b"/>
        <c:numFmt formatCode="0%" sourceLinked="1"/>
        <c:majorTickMark val="none"/>
        <c:minorTickMark val="none"/>
        <c:tickLblPos val="nextTo"/>
        <c:crossAx val="11168656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N"/>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Men</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Bahnschrift" panose="020B0502040204020203" pitchFamily="34" charset="0"/>
                    <a:ea typeface="+mn-ea"/>
                    <a:cs typeface="+mn-cs"/>
                  </a:defRPr>
                </a:pPr>
                <a:endParaRPr lang="en-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Sheet1!$B$2:$B$3</c:f>
              <c:numCache>
                <c:formatCode>0%</c:formatCode>
                <c:ptCount val="2"/>
                <c:pt idx="0">
                  <c:v>0.27</c:v>
                </c:pt>
                <c:pt idx="1">
                  <c:v>0.28000000000000003</c:v>
                </c:pt>
              </c:numCache>
            </c:numRef>
          </c:val>
          <c:extLst>
            <c:ext xmlns:c16="http://schemas.microsoft.com/office/drawing/2014/chart" uri="{C3380CC4-5D6E-409C-BE32-E72D297353CC}">
              <c16:uniqueId val="{00000000-B41B-2548-8483-083778EA2FC5}"/>
            </c:ext>
          </c:extLst>
        </c:ser>
        <c:ser>
          <c:idx val="1"/>
          <c:order val="1"/>
          <c:tx>
            <c:strRef>
              <c:f>Sheet1!$C$1</c:f>
              <c:strCache>
                <c:ptCount val="1"/>
                <c:pt idx="0">
                  <c:v>Women</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Bahnschrift" panose="020B0502040204020203" pitchFamily="34" charset="0"/>
                    <a:ea typeface="+mn-ea"/>
                    <a:cs typeface="+mn-cs"/>
                  </a:defRPr>
                </a:pPr>
                <a:endParaRPr lang="en-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Sheet1!$C$2:$C$3</c:f>
              <c:numCache>
                <c:formatCode>0%</c:formatCode>
                <c:ptCount val="2"/>
                <c:pt idx="0">
                  <c:v>0.12</c:v>
                </c:pt>
                <c:pt idx="1">
                  <c:v>0.16</c:v>
                </c:pt>
              </c:numCache>
            </c:numRef>
          </c:val>
          <c:extLst>
            <c:ext xmlns:c16="http://schemas.microsoft.com/office/drawing/2014/chart" uri="{C3380CC4-5D6E-409C-BE32-E72D297353CC}">
              <c16:uniqueId val="{00000001-B41B-2548-8483-083778EA2FC5}"/>
            </c:ext>
          </c:extLst>
        </c:ser>
        <c:dLbls>
          <c:showLegendKey val="0"/>
          <c:showVal val="0"/>
          <c:showCatName val="0"/>
          <c:showSerName val="0"/>
          <c:showPercent val="0"/>
          <c:showBubbleSize val="0"/>
        </c:dLbls>
        <c:gapWidth val="219"/>
        <c:overlap val="-27"/>
        <c:axId val="1088908864"/>
        <c:axId val="1088910512"/>
      </c:barChart>
      <c:catAx>
        <c:axId val="108890886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Franklin Gothic Book" panose="020B0503020102020204" pitchFamily="34" charset="0"/>
                <a:ea typeface="+mn-ea"/>
                <a:cs typeface="+mn-cs"/>
              </a:defRPr>
            </a:pPr>
            <a:endParaRPr lang="en-CN"/>
          </a:p>
        </c:txPr>
        <c:crossAx val="1088910512"/>
        <c:crosses val="autoZero"/>
        <c:auto val="1"/>
        <c:lblAlgn val="ctr"/>
        <c:lblOffset val="100"/>
        <c:noMultiLvlLbl val="0"/>
      </c:catAx>
      <c:valAx>
        <c:axId val="1088910512"/>
        <c:scaling>
          <c:orientation val="minMax"/>
        </c:scaling>
        <c:delete val="1"/>
        <c:axPos val="l"/>
        <c:numFmt formatCode="0%" sourceLinked="1"/>
        <c:majorTickMark val="none"/>
        <c:minorTickMark val="none"/>
        <c:tickLblPos val="nextTo"/>
        <c:crossAx val="1088908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N"/>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Total Asia</c:v>
                </c:pt>
              </c:strCache>
            </c:strRef>
          </c:tx>
          <c:spPr>
            <a:solidFill>
              <a:schemeClr val="tx1"/>
            </a:solidFill>
            <a:ln>
              <a:noFill/>
            </a:ln>
            <a:effectLst/>
          </c:spPr>
          <c:invertIfNegative val="0"/>
          <c:cat>
            <c:numRef>
              <c:f>Sheet1!$A$2:$A$3</c:f>
              <c:numCache>
                <c:formatCode>General</c:formatCode>
                <c:ptCount val="2"/>
              </c:numCache>
            </c:numRef>
          </c:cat>
          <c:val>
            <c:numRef>
              <c:f>Sheet1!$B$2:$B$3</c:f>
              <c:numCache>
                <c:formatCode>General</c:formatCode>
                <c:ptCount val="2"/>
                <c:pt idx="0">
                  <c:v>100</c:v>
                </c:pt>
                <c:pt idx="1">
                  <c:v>100</c:v>
                </c:pt>
              </c:numCache>
            </c:numRef>
          </c:val>
          <c:extLst>
            <c:ext xmlns:c16="http://schemas.microsoft.com/office/drawing/2014/chart" uri="{C3380CC4-5D6E-409C-BE32-E72D297353CC}">
              <c16:uniqueId val="{00000000-5C2F-6C4C-95F8-80960CA16243}"/>
            </c:ext>
          </c:extLst>
        </c:ser>
        <c:ser>
          <c:idx val="1"/>
          <c:order val="1"/>
          <c:tx>
            <c:strRef>
              <c:f>Sheet1!$C$1</c:f>
              <c:strCache>
                <c:ptCount val="1"/>
                <c:pt idx="0">
                  <c:v>Thailand</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Bahnschrift" panose="020B0502040204020203" pitchFamily="34" charset="0"/>
                    <a:ea typeface="+mn-ea"/>
                    <a:cs typeface="+mn-cs"/>
                  </a:defRPr>
                </a:pPr>
                <a:endParaRPr lang="en-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Sheet1!$C$2:$C$3</c:f>
              <c:numCache>
                <c:formatCode>General</c:formatCode>
                <c:ptCount val="2"/>
                <c:pt idx="0">
                  <c:v>120</c:v>
                </c:pt>
                <c:pt idx="1">
                  <c:v>156</c:v>
                </c:pt>
              </c:numCache>
            </c:numRef>
          </c:val>
          <c:extLst>
            <c:ext xmlns:c16="http://schemas.microsoft.com/office/drawing/2014/chart" uri="{C3380CC4-5D6E-409C-BE32-E72D297353CC}">
              <c16:uniqueId val="{00000003-5C2F-6C4C-95F8-80960CA16243}"/>
            </c:ext>
          </c:extLst>
        </c:ser>
        <c:dLbls>
          <c:showLegendKey val="0"/>
          <c:showVal val="0"/>
          <c:showCatName val="0"/>
          <c:showSerName val="0"/>
          <c:showPercent val="0"/>
          <c:showBubbleSize val="0"/>
        </c:dLbls>
        <c:gapWidth val="164"/>
        <c:overlap val="-13"/>
        <c:axId val="1273306288"/>
        <c:axId val="1273261968"/>
      </c:barChart>
      <c:catAx>
        <c:axId val="1273306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CN"/>
          </a:p>
        </c:txPr>
        <c:crossAx val="1273261968"/>
        <c:crosses val="autoZero"/>
        <c:auto val="1"/>
        <c:lblAlgn val="ctr"/>
        <c:lblOffset val="100"/>
        <c:noMultiLvlLbl val="0"/>
      </c:catAx>
      <c:valAx>
        <c:axId val="1273261968"/>
        <c:scaling>
          <c:orientation val="minMax"/>
          <c:max val="170"/>
          <c:min val="4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Franklin Gothic Book" panose="020B0503020102020204" pitchFamily="34" charset="0"/>
                <a:ea typeface="+mn-ea"/>
                <a:cs typeface="+mn-cs"/>
              </a:defRPr>
            </a:pPr>
            <a:endParaRPr lang="en-CN"/>
          </a:p>
        </c:txPr>
        <c:crossAx val="1273306288"/>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N"/>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Total Asia</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Bahnschrift" panose="020B0502040204020203" pitchFamily="34" charset="0"/>
                    <a:ea typeface="+mn-ea"/>
                    <a:cs typeface="+mn-cs"/>
                  </a:defRPr>
                </a:pPr>
                <a:endParaRPr lang="en-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Sheet1!$B$2:$B$3</c:f>
              <c:numCache>
                <c:formatCode>General</c:formatCode>
                <c:ptCount val="2"/>
                <c:pt idx="0">
                  <c:v>100</c:v>
                </c:pt>
                <c:pt idx="1">
                  <c:v>100</c:v>
                </c:pt>
              </c:numCache>
            </c:numRef>
          </c:val>
          <c:extLst>
            <c:ext xmlns:c16="http://schemas.microsoft.com/office/drawing/2014/chart" uri="{C3380CC4-5D6E-409C-BE32-E72D297353CC}">
              <c16:uniqueId val="{00000000-5C2F-6C4C-95F8-80960CA16243}"/>
            </c:ext>
          </c:extLst>
        </c:ser>
        <c:ser>
          <c:idx val="1"/>
          <c:order val="1"/>
          <c:tx>
            <c:strRef>
              <c:f>Sheet1!$C$1</c:f>
              <c:strCache>
                <c:ptCount val="1"/>
                <c:pt idx="0">
                  <c:v>India</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Bahnschrift" panose="020B0502040204020203" pitchFamily="34" charset="0"/>
                    <a:ea typeface="+mn-ea"/>
                    <a:cs typeface="+mn-cs"/>
                  </a:defRPr>
                </a:pPr>
                <a:endParaRPr lang="en-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Sheet1!$C$2:$C$3</c:f>
              <c:numCache>
                <c:formatCode>General</c:formatCode>
                <c:ptCount val="2"/>
                <c:pt idx="0">
                  <c:v>137</c:v>
                </c:pt>
                <c:pt idx="1">
                  <c:v>73</c:v>
                </c:pt>
              </c:numCache>
            </c:numRef>
          </c:val>
          <c:extLst>
            <c:ext xmlns:c16="http://schemas.microsoft.com/office/drawing/2014/chart" uri="{C3380CC4-5D6E-409C-BE32-E72D297353CC}">
              <c16:uniqueId val="{00000003-5C2F-6C4C-95F8-80960CA16243}"/>
            </c:ext>
          </c:extLst>
        </c:ser>
        <c:ser>
          <c:idx val="2"/>
          <c:order val="2"/>
          <c:tx>
            <c:strRef>
              <c:f>Sheet1!$D$1</c:f>
              <c:strCache>
                <c:ptCount val="1"/>
                <c:pt idx="0">
                  <c:v>Philippines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Bahnschrift" panose="020B0502040204020203" pitchFamily="34" charset="0"/>
                    <a:ea typeface="+mn-ea"/>
                    <a:cs typeface="+mn-cs"/>
                  </a:defRPr>
                </a:pPr>
                <a:endParaRPr lang="en-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Sheet1!$D$2:$D$3</c:f>
              <c:numCache>
                <c:formatCode>General</c:formatCode>
                <c:ptCount val="2"/>
                <c:pt idx="0">
                  <c:v>116</c:v>
                </c:pt>
                <c:pt idx="1">
                  <c:v>67</c:v>
                </c:pt>
              </c:numCache>
            </c:numRef>
          </c:val>
          <c:extLst>
            <c:ext xmlns:c16="http://schemas.microsoft.com/office/drawing/2014/chart" uri="{C3380CC4-5D6E-409C-BE32-E72D297353CC}">
              <c16:uniqueId val="{00000004-5C2F-6C4C-95F8-80960CA16243}"/>
            </c:ext>
          </c:extLst>
        </c:ser>
        <c:dLbls>
          <c:showLegendKey val="0"/>
          <c:showVal val="0"/>
          <c:showCatName val="0"/>
          <c:showSerName val="0"/>
          <c:showPercent val="0"/>
          <c:showBubbleSize val="0"/>
        </c:dLbls>
        <c:gapWidth val="164"/>
        <c:overlap val="-13"/>
        <c:axId val="1273306288"/>
        <c:axId val="1273261968"/>
      </c:barChart>
      <c:catAx>
        <c:axId val="1273306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CN"/>
          </a:p>
        </c:txPr>
        <c:crossAx val="1273261968"/>
        <c:crosses val="autoZero"/>
        <c:auto val="1"/>
        <c:lblAlgn val="ctr"/>
        <c:lblOffset val="100"/>
        <c:noMultiLvlLbl val="0"/>
      </c:catAx>
      <c:valAx>
        <c:axId val="1273261968"/>
        <c:scaling>
          <c:orientation val="minMax"/>
          <c:max val="170"/>
          <c:min val="4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Franklin Gothic Book" panose="020B0503020102020204" pitchFamily="34" charset="0"/>
                <a:ea typeface="+mn-ea"/>
                <a:cs typeface="+mn-cs"/>
              </a:defRPr>
            </a:pPr>
            <a:endParaRPr lang="en-CN"/>
          </a:p>
        </c:txPr>
        <c:crossAx val="1273306288"/>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N"/>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Total Asia</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Bahnschrift" panose="020B0502040204020203" pitchFamily="34" charset="0"/>
                    <a:ea typeface="+mn-ea"/>
                    <a:cs typeface="+mn-cs"/>
                  </a:defRPr>
                </a:pPr>
                <a:endParaRPr lang="en-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Sheet1!$B$2:$B$3</c:f>
              <c:numCache>
                <c:formatCode>General</c:formatCode>
                <c:ptCount val="2"/>
                <c:pt idx="0">
                  <c:v>100</c:v>
                </c:pt>
                <c:pt idx="1">
                  <c:v>100</c:v>
                </c:pt>
              </c:numCache>
            </c:numRef>
          </c:val>
          <c:extLst>
            <c:ext xmlns:c16="http://schemas.microsoft.com/office/drawing/2014/chart" uri="{C3380CC4-5D6E-409C-BE32-E72D297353CC}">
              <c16:uniqueId val="{00000000-5C2F-6C4C-95F8-80960CA16243}"/>
            </c:ext>
          </c:extLst>
        </c:ser>
        <c:ser>
          <c:idx val="1"/>
          <c:order val="1"/>
          <c:tx>
            <c:strRef>
              <c:f>Sheet1!$C$1</c:f>
              <c:strCache>
                <c:ptCount val="1"/>
                <c:pt idx="0">
                  <c:v>S. Korea</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Bahnschrift" panose="020B0502040204020203" pitchFamily="34" charset="0"/>
                    <a:ea typeface="+mn-ea"/>
                    <a:cs typeface="+mn-cs"/>
                  </a:defRPr>
                </a:pPr>
                <a:endParaRPr lang="en-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Sheet1!$C$2:$C$3</c:f>
              <c:numCache>
                <c:formatCode>General</c:formatCode>
                <c:ptCount val="2"/>
                <c:pt idx="0">
                  <c:v>63</c:v>
                </c:pt>
                <c:pt idx="1">
                  <c:v>119</c:v>
                </c:pt>
              </c:numCache>
            </c:numRef>
          </c:val>
          <c:extLst>
            <c:ext xmlns:c16="http://schemas.microsoft.com/office/drawing/2014/chart" uri="{C3380CC4-5D6E-409C-BE32-E72D297353CC}">
              <c16:uniqueId val="{00000003-5C2F-6C4C-95F8-80960CA16243}"/>
            </c:ext>
          </c:extLst>
        </c:ser>
        <c:ser>
          <c:idx val="2"/>
          <c:order val="2"/>
          <c:tx>
            <c:strRef>
              <c:f>Sheet1!$D$1</c:f>
              <c:strCache>
                <c:ptCount val="1"/>
                <c:pt idx="0">
                  <c:v>Japan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Bahnschrift" panose="020B0502040204020203" pitchFamily="34" charset="0"/>
                    <a:ea typeface="+mn-ea"/>
                    <a:cs typeface="+mn-cs"/>
                  </a:defRPr>
                </a:pPr>
                <a:endParaRPr lang="en-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Sheet1!$D$2:$D$3</c:f>
              <c:numCache>
                <c:formatCode>General</c:formatCode>
                <c:ptCount val="2"/>
                <c:pt idx="0">
                  <c:v>80</c:v>
                </c:pt>
                <c:pt idx="1">
                  <c:v>148</c:v>
                </c:pt>
              </c:numCache>
            </c:numRef>
          </c:val>
          <c:extLst>
            <c:ext xmlns:c16="http://schemas.microsoft.com/office/drawing/2014/chart" uri="{C3380CC4-5D6E-409C-BE32-E72D297353CC}">
              <c16:uniqueId val="{00000004-5C2F-6C4C-95F8-80960CA16243}"/>
            </c:ext>
          </c:extLst>
        </c:ser>
        <c:dLbls>
          <c:showLegendKey val="0"/>
          <c:showVal val="0"/>
          <c:showCatName val="0"/>
          <c:showSerName val="0"/>
          <c:showPercent val="0"/>
          <c:showBubbleSize val="0"/>
        </c:dLbls>
        <c:gapWidth val="164"/>
        <c:overlap val="-13"/>
        <c:axId val="1273306288"/>
        <c:axId val="1273261968"/>
      </c:barChart>
      <c:catAx>
        <c:axId val="1273306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CN"/>
          </a:p>
        </c:txPr>
        <c:crossAx val="1273261968"/>
        <c:crosses val="autoZero"/>
        <c:auto val="1"/>
        <c:lblAlgn val="ctr"/>
        <c:lblOffset val="100"/>
        <c:noMultiLvlLbl val="0"/>
      </c:catAx>
      <c:valAx>
        <c:axId val="1273261968"/>
        <c:scaling>
          <c:orientation val="minMax"/>
          <c:max val="170"/>
          <c:min val="4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Franklin Gothic Book" panose="020B0503020102020204" pitchFamily="34" charset="0"/>
                <a:ea typeface="+mn-ea"/>
                <a:cs typeface="+mn-cs"/>
              </a:defRPr>
            </a:pPr>
            <a:endParaRPr lang="en-CN"/>
          </a:p>
        </c:txPr>
        <c:crossAx val="12733062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N"/>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Total Asia</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Bahnschrift" panose="020B0502040204020203" pitchFamily="34" charset="0"/>
                    <a:ea typeface="+mn-ea"/>
                    <a:cs typeface="+mn-cs"/>
                  </a:defRPr>
                </a:pPr>
                <a:endParaRPr lang="en-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Sheet1!$B$2:$B$3</c:f>
              <c:numCache>
                <c:formatCode>General</c:formatCode>
                <c:ptCount val="2"/>
                <c:pt idx="0">
                  <c:v>100</c:v>
                </c:pt>
                <c:pt idx="1">
                  <c:v>100</c:v>
                </c:pt>
              </c:numCache>
            </c:numRef>
          </c:val>
          <c:extLst>
            <c:ext xmlns:c16="http://schemas.microsoft.com/office/drawing/2014/chart" uri="{C3380CC4-5D6E-409C-BE32-E72D297353CC}">
              <c16:uniqueId val="{00000000-5C2F-6C4C-95F8-80960CA16243}"/>
            </c:ext>
          </c:extLst>
        </c:ser>
        <c:ser>
          <c:idx val="1"/>
          <c:order val="1"/>
          <c:tx>
            <c:strRef>
              <c:f>Sheet1!$C$1</c:f>
              <c:strCache>
                <c:ptCount val="1"/>
                <c:pt idx="0">
                  <c:v>China</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Bahnschrift" panose="020B0502040204020203" pitchFamily="34" charset="0"/>
                    <a:ea typeface="+mn-ea"/>
                    <a:cs typeface="+mn-cs"/>
                  </a:defRPr>
                </a:pPr>
                <a:endParaRPr lang="en-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Sheet1!$C$2:$C$3</c:f>
              <c:numCache>
                <c:formatCode>General</c:formatCode>
                <c:ptCount val="2"/>
                <c:pt idx="0">
                  <c:v>87</c:v>
                </c:pt>
                <c:pt idx="1">
                  <c:v>50</c:v>
                </c:pt>
              </c:numCache>
            </c:numRef>
          </c:val>
          <c:extLst>
            <c:ext xmlns:c16="http://schemas.microsoft.com/office/drawing/2014/chart" uri="{C3380CC4-5D6E-409C-BE32-E72D297353CC}">
              <c16:uniqueId val="{00000003-5C2F-6C4C-95F8-80960CA16243}"/>
            </c:ext>
          </c:extLst>
        </c:ser>
        <c:dLbls>
          <c:showLegendKey val="0"/>
          <c:showVal val="0"/>
          <c:showCatName val="0"/>
          <c:showSerName val="0"/>
          <c:showPercent val="0"/>
          <c:showBubbleSize val="0"/>
        </c:dLbls>
        <c:gapWidth val="164"/>
        <c:overlap val="-13"/>
        <c:axId val="1273306288"/>
        <c:axId val="1273261968"/>
      </c:barChart>
      <c:catAx>
        <c:axId val="1273306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CN"/>
          </a:p>
        </c:txPr>
        <c:crossAx val="1273261968"/>
        <c:crosses val="autoZero"/>
        <c:auto val="1"/>
        <c:lblAlgn val="ctr"/>
        <c:lblOffset val="100"/>
        <c:noMultiLvlLbl val="0"/>
      </c:catAx>
      <c:valAx>
        <c:axId val="1273261968"/>
        <c:scaling>
          <c:orientation val="minMax"/>
          <c:max val="170"/>
          <c:min val="4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Franklin Gothic Book" panose="020B0503020102020204" pitchFamily="34" charset="0"/>
                <a:ea typeface="+mn-ea"/>
                <a:cs typeface="+mn-cs"/>
              </a:defRPr>
            </a:pPr>
            <a:endParaRPr lang="en-CN"/>
          </a:p>
        </c:txPr>
        <c:crossAx val="1273306288"/>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N"/>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18-25</c:v>
                </c:pt>
              </c:strCache>
            </c:strRef>
          </c:tx>
          <c:spPr>
            <a:solidFill>
              <a:srgbClr val="FF0000"/>
            </a:solidFill>
            <a:ln>
              <a:noFill/>
            </a:ln>
            <a:effectLst/>
          </c:spPr>
          <c:invertIfNegative val="0"/>
          <c:cat>
            <c:strRef>
              <c:f>Sheet1!$A$2:$A$3</c:f>
              <c:strCache>
                <c:ptCount val="2"/>
                <c:pt idx="0">
                  <c:v>Acceptance</c:v>
                </c:pt>
                <c:pt idx="1">
                  <c:v>Advocacy</c:v>
                </c:pt>
              </c:strCache>
            </c:strRef>
          </c:cat>
          <c:val>
            <c:numRef>
              <c:f>Sheet1!$B$2:$B$3</c:f>
              <c:numCache>
                <c:formatCode>General</c:formatCode>
                <c:ptCount val="2"/>
                <c:pt idx="0">
                  <c:v>230</c:v>
                </c:pt>
                <c:pt idx="1">
                  <c:v>139</c:v>
                </c:pt>
              </c:numCache>
            </c:numRef>
          </c:val>
          <c:extLst>
            <c:ext xmlns:c16="http://schemas.microsoft.com/office/drawing/2014/chart" uri="{C3380CC4-5D6E-409C-BE32-E72D297353CC}">
              <c16:uniqueId val="{00000000-091C-D049-9113-0B06BA366A45}"/>
            </c:ext>
          </c:extLst>
        </c:ser>
        <c:ser>
          <c:idx val="1"/>
          <c:order val="1"/>
          <c:tx>
            <c:strRef>
              <c:f>Sheet1!$C$1</c:f>
              <c:strCache>
                <c:ptCount val="1"/>
                <c:pt idx="0">
                  <c:v>26-34</c:v>
                </c:pt>
              </c:strCache>
            </c:strRef>
          </c:tx>
          <c:spPr>
            <a:solidFill>
              <a:schemeClr val="tx1"/>
            </a:solidFill>
            <a:ln>
              <a:noFill/>
            </a:ln>
            <a:effectLst/>
          </c:spPr>
          <c:invertIfNegative val="0"/>
          <c:cat>
            <c:strRef>
              <c:f>Sheet1!$A$2:$A$3</c:f>
              <c:strCache>
                <c:ptCount val="2"/>
                <c:pt idx="0">
                  <c:v>Acceptance</c:v>
                </c:pt>
                <c:pt idx="1">
                  <c:v>Advocacy</c:v>
                </c:pt>
              </c:strCache>
            </c:strRef>
          </c:cat>
          <c:val>
            <c:numRef>
              <c:f>Sheet1!$C$2:$C$3</c:f>
              <c:numCache>
                <c:formatCode>General</c:formatCode>
                <c:ptCount val="2"/>
                <c:pt idx="0">
                  <c:v>31</c:v>
                </c:pt>
                <c:pt idx="1">
                  <c:v>95</c:v>
                </c:pt>
              </c:numCache>
            </c:numRef>
          </c:val>
          <c:extLst>
            <c:ext xmlns:c16="http://schemas.microsoft.com/office/drawing/2014/chart" uri="{C3380CC4-5D6E-409C-BE32-E72D297353CC}">
              <c16:uniqueId val="{00000001-091C-D049-9113-0B06BA366A45}"/>
            </c:ext>
          </c:extLst>
        </c:ser>
        <c:ser>
          <c:idx val="2"/>
          <c:order val="2"/>
          <c:tx>
            <c:strRef>
              <c:f>Sheet1!$D$1</c:f>
              <c:strCache>
                <c:ptCount val="1"/>
                <c:pt idx="0">
                  <c:v>35-45</c:v>
                </c:pt>
              </c:strCache>
            </c:strRef>
          </c:tx>
          <c:spPr>
            <a:solidFill>
              <a:schemeClr val="bg1">
                <a:lumMod val="75000"/>
              </a:schemeClr>
            </a:solidFill>
            <a:ln>
              <a:noFill/>
            </a:ln>
            <a:effectLst/>
          </c:spPr>
          <c:invertIfNegative val="0"/>
          <c:cat>
            <c:strRef>
              <c:f>Sheet1!$A$2:$A$3</c:f>
              <c:strCache>
                <c:ptCount val="2"/>
                <c:pt idx="0">
                  <c:v>Acceptance</c:v>
                </c:pt>
                <c:pt idx="1">
                  <c:v>Advocacy</c:v>
                </c:pt>
              </c:strCache>
            </c:strRef>
          </c:cat>
          <c:val>
            <c:numRef>
              <c:f>Sheet1!$D$2:$D$3</c:f>
              <c:numCache>
                <c:formatCode>General</c:formatCode>
                <c:ptCount val="2"/>
                <c:pt idx="0">
                  <c:v>54</c:v>
                </c:pt>
                <c:pt idx="1">
                  <c:v>68</c:v>
                </c:pt>
              </c:numCache>
            </c:numRef>
          </c:val>
          <c:extLst>
            <c:ext xmlns:c16="http://schemas.microsoft.com/office/drawing/2014/chart" uri="{C3380CC4-5D6E-409C-BE32-E72D297353CC}">
              <c16:uniqueId val="{00000002-091C-D049-9113-0B06BA366A45}"/>
            </c:ext>
          </c:extLst>
        </c:ser>
        <c:dLbls>
          <c:showLegendKey val="0"/>
          <c:showVal val="0"/>
          <c:showCatName val="0"/>
          <c:showSerName val="0"/>
          <c:showPercent val="0"/>
          <c:showBubbleSize val="0"/>
        </c:dLbls>
        <c:gapWidth val="219"/>
        <c:overlap val="-27"/>
        <c:axId val="1451154656"/>
        <c:axId val="1451156304"/>
      </c:barChart>
      <c:catAx>
        <c:axId val="1451154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Franklin Gothic Book" panose="020B0503020102020204" pitchFamily="34" charset="0"/>
                <a:ea typeface="+mn-ea"/>
                <a:cs typeface="+mn-cs"/>
              </a:defRPr>
            </a:pPr>
            <a:endParaRPr lang="en-CN"/>
          </a:p>
        </c:txPr>
        <c:crossAx val="1451156304"/>
        <c:crosses val="autoZero"/>
        <c:auto val="1"/>
        <c:lblAlgn val="ctr"/>
        <c:lblOffset val="100"/>
        <c:noMultiLvlLbl val="0"/>
      </c:catAx>
      <c:valAx>
        <c:axId val="1451156304"/>
        <c:scaling>
          <c:orientation val="minMax"/>
          <c:max val="240"/>
          <c:min val="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Franklin Gothic Book" panose="020B0503020102020204" pitchFamily="34" charset="0"/>
                <a:ea typeface="+mn-ea"/>
                <a:cs typeface="+mn-cs"/>
              </a:defRPr>
            </a:pPr>
            <a:endParaRPr lang="en-CN"/>
          </a:p>
        </c:txPr>
        <c:crossAx val="1451154656"/>
        <c:crosses val="autoZero"/>
        <c:crossBetween val="between"/>
        <c:majorUnit val="4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N"/>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18-25</c:v>
                </c:pt>
              </c:strCache>
            </c:strRef>
          </c:tx>
          <c:spPr>
            <a:solidFill>
              <a:srgbClr val="FF0000"/>
            </a:solidFill>
            <a:ln>
              <a:noFill/>
            </a:ln>
            <a:effectLst/>
          </c:spPr>
          <c:invertIfNegative val="0"/>
          <c:cat>
            <c:strRef>
              <c:f>Sheet1!$A$2:$A$3</c:f>
              <c:strCache>
                <c:ptCount val="2"/>
                <c:pt idx="0">
                  <c:v>Acceptance</c:v>
                </c:pt>
                <c:pt idx="1">
                  <c:v>Advocacy</c:v>
                </c:pt>
              </c:strCache>
            </c:strRef>
          </c:cat>
          <c:val>
            <c:numRef>
              <c:f>Sheet1!$B$2:$B$3</c:f>
              <c:numCache>
                <c:formatCode>General</c:formatCode>
                <c:ptCount val="2"/>
                <c:pt idx="0">
                  <c:v>101</c:v>
                </c:pt>
                <c:pt idx="1">
                  <c:v>117</c:v>
                </c:pt>
              </c:numCache>
            </c:numRef>
          </c:val>
          <c:extLst>
            <c:ext xmlns:c16="http://schemas.microsoft.com/office/drawing/2014/chart" uri="{C3380CC4-5D6E-409C-BE32-E72D297353CC}">
              <c16:uniqueId val="{00000000-51DA-794E-8892-CB0B5F997A57}"/>
            </c:ext>
          </c:extLst>
        </c:ser>
        <c:ser>
          <c:idx val="1"/>
          <c:order val="1"/>
          <c:tx>
            <c:strRef>
              <c:f>Sheet1!$C$1</c:f>
              <c:strCache>
                <c:ptCount val="1"/>
                <c:pt idx="0">
                  <c:v>26-34</c:v>
                </c:pt>
              </c:strCache>
            </c:strRef>
          </c:tx>
          <c:spPr>
            <a:solidFill>
              <a:schemeClr val="tx1"/>
            </a:solidFill>
            <a:ln>
              <a:noFill/>
            </a:ln>
            <a:effectLst/>
          </c:spPr>
          <c:invertIfNegative val="0"/>
          <c:cat>
            <c:strRef>
              <c:f>Sheet1!$A$2:$A$3</c:f>
              <c:strCache>
                <c:ptCount val="2"/>
                <c:pt idx="0">
                  <c:v>Acceptance</c:v>
                </c:pt>
                <c:pt idx="1">
                  <c:v>Advocacy</c:v>
                </c:pt>
              </c:strCache>
            </c:strRef>
          </c:cat>
          <c:val>
            <c:numRef>
              <c:f>Sheet1!$C$2:$C$3</c:f>
              <c:numCache>
                <c:formatCode>General</c:formatCode>
                <c:ptCount val="2"/>
                <c:pt idx="0">
                  <c:v>128</c:v>
                </c:pt>
                <c:pt idx="1">
                  <c:v>105</c:v>
                </c:pt>
              </c:numCache>
            </c:numRef>
          </c:val>
          <c:extLst>
            <c:ext xmlns:c16="http://schemas.microsoft.com/office/drawing/2014/chart" uri="{C3380CC4-5D6E-409C-BE32-E72D297353CC}">
              <c16:uniqueId val="{00000001-51DA-794E-8892-CB0B5F997A57}"/>
            </c:ext>
          </c:extLst>
        </c:ser>
        <c:ser>
          <c:idx val="2"/>
          <c:order val="2"/>
          <c:tx>
            <c:strRef>
              <c:f>Sheet1!$D$1</c:f>
              <c:strCache>
                <c:ptCount val="1"/>
                <c:pt idx="0">
                  <c:v>35-45</c:v>
                </c:pt>
              </c:strCache>
            </c:strRef>
          </c:tx>
          <c:spPr>
            <a:solidFill>
              <a:schemeClr val="bg1">
                <a:lumMod val="75000"/>
              </a:schemeClr>
            </a:solidFill>
            <a:ln>
              <a:noFill/>
            </a:ln>
            <a:effectLst/>
          </c:spPr>
          <c:invertIfNegative val="0"/>
          <c:cat>
            <c:strRef>
              <c:f>Sheet1!$A$2:$A$3</c:f>
              <c:strCache>
                <c:ptCount val="2"/>
                <c:pt idx="0">
                  <c:v>Acceptance</c:v>
                </c:pt>
                <c:pt idx="1">
                  <c:v>Advocacy</c:v>
                </c:pt>
              </c:strCache>
            </c:strRef>
          </c:cat>
          <c:val>
            <c:numRef>
              <c:f>Sheet1!$D$2:$D$3</c:f>
              <c:numCache>
                <c:formatCode>General</c:formatCode>
                <c:ptCount val="2"/>
                <c:pt idx="0">
                  <c:v>70</c:v>
                </c:pt>
                <c:pt idx="1">
                  <c:v>76</c:v>
                </c:pt>
              </c:numCache>
            </c:numRef>
          </c:val>
          <c:extLst>
            <c:ext xmlns:c16="http://schemas.microsoft.com/office/drawing/2014/chart" uri="{C3380CC4-5D6E-409C-BE32-E72D297353CC}">
              <c16:uniqueId val="{00000002-51DA-794E-8892-CB0B5F997A57}"/>
            </c:ext>
          </c:extLst>
        </c:ser>
        <c:dLbls>
          <c:showLegendKey val="0"/>
          <c:showVal val="0"/>
          <c:showCatName val="0"/>
          <c:showSerName val="0"/>
          <c:showPercent val="0"/>
          <c:showBubbleSize val="0"/>
        </c:dLbls>
        <c:gapWidth val="219"/>
        <c:overlap val="-27"/>
        <c:axId val="1451154656"/>
        <c:axId val="1451156304"/>
      </c:barChart>
      <c:catAx>
        <c:axId val="1451154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Franklin Gothic Book" panose="020B0503020102020204" pitchFamily="34" charset="0"/>
                <a:ea typeface="+mn-ea"/>
                <a:cs typeface="+mn-cs"/>
              </a:defRPr>
            </a:pPr>
            <a:endParaRPr lang="en-CN"/>
          </a:p>
        </c:txPr>
        <c:crossAx val="1451156304"/>
        <c:crosses val="autoZero"/>
        <c:auto val="1"/>
        <c:lblAlgn val="ctr"/>
        <c:lblOffset val="100"/>
        <c:noMultiLvlLbl val="0"/>
      </c:catAx>
      <c:valAx>
        <c:axId val="1451156304"/>
        <c:scaling>
          <c:orientation val="minMax"/>
          <c:max val="160"/>
          <c:min val="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Franklin Gothic Book" panose="020B0503020102020204" pitchFamily="34" charset="0"/>
                <a:ea typeface="+mn-ea"/>
                <a:cs typeface="+mn-cs"/>
              </a:defRPr>
            </a:pPr>
            <a:endParaRPr lang="en-CN"/>
          </a:p>
        </c:txPr>
        <c:crossAx val="1451154656"/>
        <c:crosses val="autoZero"/>
        <c:crossBetween val="between"/>
        <c:majorUnit val="4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N"/>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18-25</c:v>
                </c:pt>
              </c:strCache>
            </c:strRef>
          </c:tx>
          <c:spPr>
            <a:solidFill>
              <a:srgbClr val="FF0000"/>
            </a:solidFill>
            <a:ln>
              <a:noFill/>
            </a:ln>
            <a:effectLst/>
          </c:spPr>
          <c:invertIfNegative val="0"/>
          <c:cat>
            <c:strRef>
              <c:f>Sheet1!$A$2:$A$3</c:f>
              <c:strCache>
                <c:ptCount val="2"/>
                <c:pt idx="0">
                  <c:v>Acceptance</c:v>
                </c:pt>
                <c:pt idx="1">
                  <c:v>Advocacy</c:v>
                </c:pt>
              </c:strCache>
            </c:strRef>
          </c:cat>
          <c:val>
            <c:numRef>
              <c:f>Sheet1!$B$2:$B$3</c:f>
              <c:numCache>
                <c:formatCode>General</c:formatCode>
                <c:ptCount val="2"/>
                <c:pt idx="0">
                  <c:v>110</c:v>
                </c:pt>
                <c:pt idx="1">
                  <c:v>139</c:v>
                </c:pt>
              </c:numCache>
            </c:numRef>
          </c:val>
          <c:extLst>
            <c:ext xmlns:c16="http://schemas.microsoft.com/office/drawing/2014/chart" uri="{C3380CC4-5D6E-409C-BE32-E72D297353CC}">
              <c16:uniqueId val="{00000000-1A55-214B-92E3-5C5A6B18C3B6}"/>
            </c:ext>
          </c:extLst>
        </c:ser>
        <c:ser>
          <c:idx val="1"/>
          <c:order val="1"/>
          <c:tx>
            <c:strRef>
              <c:f>Sheet1!$C$1</c:f>
              <c:strCache>
                <c:ptCount val="1"/>
                <c:pt idx="0">
                  <c:v>26-34</c:v>
                </c:pt>
              </c:strCache>
            </c:strRef>
          </c:tx>
          <c:spPr>
            <a:solidFill>
              <a:schemeClr val="tx1"/>
            </a:solidFill>
            <a:ln>
              <a:noFill/>
            </a:ln>
            <a:effectLst/>
          </c:spPr>
          <c:invertIfNegative val="0"/>
          <c:cat>
            <c:strRef>
              <c:f>Sheet1!$A$2:$A$3</c:f>
              <c:strCache>
                <c:ptCount val="2"/>
                <c:pt idx="0">
                  <c:v>Acceptance</c:v>
                </c:pt>
                <c:pt idx="1">
                  <c:v>Advocacy</c:v>
                </c:pt>
              </c:strCache>
            </c:strRef>
          </c:cat>
          <c:val>
            <c:numRef>
              <c:f>Sheet1!$C$2:$C$3</c:f>
              <c:numCache>
                <c:formatCode>General</c:formatCode>
                <c:ptCount val="2"/>
                <c:pt idx="0">
                  <c:v>116</c:v>
                </c:pt>
                <c:pt idx="1">
                  <c:v>64</c:v>
                </c:pt>
              </c:numCache>
            </c:numRef>
          </c:val>
          <c:extLst>
            <c:ext xmlns:c16="http://schemas.microsoft.com/office/drawing/2014/chart" uri="{C3380CC4-5D6E-409C-BE32-E72D297353CC}">
              <c16:uniqueId val="{00000001-1A55-214B-92E3-5C5A6B18C3B6}"/>
            </c:ext>
          </c:extLst>
        </c:ser>
        <c:ser>
          <c:idx val="2"/>
          <c:order val="2"/>
          <c:tx>
            <c:strRef>
              <c:f>Sheet1!$D$1</c:f>
              <c:strCache>
                <c:ptCount val="1"/>
                <c:pt idx="0">
                  <c:v>35-45</c:v>
                </c:pt>
              </c:strCache>
            </c:strRef>
          </c:tx>
          <c:spPr>
            <a:solidFill>
              <a:schemeClr val="bg1">
                <a:lumMod val="75000"/>
              </a:schemeClr>
            </a:solidFill>
            <a:ln>
              <a:noFill/>
            </a:ln>
            <a:effectLst/>
          </c:spPr>
          <c:invertIfNegative val="0"/>
          <c:cat>
            <c:strRef>
              <c:f>Sheet1!$A$2:$A$3</c:f>
              <c:strCache>
                <c:ptCount val="2"/>
                <c:pt idx="0">
                  <c:v>Acceptance</c:v>
                </c:pt>
                <c:pt idx="1">
                  <c:v>Advocacy</c:v>
                </c:pt>
              </c:strCache>
            </c:strRef>
          </c:cat>
          <c:val>
            <c:numRef>
              <c:f>Sheet1!$D$2:$D$3</c:f>
              <c:numCache>
                <c:formatCode>General</c:formatCode>
                <c:ptCount val="2"/>
                <c:pt idx="0">
                  <c:v>74</c:v>
                </c:pt>
                <c:pt idx="1">
                  <c:v>100</c:v>
                </c:pt>
              </c:numCache>
            </c:numRef>
          </c:val>
          <c:extLst>
            <c:ext xmlns:c16="http://schemas.microsoft.com/office/drawing/2014/chart" uri="{C3380CC4-5D6E-409C-BE32-E72D297353CC}">
              <c16:uniqueId val="{00000002-1A55-214B-92E3-5C5A6B18C3B6}"/>
            </c:ext>
          </c:extLst>
        </c:ser>
        <c:dLbls>
          <c:showLegendKey val="0"/>
          <c:showVal val="0"/>
          <c:showCatName val="0"/>
          <c:showSerName val="0"/>
          <c:showPercent val="0"/>
          <c:showBubbleSize val="0"/>
        </c:dLbls>
        <c:gapWidth val="219"/>
        <c:overlap val="-27"/>
        <c:axId val="1451154656"/>
        <c:axId val="1451156304"/>
      </c:barChart>
      <c:catAx>
        <c:axId val="1451154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Franklin Gothic Book" panose="020B0503020102020204" pitchFamily="34" charset="0"/>
                <a:ea typeface="+mn-ea"/>
                <a:cs typeface="+mn-cs"/>
              </a:defRPr>
            </a:pPr>
            <a:endParaRPr lang="en-CN"/>
          </a:p>
        </c:txPr>
        <c:crossAx val="1451156304"/>
        <c:crosses val="autoZero"/>
        <c:auto val="1"/>
        <c:lblAlgn val="ctr"/>
        <c:lblOffset val="100"/>
        <c:noMultiLvlLbl val="0"/>
      </c:catAx>
      <c:valAx>
        <c:axId val="1451156304"/>
        <c:scaling>
          <c:orientation val="minMax"/>
          <c:max val="160"/>
          <c:min val="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Franklin Gothic Book" panose="020B0503020102020204" pitchFamily="34" charset="0"/>
                <a:ea typeface="+mn-ea"/>
                <a:cs typeface="+mn-cs"/>
              </a:defRPr>
            </a:pPr>
            <a:endParaRPr lang="en-CN"/>
          </a:p>
        </c:txPr>
        <c:crossAx val="1451154656"/>
        <c:crosses val="autoZero"/>
        <c:crossBetween val="between"/>
        <c:majorUnit val="4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N"/>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18-25</c:v>
                </c:pt>
              </c:strCache>
            </c:strRef>
          </c:tx>
          <c:spPr>
            <a:solidFill>
              <a:srgbClr val="FF0000"/>
            </a:solidFill>
            <a:ln>
              <a:noFill/>
            </a:ln>
            <a:effectLst/>
          </c:spPr>
          <c:invertIfNegative val="0"/>
          <c:cat>
            <c:strRef>
              <c:f>Sheet1!$A$2:$A$3</c:f>
              <c:strCache>
                <c:ptCount val="2"/>
                <c:pt idx="0">
                  <c:v>Acceptance</c:v>
                </c:pt>
                <c:pt idx="1">
                  <c:v>Advocacy</c:v>
                </c:pt>
              </c:strCache>
            </c:strRef>
          </c:cat>
          <c:val>
            <c:numRef>
              <c:f>Sheet1!$B$2:$B$3</c:f>
              <c:numCache>
                <c:formatCode>General</c:formatCode>
                <c:ptCount val="2"/>
                <c:pt idx="0">
                  <c:v>130</c:v>
                </c:pt>
                <c:pt idx="1">
                  <c:v>134</c:v>
                </c:pt>
              </c:numCache>
            </c:numRef>
          </c:val>
          <c:extLst>
            <c:ext xmlns:c16="http://schemas.microsoft.com/office/drawing/2014/chart" uri="{C3380CC4-5D6E-409C-BE32-E72D297353CC}">
              <c16:uniqueId val="{00000000-B162-D341-A353-9F6836866B4C}"/>
            </c:ext>
          </c:extLst>
        </c:ser>
        <c:ser>
          <c:idx val="1"/>
          <c:order val="1"/>
          <c:tx>
            <c:strRef>
              <c:f>Sheet1!$C$1</c:f>
              <c:strCache>
                <c:ptCount val="1"/>
                <c:pt idx="0">
                  <c:v>26-34</c:v>
                </c:pt>
              </c:strCache>
            </c:strRef>
          </c:tx>
          <c:spPr>
            <a:solidFill>
              <a:schemeClr val="tx1"/>
            </a:solidFill>
            <a:ln>
              <a:noFill/>
            </a:ln>
            <a:effectLst/>
          </c:spPr>
          <c:invertIfNegative val="0"/>
          <c:cat>
            <c:strRef>
              <c:f>Sheet1!$A$2:$A$3</c:f>
              <c:strCache>
                <c:ptCount val="2"/>
                <c:pt idx="0">
                  <c:v>Acceptance</c:v>
                </c:pt>
                <c:pt idx="1">
                  <c:v>Advocacy</c:v>
                </c:pt>
              </c:strCache>
            </c:strRef>
          </c:cat>
          <c:val>
            <c:numRef>
              <c:f>Sheet1!$C$2:$C$3</c:f>
              <c:numCache>
                <c:formatCode>General</c:formatCode>
                <c:ptCount val="2"/>
                <c:pt idx="0">
                  <c:v>88</c:v>
                </c:pt>
                <c:pt idx="1">
                  <c:v>88</c:v>
                </c:pt>
              </c:numCache>
            </c:numRef>
          </c:val>
          <c:extLst>
            <c:ext xmlns:c16="http://schemas.microsoft.com/office/drawing/2014/chart" uri="{C3380CC4-5D6E-409C-BE32-E72D297353CC}">
              <c16:uniqueId val="{00000001-B162-D341-A353-9F6836866B4C}"/>
            </c:ext>
          </c:extLst>
        </c:ser>
        <c:ser>
          <c:idx val="2"/>
          <c:order val="2"/>
          <c:tx>
            <c:strRef>
              <c:f>Sheet1!$D$1</c:f>
              <c:strCache>
                <c:ptCount val="1"/>
                <c:pt idx="0">
                  <c:v>35-45</c:v>
                </c:pt>
              </c:strCache>
            </c:strRef>
          </c:tx>
          <c:spPr>
            <a:solidFill>
              <a:schemeClr val="bg1">
                <a:lumMod val="75000"/>
              </a:schemeClr>
            </a:solidFill>
            <a:ln>
              <a:noFill/>
            </a:ln>
            <a:effectLst/>
          </c:spPr>
          <c:invertIfNegative val="0"/>
          <c:cat>
            <c:strRef>
              <c:f>Sheet1!$A$2:$A$3</c:f>
              <c:strCache>
                <c:ptCount val="2"/>
                <c:pt idx="0">
                  <c:v>Acceptance</c:v>
                </c:pt>
                <c:pt idx="1">
                  <c:v>Advocacy</c:v>
                </c:pt>
              </c:strCache>
            </c:strRef>
          </c:cat>
          <c:val>
            <c:numRef>
              <c:f>Sheet1!$D$2:$D$3</c:f>
              <c:numCache>
                <c:formatCode>General</c:formatCode>
                <c:ptCount val="2"/>
                <c:pt idx="0">
                  <c:v>83</c:v>
                </c:pt>
                <c:pt idx="1">
                  <c:v>68</c:v>
                </c:pt>
              </c:numCache>
            </c:numRef>
          </c:val>
          <c:extLst>
            <c:ext xmlns:c16="http://schemas.microsoft.com/office/drawing/2014/chart" uri="{C3380CC4-5D6E-409C-BE32-E72D297353CC}">
              <c16:uniqueId val="{00000002-B162-D341-A353-9F6836866B4C}"/>
            </c:ext>
          </c:extLst>
        </c:ser>
        <c:dLbls>
          <c:showLegendKey val="0"/>
          <c:showVal val="0"/>
          <c:showCatName val="0"/>
          <c:showSerName val="0"/>
          <c:showPercent val="0"/>
          <c:showBubbleSize val="0"/>
        </c:dLbls>
        <c:gapWidth val="219"/>
        <c:overlap val="-27"/>
        <c:axId val="1451154656"/>
        <c:axId val="1451156304"/>
      </c:barChart>
      <c:catAx>
        <c:axId val="1451154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Franklin Gothic Book" panose="020B0503020102020204" pitchFamily="34" charset="0"/>
                <a:ea typeface="+mn-ea"/>
                <a:cs typeface="+mn-cs"/>
              </a:defRPr>
            </a:pPr>
            <a:endParaRPr lang="en-CN"/>
          </a:p>
        </c:txPr>
        <c:crossAx val="1451156304"/>
        <c:crosses val="autoZero"/>
        <c:auto val="1"/>
        <c:lblAlgn val="ctr"/>
        <c:lblOffset val="100"/>
        <c:noMultiLvlLbl val="0"/>
      </c:catAx>
      <c:valAx>
        <c:axId val="1451156304"/>
        <c:scaling>
          <c:orientation val="minMax"/>
          <c:max val="160"/>
          <c:min val="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Franklin Gothic Book" panose="020B0503020102020204" pitchFamily="34" charset="0"/>
                <a:ea typeface="+mn-ea"/>
                <a:cs typeface="+mn-cs"/>
              </a:defRPr>
            </a:pPr>
            <a:endParaRPr lang="en-CN"/>
          </a:p>
        </c:txPr>
        <c:crossAx val="1451154656"/>
        <c:crosses val="autoZero"/>
        <c:crossBetween val="between"/>
        <c:majorUnit val="4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N"/>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18-25</c:v>
                </c:pt>
              </c:strCache>
            </c:strRef>
          </c:tx>
          <c:spPr>
            <a:solidFill>
              <a:srgbClr val="FF0000"/>
            </a:solidFill>
            <a:ln>
              <a:noFill/>
            </a:ln>
            <a:effectLst/>
          </c:spPr>
          <c:invertIfNegative val="0"/>
          <c:cat>
            <c:strRef>
              <c:f>Sheet1!$A$2:$A$3</c:f>
              <c:strCache>
                <c:ptCount val="2"/>
                <c:pt idx="0">
                  <c:v>Acceptance</c:v>
                </c:pt>
                <c:pt idx="1">
                  <c:v>Advocacy</c:v>
                </c:pt>
              </c:strCache>
            </c:strRef>
          </c:cat>
          <c:val>
            <c:numRef>
              <c:f>Sheet1!$B$2:$B$3</c:f>
              <c:numCache>
                <c:formatCode>General</c:formatCode>
                <c:ptCount val="2"/>
                <c:pt idx="0">
                  <c:v>124</c:v>
                </c:pt>
                <c:pt idx="1">
                  <c:v>199</c:v>
                </c:pt>
              </c:numCache>
            </c:numRef>
          </c:val>
          <c:extLst>
            <c:ext xmlns:c16="http://schemas.microsoft.com/office/drawing/2014/chart" uri="{C3380CC4-5D6E-409C-BE32-E72D297353CC}">
              <c16:uniqueId val="{00000000-27F4-9A4F-B499-2B8CEAF1D24A}"/>
            </c:ext>
          </c:extLst>
        </c:ser>
        <c:ser>
          <c:idx val="1"/>
          <c:order val="1"/>
          <c:tx>
            <c:strRef>
              <c:f>Sheet1!$C$1</c:f>
              <c:strCache>
                <c:ptCount val="1"/>
                <c:pt idx="0">
                  <c:v>26-34</c:v>
                </c:pt>
              </c:strCache>
            </c:strRef>
          </c:tx>
          <c:spPr>
            <a:solidFill>
              <a:schemeClr val="tx1"/>
            </a:solidFill>
            <a:ln>
              <a:noFill/>
            </a:ln>
            <a:effectLst/>
          </c:spPr>
          <c:invertIfNegative val="0"/>
          <c:cat>
            <c:strRef>
              <c:f>Sheet1!$A$2:$A$3</c:f>
              <c:strCache>
                <c:ptCount val="2"/>
                <c:pt idx="0">
                  <c:v>Acceptance</c:v>
                </c:pt>
                <c:pt idx="1">
                  <c:v>Advocacy</c:v>
                </c:pt>
              </c:strCache>
            </c:strRef>
          </c:cat>
          <c:val>
            <c:numRef>
              <c:f>Sheet1!$C$2:$C$3</c:f>
              <c:numCache>
                <c:formatCode>General</c:formatCode>
                <c:ptCount val="2"/>
                <c:pt idx="0">
                  <c:v>91</c:v>
                </c:pt>
                <c:pt idx="1">
                  <c:v>61</c:v>
                </c:pt>
              </c:numCache>
            </c:numRef>
          </c:val>
          <c:extLst>
            <c:ext xmlns:c16="http://schemas.microsoft.com/office/drawing/2014/chart" uri="{C3380CC4-5D6E-409C-BE32-E72D297353CC}">
              <c16:uniqueId val="{00000001-27F4-9A4F-B499-2B8CEAF1D24A}"/>
            </c:ext>
          </c:extLst>
        </c:ser>
        <c:ser>
          <c:idx val="2"/>
          <c:order val="2"/>
          <c:tx>
            <c:strRef>
              <c:f>Sheet1!$D$1</c:f>
              <c:strCache>
                <c:ptCount val="1"/>
                <c:pt idx="0">
                  <c:v>35-45</c:v>
                </c:pt>
              </c:strCache>
            </c:strRef>
          </c:tx>
          <c:spPr>
            <a:solidFill>
              <a:schemeClr val="bg1">
                <a:lumMod val="75000"/>
              </a:schemeClr>
            </a:solidFill>
            <a:ln>
              <a:noFill/>
            </a:ln>
            <a:effectLst/>
          </c:spPr>
          <c:invertIfNegative val="0"/>
          <c:cat>
            <c:strRef>
              <c:f>Sheet1!$A$2:$A$3</c:f>
              <c:strCache>
                <c:ptCount val="2"/>
                <c:pt idx="0">
                  <c:v>Acceptance</c:v>
                </c:pt>
                <c:pt idx="1">
                  <c:v>Advocacy</c:v>
                </c:pt>
              </c:strCache>
            </c:strRef>
          </c:cat>
          <c:val>
            <c:numRef>
              <c:f>Sheet1!$D$2:$D$3</c:f>
              <c:numCache>
                <c:formatCode>General</c:formatCode>
                <c:ptCount val="2"/>
                <c:pt idx="0">
                  <c:v>86</c:v>
                </c:pt>
                <c:pt idx="1">
                  <c:v>39</c:v>
                </c:pt>
              </c:numCache>
            </c:numRef>
          </c:val>
          <c:extLst>
            <c:ext xmlns:c16="http://schemas.microsoft.com/office/drawing/2014/chart" uri="{C3380CC4-5D6E-409C-BE32-E72D297353CC}">
              <c16:uniqueId val="{00000002-27F4-9A4F-B499-2B8CEAF1D24A}"/>
            </c:ext>
          </c:extLst>
        </c:ser>
        <c:dLbls>
          <c:showLegendKey val="0"/>
          <c:showVal val="0"/>
          <c:showCatName val="0"/>
          <c:showSerName val="0"/>
          <c:showPercent val="0"/>
          <c:showBubbleSize val="0"/>
        </c:dLbls>
        <c:gapWidth val="219"/>
        <c:overlap val="-27"/>
        <c:axId val="1451154656"/>
        <c:axId val="1451156304"/>
      </c:barChart>
      <c:catAx>
        <c:axId val="1451154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Franklin Gothic Book" panose="020B0503020102020204" pitchFamily="34" charset="0"/>
                <a:ea typeface="+mn-ea"/>
                <a:cs typeface="+mn-cs"/>
              </a:defRPr>
            </a:pPr>
            <a:endParaRPr lang="en-CN"/>
          </a:p>
        </c:txPr>
        <c:crossAx val="1451156304"/>
        <c:crosses val="autoZero"/>
        <c:auto val="1"/>
        <c:lblAlgn val="ctr"/>
        <c:lblOffset val="100"/>
        <c:noMultiLvlLbl val="0"/>
      </c:catAx>
      <c:valAx>
        <c:axId val="1451156304"/>
        <c:scaling>
          <c:orientation val="minMax"/>
          <c:max val="240"/>
          <c:min val="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Franklin Gothic Book" panose="020B0503020102020204" pitchFamily="34" charset="0"/>
                <a:ea typeface="+mn-ea"/>
                <a:cs typeface="+mn-cs"/>
              </a:defRPr>
            </a:pPr>
            <a:endParaRPr lang="en-CN"/>
          </a:p>
        </c:txPr>
        <c:crossAx val="1451154656"/>
        <c:crosses val="autoZero"/>
        <c:crossBetween val="between"/>
        <c:majorUnit val="4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Total!$A$16</c:f>
              <c:strCache>
                <c:ptCount val="1"/>
                <c:pt idx="0">
                  <c:v>Content on how the brand/company makes a positive impact on society or the world</c:v>
                </c:pt>
              </c:strCache>
            </c:strRef>
          </c:tx>
          <c:spPr>
            <a:ln w="57150" cap="rnd">
              <a:solidFill>
                <a:srgbClr val="FF0000"/>
              </a:solidFill>
              <a:round/>
            </a:ln>
            <a:effectLst/>
          </c:spPr>
          <c:marker>
            <c:symbol val="circle"/>
            <c:size val="5"/>
            <c:spPr>
              <a:solidFill>
                <a:srgbClr val="FF0000"/>
              </a:solidFill>
              <a:ln w="57150">
                <a:solidFill>
                  <a:srgbClr val="FF0000"/>
                </a:solidFill>
              </a:ln>
              <a:effectLst/>
            </c:spPr>
          </c:marker>
          <c:cat>
            <c:strRef>
              <c:f>Total!$B$15:$H$15</c:f>
              <c:strCache>
                <c:ptCount val="7"/>
                <c:pt idx="0">
                  <c:v>...Notice brand better</c:v>
                </c:pt>
                <c:pt idx="1">
                  <c:v>...Form positive impression</c:v>
                </c:pt>
                <c:pt idx="2">
                  <c:v>...Understand details better</c:v>
                </c:pt>
                <c:pt idx="3">
                  <c:v>…Search about the brand</c:v>
                </c:pt>
                <c:pt idx="4">
                  <c:v>...Tell social circles</c:v>
                </c:pt>
                <c:pt idx="5">
                  <c:v>…Want to buy</c:v>
                </c:pt>
                <c:pt idx="6">
                  <c:v>...Be loyal</c:v>
                </c:pt>
              </c:strCache>
            </c:strRef>
          </c:cat>
          <c:val>
            <c:numRef>
              <c:f>Total!$B$16:$H$16</c:f>
              <c:numCache>
                <c:formatCode>0</c:formatCode>
                <c:ptCount val="7"/>
                <c:pt idx="0">
                  <c:v>171.93280671932806</c:v>
                </c:pt>
                <c:pt idx="1">
                  <c:v>153.66536653665369</c:v>
                </c:pt>
                <c:pt idx="2">
                  <c:v>120.89999999999999</c:v>
                </c:pt>
                <c:pt idx="3">
                  <c:v>155.83441655834415</c:v>
                </c:pt>
                <c:pt idx="4">
                  <c:v>112.15000000000002</c:v>
                </c:pt>
                <c:pt idx="5">
                  <c:v>116.81168116811682</c:v>
                </c:pt>
                <c:pt idx="6">
                  <c:v>152.01520152015203</c:v>
                </c:pt>
              </c:numCache>
            </c:numRef>
          </c:val>
          <c:smooth val="0"/>
          <c:extLst>
            <c:ext xmlns:c16="http://schemas.microsoft.com/office/drawing/2014/chart" uri="{C3380CC4-5D6E-409C-BE32-E72D297353CC}">
              <c16:uniqueId val="{00000000-C513-3043-8E8F-EE47FFEBCDC6}"/>
            </c:ext>
          </c:extLst>
        </c:ser>
        <c:ser>
          <c:idx val="1"/>
          <c:order val="1"/>
          <c:tx>
            <c:strRef>
              <c:f>Total!$A$17</c:f>
              <c:strCache>
                <c:ptCount val="1"/>
                <c:pt idx="0">
                  <c:v>Content about the quality about the product or the service</c:v>
                </c:pt>
              </c:strCache>
            </c:strRef>
          </c:tx>
          <c:spPr>
            <a:ln w="28575" cap="rnd">
              <a:solidFill>
                <a:schemeClr val="tx1"/>
              </a:solidFill>
              <a:round/>
            </a:ln>
            <a:effectLst/>
          </c:spPr>
          <c:marker>
            <c:symbol val="circle"/>
            <c:size val="5"/>
            <c:spPr>
              <a:solidFill>
                <a:schemeClr val="tx1"/>
              </a:solidFill>
              <a:ln w="9525">
                <a:solidFill>
                  <a:schemeClr val="tx1"/>
                </a:solidFill>
              </a:ln>
              <a:effectLst/>
            </c:spPr>
          </c:marker>
          <c:cat>
            <c:strRef>
              <c:f>Total!$B$15:$H$15</c:f>
              <c:strCache>
                <c:ptCount val="7"/>
                <c:pt idx="0">
                  <c:v>...Notice brand better</c:v>
                </c:pt>
                <c:pt idx="1">
                  <c:v>...Form positive impression</c:v>
                </c:pt>
                <c:pt idx="2">
                  <c:v>...Understand details better</c:v>
                </c:pt>
                <c:pt idx="3">
                  <c:v>…Search about the brand</c:v>
                </c:pt>
                <c:pt idx="4">
                  <c:v>...Tell social circles</c:v>
                </c:pt>
                <c:pt idx="5">
                  <c:v>…Want to buy</c:v>
                </c:pt>
                <c:pt idx="6">
                  <c:v>...Be loyal</c:v>
                </c:pt>
              </c:strCache>
            </c:strRef>
          </c:cat>
          <c:val>
            <c:numRef>
              <c:f>Total!$B$17:$H$17</c:f>
              <c:numCache>
                <c:formatCode>0</c:formatCode>
                <c:ptCount val="7"/>
                <c:pt idx="0">
                  <c:v>197.58024197580241</c:v>
                </c:pt>
                <c:pt idx="1">
                  <c:v>187.76877687768777</c:v>
                </c:pt>
                <c:pt idx="2">
                  <c:v>199.25</c:v>
                </c:pt>
                <c:pt idx="3">
                  <c:v>186.13138686131387</c:v>
                </c:pt>
                <c:pt idx="4">
                  <c:v>172.5</c:v>
                </c:pt>
                <c:pt idx="5">
                  <c:v>172.76727672767277</c:v>
                </c:pt>
                <c:pt idx="6">
                  <c:v>189.96899689968998</c:v>
                </c:pt>
              </c:numCache>
            </c:numRef>
          </c:val>
          <c:smooth val="0"/>
          <c:extLst>
            <c:ext xmlns:c16="http://schemas.microsoft.com/office/drawing/2014/chart" uri="{C3380CC4-5D6E-409C-BE32-E72D297353CC}">
              <c16:uniqueId val="{00000001-C513-3043-8E8F-EE47FFEBCDC6}"/>
            </c:ext>
          </c:extLst>
        </c:ser>
        <c:ser>
          <c:idx val="2"/>
          <c:order val="2"/>
          <c:tx>
            <c:strRef>
              <c:f>Total!$A$18</c:f>
              <c:strCache>
                <c:ptCount val="1"/>
                <c:pt idx="0">
                  <c:v>Content about how affordable the product or the service is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Total!$B$15:$H$15</c:f>
              <c:strCache>
                <c:ptCount val="7"/>
                <c:pt idx="0">
                  <c:v>...Notice brand better</c:v>
                </c:pt>
                <c:pt idx="1">
                  <c:v>...Form positive impression</c:v>
                </c:pt>
                <c:pt idx="2">
                  <c:v>...Understand details better</c:v>
                </c:pt>
                <c:pt idx="3">
                  <c:v>…Search about the brand</c:v>
                </c:pt>
                <c:pt idx="4">
                  <c:v>...Tell social circles</c:v>
                </c:pt>
                <c:pt idx="5">
                  <c:v>…Want to buy</c:v>
                </c:pt>
                <c:pt idx="6">
                  <c:v>...Be loyal</c:v>
                </c:pt>
              </c:strCache>
            </c:strRef>
          </c:cat>
          <c:val>
            <c:numRef>
              <c:f>Total!$B$18:$H$18</c:f>
              <c:numCache>
                <c:formatCode>0</c:formatCode>
                <c:ptCount val="7"/>
                <c:pt idx="0">
                  <c:v>91.990800919908011</c:v>
                </c:pt>
                <c:pt idx="1">
                  <c:v>106.16061606160616</c:v>
                </c:pt>
                <c:pt idx="2">
                  <c:v>105.89999999999999</c:v>
                </c:pt>
                <c:pt idx="3">
                  <c:v>98.790120987901204</c:v>
                </c:pt>
                <c:pt idx="4">
                  <c:v>130.20000000000002</c:v>
                </c:pt>
                <c:pt idx="5">
                  <c:v>155.31553155315532</c:v>
                </c:pt>
                <c:pt idx="6">
                  <c:v>101.81018101810182</c:v>
                </c:pt>
              </c:numCache>
            </c:numRef>
          </c:val>
          <c:smooth val="0"/>
          <c:extLst>
            <c:ext xmlns:c16="http://schemas.microsoft.com/office/drawing/2014/chart" uri="{C3380CC4-5D6E-409C-BE32-E72D297353CC}">
              <c16:uniqueId val="{00000002-C513-3043-8E8F-EE47FFEBCDC6}"/>
            </c:ext>
          </c:extLst>
        </c:ser>
        <c:ser>
          <c:idx val="3"/>
          <c:order val="3"/>
          <c:tx>
            <c:strRef>
              <c:f>Total!$A$19</c:f>
              <c:strCache>
                <c:ptCount val="1"/>
                <c:pt idx="0">
                  <c:v>Content about the brand/company that is presented by big celebrities</c:v>
                </c:pt>
              </c:strCache>
            </c:strRef>
          </c:tx>
          <c:spPr>
            <a:ln w="28575" cap="rnd">
              <a:solidFill>
                <a:srgbClr val="002060"/>
              </a:solidFill>
              <a:round/>
            </a:ln>
            <a:effectLst/>
          </c:spPr>
          <c:marker>
            <c:symbol val="circle"/>
            <c:size val="5"/>
            <c:spPr>
              <a:solidFill>
                <a:srgbClr val="002060"/>
              </a:solidFill>
              <a:ln w="9525">
                <a:solidFill>
                  <a:srgbClr val="002060"/>
                </a:solidFill>
              </a:ln>
              <a:effectLst/>
            </c:spPr>
          </c:marker>
          <c:cat>
            <c:strRef>
              <c:f>Total!$B$15:$H$15</c:f>
              <c:strCache>
                <c:ptCount val="7"/>
                <c:pt idx="0">
                  <c:v>...Notice brand better</c:v>
                </c:pt>
                <c:pt idx="1">
                  <c:v>...Form positive impression</c:v>
                </c:pt>
                <c:pt idx="2">
                  <c:v>...Understand details better</c:v>
                </c:pt>
                <c:pt idx="3">
                  <c:v>…Search about the brand</c:v>
                </c:pt>
                <c:pt idx="4">
                  <c:v>...Tell social circles</c:v>
                </c:pt>
                <c:pt idx="5">
                  <c:v>…Want to buy</c:v>
                </c:pt>
                <c:pt idx="6">
                  <c:v>...Be loyal</c:v>
                </c:pt>
              </c:strCache>
            </c:strRef>
          </c:cat>
          <c:val>
            <c:numRef>
              <c:f>Total!$B$19:$H$19</c:f>
              <c:numCache>
                <c:formatCode>0</c:formatCode>
                <c:ptCount val="7"/>
                <c:pt idx="0">
                  <c:v>22.097790220977902</c:v>
                </c:pt>
                <c:pt idx="1">
                  <c:v>38.503850385038504</c:v>
                </c:pt>
                <c:pt idx="2">
                  <c:v>42.29999999999999</c:v>
                </c:pt>
                <c:pt idx="3">
                  <c:v>30.296970302969704</c:v>
                </c:pt>
                <c:pt idx="4">
                  <c:v>53.5</c:v>
                </c:pt>
                <c:pt idx="5">
                  <c:v>33.55335533553356</c:v>
                </c:pt>
                <c:pt idx="6">
                  <c:v>37.10371037103711</c:v>
                </c:pt>
              </c:numCache>
            </c:numRef>
          </c:val>
          <c:smooth val="0"/>
          <c:extLst>
            <c:ext xmlns:c16="http://schemas.microsoft.com/office/drawing/2014/chart" uri="{C3380CC4-5D6E-409C-BE32-E72D297353CC}">
              <c16:uniqueId val="{00000003-C513-3043-8E8F-EE47FFEBCDC6}"/>
            </c:ext>
          </c:extLst>
        </c:ser>
        <c:ser>
          <c:idx val="4"/>
          <c:order val="4"/>
          <c:tx>
            <c:strRef>
              <c:f>Total!$A$20</c:f>
              <c:strCache>
                <c:ptCount val="1"/>
                <c:pt idx="0">
                  <c:v>Content about the brand/company that is told by influencers on social media</c:v>
                </c:pt>
              </c:strCache>
            </c:strRef>
          </c:tx>
          <c:spPr>
            <a:ln w="28575" cap="rnd">
              <a:solidFill>
                <a:schemeClr val="accent4">
                  <a:lumMod val="75000"/>
                </a:schemeClr>
              </a:solidFill>
              <a:round/>
            </a:ln>
            <a:effectLst/>
          </c:spPr>
          <c:marker>
            <c:symbol val="circle"/>
            <c:size val="5"/>
            <c:spPr>
              <a:solidFill>
                <a:schemeClr val="accent4">
                  <a:lumMod val="75000"/>
                </a:schemeClr>
              </a:solidFill>
              <a:ln w="9525">
                <a:solidFill>
                  <a:schemeClr val="accent4">
                    <a:lumMod val="75000"/>
                  </a:schemeClr>
                </a:solidFill>
              </a:ln>
              <a:effectLst/>
            </c:spPr>
          </c:marker>
          <c:cat>
            <c:strRef>
              <c:f>Total!$B$15:$H$15</c:f>
              <c:strCache>
                <c:ptCount val="7"/>
                <c:pt idx="0">
                  <c:v>...Notice brand better</c:v>
                </c:pt>
                <c:pt idx="1">
                  <c:v>...Form positive impression</c:v>
                </c:pt>
                <c:pt idx="2">
                  <c:v>...Understand details better</c:v>
                </c:pt>
                <c:pt idx="3">
                  <c:v>…Search about the brand</c:v>
                </c:pt>
                <c:pt idx="4">
                  <c:v>...Tell social circles</c:v>
                </c:pt>
                <c:pt idx="5">
                  <c:v>…Want to buy</c:v>
                </c:pt>
                <c:pt idx="6">
                  <c:v>...Be loyal</c:v>
                </c:pt>
              </c:strCache>
            </c:strRef>
          </c:cat>
          <c:val>
            <c:numRef>
              <c:f>Total!$B$20:$H$20</c:f>
              <c:numCache>
                <c:formatCode>0</c:formatCode>
                <c:ptCount val="7"/>
                <c:pt idx="0">
                  <c:v>16.398360163983604</c:v>
                </c:pt>
                <c:pt idx="1">
                  <c:v>13.9013901390139</c:v>
                </c:pt>
                <c:pt idx="2">
                  <c:v>31.649999999999995</c:v>
                </c:pt>
                <c:pt idx="3">
                  <c:v>28.947105289471054</c:v>
                </c:pt>
                <c:pt idx="4">
                  <c:v>31.65</c:v>
                </c:pt>
                <c:pt idx="5">
                  <c:v>21.552155215521555</c:v>
                </c:pt>
                <c:pt idx="6">
                  <c:v>19.101910191019105</c:v>
                </c:pt>
              </c:numCache>
            </c:numRef>
          </c:val>
          <c:smooth val="0"/>
          <c:extLst>
            <c:ext xmlns:c16="http://schemas.microsoft.com/office/drawing/2014/chart" uri="{C3380CC4-5D6E-409C-BE32-E72D297353CC}">
              <c16:uniqueId val="{00000004-C513-3043-8E8F-EE47FFEBCDC6}"/>
            </c:ext>
          </c:extLst>
        </c:ser>
        <c:dLbls>
          <c:showLegendKey val="0"/>
          <c:showVal val="0"/>
          <c:showCatName val="0"/>
          <c:showSerName val="0"/>
          <c:showPercent val="0"/>
          <c:showBubbleSize val="0"/>
        </c:dLbls>
        <c:marker val="1"/>
        <c:smooth val="0"/>
        <c:axId val="1752977536"/>
        <c:axId val="1604715151"/>
      </c:lineChart>
      <c:catAx>
        <c:axId val="1752977536"/>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Bahnschrift" panose="020B0502040204020203" pitchFamily="34" charset="0"/>
                <a:ea typeface="+mn-ea"/>
                <a:cs typeface="+mn-cs"/>
              </a:defRPr>
            </a:pPr>
            <a:endParaRPr lang="en-CN"/>
          </a:p>
        </c:txPr>
        <c:crossAx val="1604715151"/>
        <c:crosses val="autoZero"/>
        <c:auto val="1"/>
        <c:lblAlgn val="ctr"/>
        <c:lblOffset val="100"/>
        <c:noMultiLvlLbl val="0"/>
      </c:catAx>
      <c:valAx>
        <c:axId val="160471515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low"/>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Franklin Gothic Book" panose="020B0503020102020204" pitchFamily="34" charset="0"/>
                <a:ea typeface="+mn-ea"/>
                <a:cs typeface="+mn-cs"/>
              </a:defRPr>
            </a:pPr>
            <a:endParaRPr lang="en-CN"/>
          </a:p>
        </c:txPr>
        <c:crossAx val="1752977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N"/>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18-25</c:v>
                </c:pt>
              </c:strCache>
            </c:strRef>
          </c:tx>
          <c:spPr>
            <a:solidFill>
              <a:srgbClr val="FF0000"/>
            </a:solidFill>
            <a:ln>
              <a:noFill/>
            </a:ln>
            <a:effectLst/>
          </c:spPr>
          <c:invertIfNegative val="0"/>
          <c:cat>
            <c:strRef>
              <c:f>Sheet1!$A$2:$A$3</c:f>
              <c:strCache>
                <c:ptCount val="2"/>
                <c:pt idx="0">
                  <c:v>Acceptance</c:v>
                </c:pt>
                <c:pt idx="1">
                  <c:v>Advocacy</c:v>
                </c:pt>
              </c:strCache>
            </c:strRef>
          </c:cat>
          <c:val>
            <c:numRef>
              <c:f>Sheet1!$B$2:$B$3</c:f>
              <c:numCache>
                <c:formatCode>General</c:formatCode>
                <c:ptCount val="2"/>
                <c:pt idx="0">
                  <c:v>109</c:v>
                </c:pt>
                <c:pt idx="1">
                  <c:v>135</c:v>
                </c:pt>
              </c:numCache>
            </c:numRef>
          </c:val>
          <c:extLst>
            <c:ext xmlns:c16="http://schemas.microsoft.com/office/drawing/2014/chart" uri="{C3380CC4-5D6E-409C-BE32-E72D297353CC}">
              <c16:uniqueId val="{00000000-DB0E-834C-8C7E-681970B32213}"/>
            </c:ext>
          </c:extLst>
        </c:ser>
        <c:ser>
          <c:idx val="1"/>
          <c:order val="1"/>
          <c:tx>
            <c:strRef>
              <c:f>Sheet1!$C$1</c:f>
              <c:strCache>
                <c:ptCount val="1"/>
                <c:pt idx="0">
                  <c:v>26-34</c:v>
                </c:pt>
              </c:strCache>
            </c:strRef>
          </c:tx>
          <c:spPr>
            <a:solidFill>
              <a:schemeClr val="tx1"/>
            </a:solidFill>
            <a:ln>
              <a:noFill/>
            </a:ln>
            <a:effectLst/>
          </c:spPr>
          <c:invertIfNegative val="0"/>
          <c:cat>
            <c:strRef>
              <c:f>Sheet1!$A$2:$A$3</c:f>
              <c:strCache>
                <c:ptCount val="2"/>
                <c:pt idx="0">
                  <c:v>Acceptance</c:v>
                </c:pt>
                <c:pt idx="1">
                  <c:v>Advocacy</c:v>
                </c:pt>
              </c:strCache>
            </c:strRef>
          </c:cat>
          <c:val>
            <c:numRef>
              <c:f>Sheet1!$C$2:$C$3</c:f>
              <c:numCache>
                <c:formatCode>General</c:formatCode>
                <c:ptCount val="2"/>
                <c:pt idx="0">
                  <c:v>94</c:v>
                </c:pt>
                <c:pt idx="1">
                  <c:v>91</c:v>
                </c:pt>
              </c:numCache>
            </c:numRef>
          </c:val>
          <c:extLst>
            <c:ext xmlns:c16="http://schemas.microsoft.com/office/drawing/2014/chart" uri="{C3380CC4-5D6E-409C-BE32-E72D297353CC}">
              <c16:uniqueId val="{00000001-DB0E-834C-8C7E-681970B32213}"/>
            </c:ext>
          </c:extLst>
        </c:ser>
        <c:ser>
          <c:idx val="2"/>
          <c:order val="2"/>
          <c:tx>
            <c:strRef>
              <c:f>Sheet1!$D$1</c:f>
              <c:strCache>
                <c:ptCount val="1"/>
                <c:pt idx="0">
                  <c:v>35-45</c:v>
                </c:pt>
              </c:strCache>
            </c:strRef>
          </c:tx>
          <c:spPr>
            <a:solidFill>
              <a:schemeClr val="bg1">
                <a:lumMod val="75000"/>
              </a:schemeClr>
            </a:solidFill>
            <a:ln>
              <a:noFill/>
            </a:ln>
            <a:effectLst/>
          </c:spPr>
          <c:invertIfNegative val="0"/>
          <c:cat>
            <c:strRef>
              <c:f>Sheet1!$A$2:$A$3</c:f>
              <c:strCache>
                <c:ptCount val="2"/>
                <c:pt idx="0">
                  <c:v>Acceptance</c:v>
                </c:pt>
                <c:pt idx="1">
                  <c:v>Advocacy</c:v>
                </c:pt>
              </c:strCache>
            </c:strRef>
          </c:cat>
          <c:val>
            <c:numRef>
              <c:f>Sheet1!$D$2:$D$3</c:f>
              <c:numCache>
                <c:formatCode>General</c:formatCode>
                <c:ptCount val="2"/>
                <c:pt idx="0">
                  <c:v>99</c:v>
                </c:pt>
                <c:pt idx="1">
                  <c:v>76</c:v>
                </c:pt>
              </c:numCache>
            </c:numRef>
          </c:val>
          <c:extLst>
            <c:ext xmlns:c16="http://schemas.microsoft.com/office/drawing/2014/chart" uri="{C3380CC4-5D6E-409C-BE32-E72D297353CC}">
              <c16:uniqueId val="{00000002-DB0E-834C-8C7E-681970B32213}"/>
            </c:ext>
          </c:extLst>
        </c:ser>
        <c:dLbls>
          <c:showLegendKey val="0"/>
          <c:showVal val="0"/>
          <c:showCatName val="0"/>
          <c:showSerName val="0"/>
          <c:showPercent val="0"/>
          <c:showBubbleSize val="0"/>
        </c:dLbls>
        <c:gapWidth val="219"/>
        <c:overlap val="-27"/>
        <c:axId val="1451154656"/>
        <c:axId val="1451156304"/>
      </c:barChart>
      <c:catAx>
        <c:axId val="1451154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Franklin Gothic Book" panose="020B0503020102020204" pitchFamily="34" charset="0"/>
                <a:ea typeface="+mn-ea"/>
                <a:cs typeface="+mn-cs"/>
              </a:defRPr>
            </a:pPr>
            <a:endParaRPr lang="en-CN"/>
          </a:p>
        </c:txPr>
        <c:crossAx val="1451156304"/>
        <c:crosses val="autoZero"/>
        <c:auto val="1"/>
        <c:lblAlgn val="ctr"/>
        <c:lblOffset val="100"/>
        <c:noMultiLvlLbl val="0"/>
      </c:catAx>
      <c:valAx>
        <c:axId val="1451156304"/>
        <c:scaling>
          <c:orientation val="minMax"/>
          <c:max val="160"/>
          <c:min val="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Franklin Gothic Book" panose="020B0503020102020204" pitchFamily="34" charset="0"/>
                <a:ea typeface="+mn-ea"/>
                <a:cs typeface="+mn-cs"/>
              </a:defRPr>
            </a:pPr>
            <a:endParaRPr lang="en-CN"/>
          </a:p>
        </c:txPr>
        <c:crossAx val="1451154656"/>
        <c:crosses val="autoZero"/>
        <c:crossBetween val="between"/>
        <c:majorUnit val="4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N"/>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Never</c:v>
                </c:pt>
              </c:strCache>
            </c:strRef>
          </c:tx>
          <c:spPr>
            <a:solidFill>
              <a:schemeClr val="accent4">
                <a:lumMod val="50000"/>
              </a:schemeClr>
            </a:solidFill>
            <a:ln>
              <a:noFill/>
            </a:ln>
            <a:effectLst/>
          </c:spPr>
          <c:invertIfNegative val="0"/>
          <c:dLbls>
            <c:dLbl>
              <c:idx val="0"/>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DFD-764F-B203-B7E2DCF112C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Bahnschrift" panose="020B0502040204020203" pitchFamily="34" charset="0"/>
                    <a:ea typeface="+mn-ea"/>
                    <a:cs typeface="+mn-cs"/>
                  </a:defRPr>
                </a:pPr>
                <a:endParaRPr lang="en-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0.04</c:v>
                </c:pt>
              </c:numCache>
            </c:numRef>
          </c:val>
          <c:extLst>
            <c:ext xmlns:c16="http://schemas.microsoft.com/office/drawing/2014/chart" uri="{C3380CC4-5D6E-409C-BE32-E72D297353CC}">
              <c16:uniqueId val="{00000000-FDFD-764F-B203-B7E2DCF112C8}"/>
            </c:ext>
          </c:extLst>
        </c:ser>
        <c:ser>
          <c:idx val="1"/>
          <c:order val="1"/>
          <c:tx>
            <c:strRef>
              <c:f>Sheet1!$C$1</c:f>
              <c:strCache>
                <c:ptCount val="1"/>
                <c:pt idx="0">
                  <c:v>Sometimes</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Bahnschrift" panose="020B0502040204020203" pitchFamily="34" charset="0"/>
                    <a:ea typeface="+mn-ea"/>
                    <a:cs typeface="+mn-cs"/>
                  </a:defRPr>
                </a:pPr>
                <a:endParaRPr lang="en-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0.26</c:v>
                </c:pt>
              </c:numCache>
            </c:numRef>
          </c:val>
          <c:extLst>
            <c:ext xmlns:c16="http://schemas.microsoft.com/office/drawing/2014/chart" uri="{C3380CC4-5D6E-409C-BE32-E72D297353CC}">
              <c16:uniqueId val="{00000001-FDFD-764F-B203-B7E2DCF112C8}"/>
            </c:ext>
          </c:extLst>
        </c:ser>
        <c:ser>
          <c:idx val="2"/>
          <c:order val="2"/>
          <c:tx>
            <c:strRef>
              <c:f>Sheet1!$D$1</c:f>
              <c:strCache>
                <c:ptCount val="1"/>
                <c:pt idx="0">
                  <c:v>Most of the time</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Bahnschrift" panose="020B0502040204020203" pitchFamily="34" charset="0"/>
                    <a:ea typeface="+mn-ea"/>
                    <a:cs typeface="+mn-cs"/>
                  </a:defRPr>
                </a:pPr>
                <a:endParaRPr lang="en-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0.42</c:v>
                </c:pt>
              </c:numCache>
            </c:numRef>
          </c:val>
          <c:extLst>
            <c:ext xmlns:c16="http://schemas.microsoft.com/office/drawing/2014/chart" uri="{C3380CC4-5D6E-409C-BE32-E72D297353CC}">
              <c16:uniqueId val="{00000002-FDFD-764F-B203-B7E2DCF112C8}"/>
            </c:ext>
          </c:extLst>
        </c:ser>
        <c:ser>
          <c:idx val="3"/>
          <c:order val="3"/>
          <c:tx>
            <c:strRef>
              <c:f>Sheet1!$E$1</c:f>
              <c:strCache>
                <c:ptCount val="1"/>
                <c:pt idx="0">
                  <c:v>All the time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Bahnschrift" panose="020B0502040204020203" pitchFamily="34" charset="0"/>
                    <a:ea typeface="+mn-ea"/>
                    <a:cs typeface="+mn-cs"/>
                  </a:defRPr>
                </a:pPr>
                <a:endParaRPr lang="en-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0.28000000000000003</c:v>
                </c:pt>
              </c:numCache>
            </c:numRef>
          </c:val>
          <c:extLst>
            <c:ext xmlns:c16="http://schemas.microsoft.com/office/drawing/2014/chart" uri="{C3380CC4-5D6E-409C-BE32-E72D297353CC}">
              <c16:uniqueId val="{00000003-FDFD-764F-B203-B7E2DCF112C8}"/>
            </c:ext>
          </c:extLst>
        </c:ser>
        <c:dLbls>
          <c:showLegendKey val="0"/>
          <c:showVal val="0"/>
          <c:showCatName val="0"/>
          <c:showSerName val="0"/>
          <c:showPercent val="0"/>
          <c:showBubbleSize val="0"/>
        </c:dLbls>
        <c:gapWidth val="48"/>
        <c:overlap val="77"/>
        <c:axId val="1870696783"/>
        <c:axId val="2081143199"/>
      </c:barChart>
      <c:catAx>
        <c:axId val="1870696783"/>
        <c:scaling>
          <c:orientation val="minMax"/>
        </c:scaling>
        <c:delete val="1"/>
        <c:axPos val="b"/>
        <c:numFmt formatCode="General" sourceLinked="1"/>
        <c:majorTickMark val="none"/>
        <c:minorTickMark val="none"/>
        <c:tickLblPos val="nextTo"/>
        <c:crossAx val="2081143199"/>
        <c:crosses val="autoZero"/>
        <c:auto val="1"/>
        <c:lblAlgn val="ctr"/>
        <c:lblOffset val="100"/>
        <c:noMultiLvlLbl val="0"/>
      </c:catAx>
      <c:valAx>
        <c:axId val="2081143199"/>
        <c:scaling>
          <c:orientation val="minMax"/>
        </c:scaling>
        <c:delete val="1"/>
        <c:axPos val="l"/>
        <c:numFmt formatCode="0%" sourceLinked="1"/>
        <c:majorTickMark val="none"/>
        <c:minorTickMark val="none"/>
        <c:tickLblPos val="nextTo"/>
        <c:crossAx val="1870696783"/>
        <c:crosses val="autoZero"/>
        <c:crossBetween val="between"/>
      </c:valAx>
      <c:spPr>
        <a:noFill/>
        <a:ln>
          <a:noFill/>
        </a:ln>
        <a:effectLst/>
      </c:spPr>
    </c:plotArea>
    <c:legend>
      <c:legendPos val="l"/>
      <c:layout>
        <c:manualLayout>
          <c:xMode val="edge"/>
          <c:yMode val="edge"/>
          <c:x val="7.1201756153246004E-2"/>
          <c:y val="0.26814649274011565"/>
          <c:w val="0.30520668041389259"/>
          <c:h val="0.3132953914956559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Franklin Gothic Book" panose="020B0503020102020204" pitchFamily="34" charset="0"/>
              <a:ea typeface="+mn-ea"/>
              <a:cs typeface="+mn-cs"/>
            </a:defRPr>
          </a:pPr>
          <a:endParaRPr lang="en-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N"/>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1"/>
            </a:solidFill>
            <a:ln>
              <a:noFill/>
            </a:ln>
            <a:effectLst/>
          </c:spPr>
          <c:invertIfNegative val="0"/>
          <c:dPt>
            <c:idx val="5"/>
            <c:invertIfNegative val="0"/>
            <c:bubble3D val="0"/>
            <c:spPr>
              <a:solidFill>
                <a:srgbClr val="FF0000"/>
              </a:solidFill>
              <a:ln>
                <a:noFill/>
              </a:ln>
              <a:effectLst/>
            </c:spPr>
            <c:extLst>
              <c:ext xmlns:c16="http://schemas.microsoft.com/office/drawing/2014/chart" uri="{C3380CC4-5D6E-409C-BE32-E72D297353CC}">
                <c16:uniqueId val="{00000007-FCA6-8C40-B904-9CCAEABA1DB6}"/>
              </c:ext>
            </c:extLst>
          </c:dPt>
          <c:dPt>
            <c:idx val="6"/>
            <c:invertIfNegative val="0"/>
            <c:bubble3D val="0"/>
            <c:spPr>
              <a:solidFill>
                <a:srgbClr val="FF0000"/>
              </a:solidFill>
              <a:ln>
                <a:noFill/>
              </a:ln>
              <a:effectLst/>
            </c:spPr>
            <c:extLst>
              <c:ext xmlns:c16="http://schemas.microsoft.com/office/drawing/2014/chart" uri="{C3380CC4-5D6E-409C-BE32-E72D297353CC}">
                <c16:uniqueId val="{00000006-FCA6-8C40-B904-9CCAEABA1DB6}"/>
              </c:ext>
            </c:extLst>
          </c:dPt>
          <c:dPt>
            <c:idx val="7"/>
            <c:invertIfNegative val="0"/>
            <c:bubble3D val="0"/>
            <c:spPr>
              <a:solidFill>
                <a:srgbClr val="FF0000"/>
              </a:solidFill>
              <a:ln>
                <a:noFill/>
              </a:ln>
              <a:effectLst/>
            </c:spPr>
            <c:extLst>
              <c:ext xmlns:c16="http://schemas.microsoft.com/office/drawing/2014/chart" uri="{C3380CC4-5D6E-409C-BE32-E72D297353CC}">
                <c16:uniqueId val="{00000005-FCA6-8C40-B904-9CCAEABA1DB6}"/>
              </c:ext>
            </c:extLst>
          </c:dPt>
          <c:dPt>
            <c:idx val="8"/>
            <c:invertIfNegative val="0"/>
            <c:bubble3D val="0"/>
            <c:spPr>
              <a:solidFill>
                <a:srgbClr val="FF0000"/>
              </a:solidFill>
              <a:ln>
                <a:noFill/>
              </a:ln>
              <a:effectLst/>
            </c:spPr>
            <c:extLst>
              <c:ext xmlns:c16="http://schemas.microsoft.com/office/drawing/2014/chart" uri="{C3380CC4-5D6E-409C-BE32-E72D297353CC}">
                <c16:uniqueId val="{00000004-FCA6-8C40-B904-9CCAEABA1DB6}"/>
              </c:ext>
            </c:extLst>
          </c:dPt>
          <c:dLbls>
            <c:dLbl>
              <c:idx val="0"/>
              <c:tx>
                <c:rich>
                  <a:bodyPr/>
                  <a:lstStyle/>
                  <a:p>
                    <a:r>
                      <a:rPr lang="en-US"/>
                      <a:t>*</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CA6-8C40-B904-9CCAEABA1DB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Bahnschrift" panose="020B0502040204020203" pitchFamily="34" charset="0"/>
                    <a:ea typeface="+mn-ea"/>
                    <a:cs typeface="+mn-cs"/>
                  </a:defRPr>
                </a:pPr>
                <a:endParaRPr lang="en-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Others</c:v>
                </c:pt>
                <c:pt idx="1">
                  <c:v>History/Heritage</c:v>
                </c:pt>
                <c:pt idx="2">
                  <c:v>Financial Stability/Scale</c:v>
                </c:pt>
                <c:pt idx="3">
                  <c:v>Reputation of its Leaders/Owners</c:v>
                </c:pt>
                <c:pt idx="4">
                  <c:v>Its Technological Advancement</c:v>
                </c:pt>
                <c:pt idx="5">
                  <c:v>The Causes it Supports</c:v>
                </c:pt>
                <c:pt idx="6">
                  <c:v>Helps Poor Consumers</c:v>
                </c:pt>
                <c:pt idx="7">
                  <c:v>Impact on the Environment</c:v>
                </c:pt>
                <c:pt idx="8">
                  <c:v>Positive Impact on Society</c:v>
                </c:pt>
                <c:pt idx="9">
                  <c:v>Reputation on Product Quality</c:v>
                </c:pt>
              </c:strCache>
            </c:strRef>
          </c:cat>
          <c:val>
            <c:numRef>
              <c:f>Sheet1!$B$2:$B$11</c:f>
              <c:numCache>
                <c:formatCode>0%</c:formatCode>
                <c:ptCount val="10"/>
                <c:pt idx="0" formatCode="0.00%">
                  <c:v>5.0000000000000001E-3</c:v>
                </c:pt>
                <c:pt idx="1">
                  <c:v>0.05</c:v>
                </c:pt>
                <c:pt idx="2">
                  <c:v>0.05</c:v>
                </c:pt>
                <c:pt idx="3">
                  <c:v>0.05</c:v>
                </c:pt>
                <c:pt idx="4">
                  <c:v>0.09</c:v>
                </c:pt>
                <c:pt idx="5">
                  <c:v>0.06</c:v>
                </c:pt>
                <c:pt idx="6">
                  <c:v>0.08</c:v>
                </c:pt>
                <c:pt idx="7">
                  <c:v>0.11</c:v>
                </c:pt>
                <c:pt idx="8">
                  <c:v>0.14000000000000001</c:v>
                </c:pt>
                <c:pt idx="9">
                  <c:v>0.36</c:v>
                </c:pt>
              </c:numCache>
            </c:numRef>
          </c:val>
          <c:extLst>
            <c:ext xmlns:c16="http://schemas.microsoft.com/office/drawing/2014/chart" uri="{C3380CC4-5D6E-409C-BE32-E72D297353CC}">
              <c16:uniqueId val="{00000000-FCA6-8C40-B904-9CCAEABA1DB6}"/>
            </c:ext>
          </c:extLst>
        </c:ser>
        <c:dLbls>
          <c:showLegendKey val="0"/>
          <c:showVal val="0"/>
          <c:showCatName val="0"/>
          <c:showSerName val="0"/>
          <c:showPercent val="0"/>
          <c:showBubbleSize val="0"/>
        </c:dLbls>
        <c:gapWidth val="108"/>
        <c:axId val="1945383151"/>
        <c:axId val="1945366591"/>
      </c:barChart>
      <c:catAx>
        <c:axId val="1945383151"/>
        <c:scaling>
          <c:orientation val="minMax"/>
        </c:scaling>
        <c:delete val="0"/>
        <c:axPos val="l"/>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CN"/>
          </a:p>
        </c:txPr>
        <c:crossAx val="1945366591"/>
        <c:crosses val="autoZero"/>
        <c:auto val="1"/>
        <c:lblAlgn val="ctr"/>
        <c:lblOffset val="100"/>
        <c:noMultiLvlLbl val="0"/>
      </c:catAx>
      <c:valAx>
        <c:axId val="1945366591"/>
        <c:scaling>
          <c:orientation val="minMax"/>
        </c:scaling>
        <c:delete val="1"/>
        <c:axPos val="b"/>
        <c:numFmt formatCode="0.00%" sourceLinked="1"/>
        <c:majorTickMark val="none"/>
        <c:minorTickMark val="none"/>
        <c:tickLblPos val="nextTo"/>
        <c:crossAx val="19453831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N"/>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1"/>
            </a:solidFill>
            <a:ln>
              <a:noFill/>
            </a:ln>
            <a:effectLst/>
          </c:spPr>
          <c:invertIfNegative val="0"/>
          <c:dPt>
            <c:idx val="0"/>
            <c:invertIfNegative val="0"/>
            <c:bubble3D val="0"/>
            <c:spPr>
              <a:solidFill>
                <a:schemeClr val="tx1"/>
              </a:solidFill>
              <a:ln>
                <a:noFill/>
              </a:ln>
              <a:effectLst/>
            </c:spPr>
            <c:extLst>
              <c:ext xmlns:c16="http://schemas.microsoft.com/office/drawing/2014/chart" uri="{C3380CC4-5D6E-409C-BE32-E72D297353CC}">
                <c16:uniqueId val="{00000001-06A1-004F-9E10-770CFBE56A47}"/>
              </c:ext>
            </c:extLst>
          </c:dPt>
          <c:dPt>
            <c:idx val="2"/>
            <c:invertIfNegative val="0"/>
            <c:bubble3D val="0"/>
            <c:spPr>
              <a:solidFill>
                <a:srgbClr val="FF0000"/>
              </a:solidFill>
              <a:ln>
                <a:noFill/>
              </a:ln>
              <a:effectLst/>
            </c:spPr>
            <c:extLst>
              <c:ext xmlns:c16="http://schemas.microsoft.com/office/drawing/2014/chart" uri="{C3380CC4-5D6E-409C-BE32-E72D297353CC}">
                <c16:uniqueId val="{00000003-FF2F-4942-A23B-C2DE4E08DD24}"/>
              </c:ext>
            </c:extLst>
          </c:dPt>
          <c:dPt>
            <c:idx val="5"/>
            <c:invertIfNegative val="0"/>
            <c:bubble3D val="0"/>
            <c:spPr>
              <a:solidFill>
                <a:srgbClr val="FF0000"/>
              </a:solidFill>
              <a:ln>
                <a:noFill/>
              </a:ln>
              <a:effectLst/>
            </c:spPr>
            <c:extLst>
              <c:ext xmlns:c16="http://schemas.microsoft.com/office/drawing/2014/chart" uri="{C3380CC4-5D6E-409C-BE32-E72D297353CC}">
                <c16:uniqueId val="{00000004-FF2F-4942-A23B-C2DE4E08DD24}"/>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Bahnschrift" panose="020B0502040204020203" pitchFamily="34" charset="0"/>
                    <a:ea typeface="+mn-ea"/>
                    <a:cs typeface="+mn-cs"/>
                  </a:defRPr>
                </a:pPr>
                <a:endParaRPr lang="en-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Sheet1!$A$1:$F$1</c:f>
              <c:strCache>
                <c:ptCount val="6"/>
                <c:pt idx="0">
                  <c:v>China</c:v>
                </c:pt>
                <c:pt idx="1">
                  <c:v>Thailand</c:v>
                </c:pt>
                <c:pt idx="2">
                  <c:v>Philippines</c:v>
                </c:pt>
                <c:pt idx="3">
                  <c:v>S. Korea</c:v>
                </c:pt>
                <c:pt idx="4">
                  <c:v>Japan</c:v>
                </c:pt>
                <c:pt idx="5">
                  <c:v>India</c:v>
                </c:pt>
              </c:strCache>
            </c:strRef>
          </c:cat>
          <c:val>
            <c:numRef>
              <c:f>Sheet1!$A$2:$F$2</c:f>
              <c:numCache>
                <c:formatCode>0%</c:formatCode>
                <c:ptCount val="6"/>
                <c:pt idx="0">
                  <c:v>0.39</c:v>
                </c:pt>
                <c:pt idx="1">
                  <c:v>0.35</c:v>
                </c:pt>
                <c:pt idx="2">
                  <c:v>0.46</c:v>
                </c:pt>
                <c:pt idx="3">
                  <c:v>0.32</c:v>
                </c:pt>
                <c:pt idx="4">
                  <c:v>0.38</c:v>
                </c:pt>
                <c:pt idx="5">
                  <c:v>0.44</c:v>
                </c:pt>
              </c:numCache>
            </c:numRef>
          </c:val>
          <c:extLst>
            <c:ext xmlns:c16="http://schemas.microsoft.com/office/drawing/2014/chart" uri="{C3380CC4-5D6E-409C-BE32-E72D297353CC}">
              <c16:uniqueId val="{00000002-FF2F-4942-A23B-C2DE4E08DD24}"/>
            </c:ext>
          </c:extLst>
        </c:ser>
        <c:dLbls>
          <c:showLegendKey val="0"/>
          <c:showVal val="0"/>
          <c:showCatName val="0"/>
          <c:showSerName val="0"/>
          <c:showPercent val="0"/>
          <c:showBubbleSize val="0"/>
        </c:dLbls>
        <c:gapWidth val="147"/>
        <c:overlap val="-27"/>
        <c:axId val="1899929007"/>
        <c:axId val="22097232"/>
      </c:barChart>
      <c:catAx>
        <c:axId val="189992900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Franklin Gothic Book" panose="020B0503020102020204" pitchFamily="34" charset="0"/>
                <a:ea typeface="+mn-ea"/>
                <a:cs typeface="+mn-cs"/>
              </a:defRPr>
            </a:pPr>
            <a:endParaRPr lang="en-CN"/>
          </a:p>
        </c:txPr>
        <c:crossAx val="22097232"/>
        <c:crosses val="autoZero"/>
        <c:auto val="1"/>
        <c:lblAlgn val="ctr"/>
        <c:lblOffset val="100"/>
        <c:noMultiLvlLbl val="0"/>
      </c:catAx>
      <c:valAx>
        <c:axId val="22097232"/>
        <c:scaling>
          <c:orientation val="minMax"/>
          <c:min val="0.2"/>
        </c:scaling>
        <c:delete val="1"/>
        <c:axPos val="l"/>
        <c:numFmt formatCode="0%" sourceLinked="1"/>
        <c:majorTickMark val="none"/>
        <c:minorTickMark val="none"/>
        <c:tickLblPos val="nextTo"/>
        <c:crossAx val="18999290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tx1"/>
            </a:solidFill>
            <a:ln>
              <a:noFill/>
            </a:ln>
            <a:effectLst/>
          </c:spPr>
          <c:invertIfNegative val="0"/>
          <c:dPt>
            <c:idx val="2"/>
            <c:invertIfNegative val="0"/>
            <c:bubble3D val="0"/>
            <c:spPr>
              <a:solidFill>
                <a:schemeClr val="tx1"/>
              </a:solidFill>
              <a:ln>
                <a:noFill/>
              </a:ln>
              <a:effectLst/>
            </c:spPr>
            <c:extLst>
              <c:ext xmlns:c16="http://schemas.microsoft.com/office/drawing/2014/chart" uri="{C3380CC4-5D6E-409C-BE32-E72D297353CC}">
                <c16:uniqueId val="{00000007-ACD2-8146-90EE-BEEA8B86A362}"/>
              </c:ext>
            </c:extLst>
          </c:dPt>
          <c:dPt>
            <c:idx val="12"/>
            <c:invertIfNegative val="0"/>
            <c:bubble3D val="0"/>
            <c:spPr>
              <a:solidFill>
                <a:schemeClr val="tx1"/>
              </a:solidFill>
              <a:ln>
                <a:noFill/>
              </a:ln>
              <a:effectLst/>
            </c:spPr>
            <c:extLst>
              <c:ext xmlns:c16="http://schemas.microsoft.com/office/drawing/2014/chart" uri="{C3380CC4-5D6E-409C-BE32-E72D297353CC}">
                <c16:uniqueId val="{00000006-ACD2-8146-90EE-BEEA8B86A362}"/>
              </c:ext>
            </c:extLst>
          </c:dPt>
          <c:dPt>
            <c:idx val="13"/>
            <c:invertIfNegative val="0"/>
            <c:bubble3D val="0"/>
            <c:spPr>
              <a:solidFill>
                <a:schemeClr val="tx1"/>
              </a:solidFill>
              <a:ln>
                <a:noFill/>
              </a:ln>
              <a:effectLst/>
            </c:spPr>
            <c:extLst>
              <c:ext xmlns:c16="http://schemas.microsoft.com/office/drawing/2014/chart" uri="{C3380CC4-5D6E-409C-BE32-E72D297353CC}">
                <c16:uniqueId val="{00000005-ACD2-8146-90EE-BEEA8B86A362}"/>
              </c:ext>
            </c:extLst>
          </c:dPt>
          <c:dPt>
            <c:idx val="14"/>
            <c:invertIfNegative val="0"/>
            <c:bubble3D val="0"/>
            <c:spPr>
              <a:solidFill>
                <a:schemeClr val="tx1"/>
              </a:solidFill>
              <a:ln>
                <a:noFill/>
              </a:ln>
              <a:effectLst/>
            </c:spPr>
            <c:extLst>
              <c:ext xmlns:c16="http://schemas.microsoft.com/office/drawing/2014/chart" uri="{C3380CC4-5D6E-409C-BE32-E72D297353CC}">
                <c16:uniqueId val="{00000003-ACD2-8146-90EE-BEEA8B86A362}"/>
              </c:ext>
            </c:extLst>
          </c:dPt>
          <c:dPt>
            <c:idx val="15"/>
            <c:invertIfNegative val="0"/>
            <c:bubble3D val="0"/>
            <c:spPr>
              <a:solidFill>
                <a:schemeClr val="tx1"/>
              </a:solidFill>
              <a:ln>
                <a:noFill/>
              </a:ln>
              <a:effectLst/>
            </c:spPr>
            <c:extLst>
              <c:ext xmlns:c16="http://schemas.microsoft.com/office/drawing/2014/chart" uri="{C3380CC4-5D6E-409C-BE32-E72D297353CC}">
                <c16:uniqueId val="{00000004-ACD2-8146-90EE-BEEA8B86A362}"/>
              </c:ext>
            </c:extLst>
          </c:dPt>
          <c:dPt>
            <c:idx val="18"/>
            <c:invertIfNegative val="0"/>
            <c:bubble3D val="0"/>
            <c:spPr>
              <a:solidFill>
                <a:schemeClr val="tx1"/>
              </a:solidFill>
              <a:ln>
                <a:noFill/>
              </a:ln>
              <a:effectLst/>
            </c:spPr>
            <c:extLst>
              <c:ext xmlns:c16="http://schemas.microsoft.com/office/drawing/2014/chart" uri="{C3380CC4-5D6E-409C-BE32-E72D297353CC}">
                <c16:uniqueId val="{00000002-ACD2-8146-90EE-BEEA8B86A362}"/>
              </c:ext>
            </c:extLst>
          </c:dPt>
          <c:dPt>
            <c:idx val="19"/>
            <c:invertIfNegative val="0"/>
            <c:bubble3D val="0"/>
            <c:spPr>
              <a:solidFill>
                <a:srgbClr val="FF0000"/>
              </a:solidFill>
              <a:ln>
                <a:noFill/>
              </a:ln>
              <a:effectLst/>
            </c:spPr>
            <c:extLst>
              <c:ext xmlns:c16="http://schemas.microsoft.com/office/drawing/2014/chart" uri="{C3380CC4-5D6E-409C-BE32-E72D297353CC}">
                <c16:uniqueId val="{00000001-ACD2-8146-90EE-BEEA8B86A362}"/>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Bahnschrift" panose="020B0502040204020203" pitchFamily="34" charset="0"/>
                    <a:ea typeface="+mn-ea"/>
                    <a:cs typeface="+mn-cs"/>
                  </a:defRPr>
                </a:pPr>
                <a:endParaRPr lang="en-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Sheet1!$A$6:$A$25</c:f>
              <c:strCache>
                <c:ptCount val="20"/>
                <c:pt idx="0">
                  <c:v>Freedom of religion/worship</c:v>
                </c:pt>
                <c:pt idx="1">
                  <c:v>Upholding traditional/religious values</c:v>
                </c:pt>
                <c:pt idx="2">
                  <c:v>Advocating LGBTQ acceptance</c:v>
                </c:pt>
                <c:pt idx="3">
                  <c:v>Helping the government in nation-building agenda</c:v>
                </c:pt>
                <c:pt idx="4">
                  <c:v>Paying own employees well</c:v>
                </c:pt>
                <c:pt idx="5">
                  <c:v>Upholding family values</c:v>
                </c:pt>
                <c:pt idx="6">
                  <c:v>Advocating for quality education</c:v>
                </c:pt>
                <c:pt idx="7">
                  <c:v>Fighting poverty</c:v>
                </c:pt>
                <c:pt idx="8">
                  <c:v>Promoting good physical &amp; mental health</c:v>
                </c:pt>
                <c:pt idx="9">
                  <c:v>Bringing people, friends or loved ones closer</c:v>
                </c:pt>
                <c:pt idx="10">
                  <c:v>Paying the right amount of taxes</c:v>
                </c:pt>
                <c:pt idx="11">
                  <c:v>Animal rights and welfare</c:v>
                </c:pt>
                <c:pt idx="12">
                  <c:v>Diversity, Equity, and Inclusion (DE&amp;I)</c:v>
                </c:pt>
                <c:pt idx="13">
                  <c:v>Empowering women</c:v>
                </c:pt>
                <c:pt idx="14">
                  <c:v>Protecting clean water sources &amp; water sanitation</c:v>
                </c:pt>
                <c:pt idx="15">
                  <c:v>Using 100% local ingredients or material</c:v>
                </c:pt>
                <c:pt idx="16">
                  <c:v>Promoting good physical &amp; mental health</c:v>
                </c:pt>
                <c:pt idx="17">
                  <c:v>Making products affordable for the masses</c:v>
                </c:pt>
                <c:pt idx="18">
                  <c:v>Use of natural or organic ingredients</c:v>
                </c:pt>
                <c:pt idx="19">
                  <c:v>Environment/sustainability</c:v>
                </c:pt>
              </c:strCache>
            </c:strRef>
          </c:cat>
          <c:val>
            <c:numRef>
              <c:f>Sheet1!$B$6:$B$25</c:f>
              <c:numCache>
                <c:formatCode>0%</c:formatCode>
                <c:ptCount val="20"/>
                <c:pt idx="0">
                  <c:v>5.9900000000000002E-2</c:v>
                </c:pt>
                <c:pt idx="1">
                  <c:v>6.3E-2</c:v>
                </c:pt>
                <c:pt idx="2">
                  <c:v>7.5399999999999995E-2</c:v>
                </c:pt>
                <c:pt idx="3">
                  <c:v>9.3299999999999994E-2</c:v>
                </c:pt>
                <c:pt idx="4">
                  <c:v>9.9400000000000002E-2</c:v>
                </c:pt>
                <c:pt idx="5">
                  <c:v>0.1013</c:v>
                </c:pt>
                <c:pt idx="6">
                  <c:v>0.10440000000000001</c:v>
                </c:pt>
                <c:pt idx="7">
                  <c:v>0.105</c:v>
                </c:pt>
                <c:pt idx="8">
                  <c:v>0.1118</c:v>
                </c:pt>
                <c:pt idx="9">
                  <c:v>0.1137</c:v>
                </c:pt>
                <c:pt idx="10">
                  <c:v>0.11799999999999999</c:v>
                </c:pt>
                <c:pt idx="11">
                  <c:v>0.12720000000000001</c:v>
                </c:pt>
                <c:pt idx="12">
                  <c:v>0.13769999999999999</c:v>
                </c:pt>
                <c:pt idx="13">
                  <c:v>0.15939999999999999</c:v>
                </c:pt>
                <c:pt idx="14">
                  <c:v>0.16800000000000001</c:v>
                </c:pt>
                <c:pt idx="15">
                  <c:v>0.19639999999999999</c:v>
                </c:pt>
                <c:pt idx="16">
                  <c:v>0.2069</c:v>
                </c:pt>
                <c:pt idx="17">
                  <c:v>0.21490000000000001</c:v>
                </c:pt>
                <c:pt idx="18">
                  <c:v>0.23219999999999999</c:v>
                </c:pt>
                <c:pt idx="19">
                  <c:v>0.3397</c:v>
                </c:pt>
              </c:numCache>
            </c:numRef>
          </c:val>
          <c:extLst>
            <c:ext xmlns:c16="http://schemas.microsoft.com/office/drawing/2014/chart" uri="{C3380CC4-5D6E-409C-BE32-E72D297353CC}">
              <c16:uniqueId val="{00000000-ACD2-8146-90EE-BEEA8B86A362}"/>
            </c:ext>
          </c:extLst>
        </c:ser>
        <c:dLbls>
          <c:showLegendKey val="0"/>
          <c:showVal val="0"/>
          <c:showCatName val="0"/>
          <c:showSerName val="0"/>
          <c:showPercent val="0"/>
          <c:showBubbleSize val="0"/>
        </c:dLbls>
        <c:gapWidth val="102"/>
        <c:axId val="1135439951"/>
        <c:axId val="904284112"/>
      </c:barChart>
      <c:catAx>
        <c:axId val="1135439951"/>
        <c:scaling>
          <c:orientation val="minMax"/>
        </c:scaling>
        <c:delete val="1"/>
        <c:axPos val="l"/>
        <c:numFmt formatCode="General" sourceLinked="1"/>
        <c:majorTickMark val="none"/>
        <c:minorTickMark val="none"/>
        <c:tickLblPos val="nextTo"/>
        <c:crossAx val="904284112"/>
        <c:crosses val="autoZero"/>
        <c:auto val="1"/>
        <c:lblAlgn val="ctr"/>
        <c:lblOffset val="100"/>
        <c:noMultiLvlLbl val="0"/>
      </c:catAx>
      <c:valAx>
        <c:axId val="904284112"/>
        <c:scaling>
          <c:orientation val="minMax"/>
        </c:scaling>
        <c:delete val="1"/>
        <c:axPos val="b"/>
        <c:numFmt formatCode="0%" sourceLinked="1"/>
        <c:majorTickMark val="none"/>
        <c:minorTickMark val="none"/>
        <c:tickLblPos val="nextTo"/>
        <c:crossAx val="11354399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China</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Bahnschrift" panose="020B0502040204020203" pitchFamily="34" charset="0"/>
                    <a:ea typeface="+mn-ea"/>
                    <a:cs typeface="+mn-cs"/>
                  </a:defRPr>
                </a:pPr>
                <a:endParaRPr lang="en-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Sheet1!$B$2:$B$4</c:f>
              <c:numCache>
                <c:formatCode>0%</c:formatCode>
                <c:ptCount val="3"/>
                <c:pt idx="0">
                  <c:v>0.35</c:v>
                </c:pt>
                <c:pt idx="1">
                  <c:v>0.4</c:v>
                </c:pt>
                <c:pt idx="2">
                  <c:v>0.4</c:v>
                </c:pt>
              </c:numCache>
            </c:numRef>
          </c:val>
          <c:extLst>
            <c:ext xmlns:c16="http://schemas.microsoft.com/office/drawing/2014/chart" uri="{C3380CC4-5D6E-409C-BE32-E72D297353CC}">
              <c16:uniqueId val="{00000000-F0A3-1C4E-84D6-DA773AB5504F}"/>
            </c:ext>
          </c:extLst>
        </c:ser>
        <c:ser>
          <c:idx val="1"/>
          <c:order val="1"/>
          <c:tx>
            <c:strRef>
              <c:f>Sheet1!$C$1</c:f>
              <c:strCache>
                <c:ptCount val="1"/>
                <c:pt idx="0">
                  <c:v>Thailand</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Bahnschrift" panose="020B0502040204020203" pitchFamily="34" charset="0"/>
                    <a:ea typeface="+mn-ea"/>
                    <a:cs typeface="+mn-cs"/>
                  </a:defRPr>
                </a:pPr>
                <a:endParaRPr lang="en-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Sheet1!$C$2:$C$4</c:f>
              <c:numCache>
                <c:formatCode>0%</c:formatCode>
                <c:ptCount val="3"/>
                <c:pt idx="0">
                  <c:v>0.46</c:v>
                </c:pt>
                <c:pt idx="1">
                  <c:v>0.41</c:v>
                </c:pt>
                <c:pt idx="2">
                  <c:v>0.41</c:v>
                </c:pt>
              </c:numCache>
            </c:numRef>
          </c:val>
          <c:extLst>
            <c:ext xmlns:c16="http://schemas.microsoft.com/office/drawing/2014/chart" uri="{C3380CC4-5D6E-409C-BE32-E72D297353CC}">
              <c16:uniqueId val="{00000001-F0A3-1C4E-84D6-DA773AB5504F}"/>
            </c:ext>
          </c:extLst>
        </c:ser>
        <c:ser>
          <c:idx val="2"/>
          <c:order val="2"/>
          <c:tx>
            <c:strRef>
              <c:f>Sheet1!$D$1</c:f>
              <c:strCache>
                <c:ptCount val="1"/>
                <c:pt idx="0">
                  <c:v>Philippines</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Bahnschrift" panose="020B0502040204020203" pitchFamily="34" charset="0"/>
                    <a:ea typeface="+mn-ea"/>
                    <a:cs typeface="+mn-cs"/>
                  </a:defRPr>
                </a:pPr>
                <a:endParaRPr lang="en-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Sheet1!$D$2:$D$4</c:f>
              <c:numCache>
                <c:formatCode>0%</c:formatCode>
                <c:ptCount val="3"/>
                <c:pt idx="0">
                  <c:v>0.65</c:v>
                </c:pt>
                <c:pt idx="1">
                  <c:v>0.56000000000000005</c:v>
                </c:pt>
                <c:pt idx="2">
                  <c:v>0.52</c:v>
                </c:pt>
              </c:numCache>
            </c:numRef>
          </c:val>
          <c:extLst>
            <c:ext xmlns:c16="http://schemas.microsoft.com/office/drawing/2014/chart" uri="{C3380CC4-5D6E-409C-BE32-E72D297353CC}">
              <c16:uniqueId val="{00000002-F0A3-1C4E-84D6-DA773AB5504F}"/>
            </c:ext>
          </c:extLst>
        </c:ser>
        <c:ser>
          <c:idx val="3"/>
          <c:order val="3"/>
          <c:tx>
            <c:strRef>
              <c:f>Sheet1!$E$1</c:f>
              <c:strCache>
                <c:ptCount val="1"/>
                <c:pt idx="0">
                  <c:v>South Korea</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Bahnschrift" panose="020B0502040204020203" pitchFamily="34" charset="0"/>
                    <a:ea typeface="+mn-ea"/>
                    <a:cs typeface="+mn-cs"/>
                  </a:defRPr>
                </a:pPr>
                <a:endParaRPr lang="en-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Sheet1!$E$2:$E$4</c:f>
              <c:numCache>
                <c:formatCode>0%</c:formatCode>
                <c:ptCount val="3"/>
                <c:pt idx="0">
                  <c:v>0.23</c:v>
                </c:pt>
                <c:pt idx="1">
                  <c:v>0.26</c:v>
                </c:pt>
                <c:pt idx="2">
                  <c:v>0.24</c:v>
                </c:pt>
              </c:numCache>
            </c:numRef>
          </c:val>
          <c:extLst>
            <c:ext xmlns:c16="http://schemas.microsoft.com/office/drawing/2014/chart" uri="{C3380CC4-5D6E-409C-BE32-E72D297353CC}">
              <c16:uniqueId val="{00000003-F0A3-1C4E-84D6-DA773AB5504F}"/>
            </c:ext>
          </c:extLst>
        </c:ser>
        <c:ser>
          <c:idx val="4"/>
          <c:order val="4"/>
          <c:tx>
            <c:strRef>
              <c:f>Sheet1!$F$1</c:f>
              <c:strCache>
                <c:ptCount val="1"/>
                <c:pt idx="0">
                  <c:v>Japan</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Bahnschrift" panose="020B0502040204020203" pitchFamily="34" charset="0"/>
                    <a:ea typeface="+mn-ea"/>
                    <a:cs typeface="+mn-cs"/>
                  </a:defRPr>
                </a:pPr>
                <a:endParaRPr lang="en-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Sheet1!$F$2:$F$4</c:f>
              <c:numCache>
                <c:formatCode>0%</c:formatCode>
                <c:ptCount val="3"/>
                <c:pt idx="0">
                  <c:v>0.25</c:v>
                </c:pt>
                <c:pt idx="1">
                  <c:v>0.27</c:v>
                </c:pt>
                <c:pt idx="2">
                  <c:v>0.21</c:v>
                </c:pt>
              </c:numCache>
            </c:numRef>
          </c:val>
          <c:extLst>
            <c:ext xmlns:c16="http://schemas.microsoft.com/office/drawing/2014/chart" uri="{C3380CC4-5D6E-409C-BE32-E72D297353CC}">
              <c16:uniqueId val="{00000004-F0A3-1C4E-84D6-DA773AB5504F}"/>
            </c:ext>
          </c:extLst>
        </c:ser>
        <c:ser>
          <c:idx val="5"/>
          <c:order val="5"/>
          <c:tx>
            <c:strRef>
              <c:f>Sheet1!$G$1</c:f>
              <c:strCache>
                <c:ptCount val="1"/>
                <c:pt idx="0">
                  <c:v>India</c:v>
                </c:pt>
              </c:strCache>
            </c:strRef>
          </c:tx>
          <c:spPr>
            <a:solidFill>
              <a:schemeClr val="accent4">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Bahnschrift" panose="020B0502040204020203" pitchFamily="34" charset="0"/>
                    <a:ea typeface="+mn-ea"/>
                    <a:cs typeface="+mn-cs"/>
                  </a:defRPr>
                </a:pPr>
                <a:endParaRPr lang="en-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Sheet1!$G$2:$G$4</c:f>
              <c:numCache>
                <c:formatCode>0%</c:formatCode>
                <c:ptCount val="3"/>
                <c:pt idx="0">
                  <c:v>0.65</c:v>
                </c:pt>
                <c:pt idx="1">
                  <c:v>0.64</c:v>
                </c:pt>
                <c:pt idx="2">
                  <c:v>0.61</c:v>
                </c:pt>
              </c:numCache>
            </c:numRef>
          </c:val>
          <c:extLst>
            <c:ext xmlns:c16="http://schemas.microsoft.com/office/drawing/2014/chart" uri="{C3380CC4-5D6E-409C-BE32-E72D297353CC}">
              <c16:uniqueId val="{00000005-F0A3-1C4E-84D6-DA773AB5504F}"/>
            </c:ext>
          </c:extLst>
        </c:ser>
        <c:dLbls>
          <c:showLegendKey val="0"/>
          <c:showVal val="0"/>
          <c:showCatName val="0"/>
          <c:showSerName val="0"/>
          <c:showPercent val="0"/>
          <c:showBubbleSize val="0"/>
        </c:dLbls>
        <c:gapWidth val="219"/>
        <c:overlap val="-27"/>
        <c:axId val="1812541216"/>
        <c:axId val="1929440768"/>
      </c:barChart>
      <c:catAx>
        <c:axId val="181254121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en-CN"/>
          </a:p>
        </c:txPr>
        <c:crossAx val="1929440768"/>
        <c:crosses val="autoZero"/>
        <c:auto val="1"/>
        <c:lblAlgn val="ctr"/>
        <c:lblOffset val="100"/>
        <c:noMultiLvlLbl val="0"/>
      </c:catAx>
      <c:valAx>
        <c:axId val="1929440768"/>
        <c:scaling>
          <c:orientation val="minMax"/>
        </c:scaling>
        <c:delete val="1"/>
        <c:axPos val="l"/>
        <c:numFmt formatCode="0%" sourceLinked="1"/>
        <c:majorTickMark val="none"/>
        <c:minorTickMark val="none"/>
        <c:tickLblPos val="nextTo"/>
        <c:crossAx val="18125412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solidFill>
                <a:srgbClr val="FF0000"/>
              </a:solidFill>
              <a:ln w="38100">
                <a:solidFill>
                  <a:srgbClr val="FF0000"/>
                </a:solidFill>
              </a:ln>
              <a:effectLst/>
            </c:spPr>
          </c:marker>
          <c:trendline>
            <c:spPr>
              <a:ln w="19050" cap="rnd">
                <a:solidFill>
                  <a:schemeClr val="tx1"/>
                </a:solidFill>
                <a:prstDash val="dash"/>
              </a:ln>
              <a:effectLst/>
            </c:spPr>
            <c:trendlineType val="exp"/>
            <c:dispRSqr val="0"/>
            <c:dispEq val="0"/>
          </c:trendline>
          <c:xVal>
            <c:numRef>
              <c:f>Sheet1!$A$2:$A$7</c:f>
              <c:numCache>
                <c:formatCode>#,##0</c:formatCode>
                <c:ptCount val="6"/>
                <c:pt idx="0">
                  <c:v>1900</c:v>
                </c:pt>
                <c:pt idx="1">
                  <c:v>10500</c:v>
                </c:pt>
                <c:pt idx="2">
                  <c:v>3298</c:v>
                </c:pt>
                <c:pt idx="3">
                  <c:v>7189</c:v>
                </c:pt>
                <c:pt idx="4">
                  <c:v>31489</c:v>
                </c:pt>
                <c:pt idx="5">
                  <c:v>40113</c:v>
                </c:pt>
              </c:numCache>
            </c:numRef>
          </c:xVal>
          <c:yVal>
            <c:numRef>
              <c:f>Sheet1!$B$2:$B$7</c:f>
              <c:numCache>
                <c:formatCode>0%</c:formatCode>
                <c:ptCount val="6"/>
                <c:pt idx="0">
                  <c:v>0.61</c:v>
                </c:pt>
                <c:pt idx="1">
                  <c:v>0.4</c:v>
                </c:pt>
                <c:pt idx="2">
                  <c:v>0.52</c:v>
                </c:pt>
                <c:pt idx="3">
                  <c:v>0.41</c:v>
                </c:pt>
                <c:pt idx="4">
                  <c:v>0.24</c:v>
                </c:pt>
                <c:pt idx="5">
                  <c:v>0.21</c:v>
                </c:pt>
              </c:numCache>
            </c:numRef>
          </c:yVal>
          <c:smooth val="0"/>
          <c:extLst>
            <c:ext xmlns:c16="http://schemas.microsoft.com/office/drawing/2014/chart" uri="{C3380CC4-5D6E-409C-BE32-E72D297353CC}">
              <c16:uniqueId val="{00000000-7CDC-C046-BBE0-98E8BA9D7722}"/>
            </c:ext>
          </c:extLst>
        </c:ser>
        <c:dLbls>
          <c:showLegendKey val="0"/>
          <c:showVal val="0"/>
          <c:showCatName val="0"/>
          <c:showSerName val="0"/>
          <c:showPercent val="0"/>
          <c:showBubbleSize val="0"/>
        </c:dLbls>
        <c:axId val="1947450256"/>
        <c:axId val="1888429280"/>
      </c:scatterChart>
      <c:valAx>
        <c:axId val="19474502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Franklin Gothic Book" panose="020B0503020102020204" pitchFamily="34" charset="0"/>
                <a:ea typeface="+mn-ea"/>
                <a:cs typeface="+mn-cs"/>
              </a:defRPr>
            </a:pPr>
            <a:endParaRPr lang="en-CN"/>
          </a:p>
        </c:txPr>
        <c:crossAx val="1888429280"/>
        <c:crosses val="autoZero"/>
        <c:crossBetween val="midCat"/>
      </c:valAx>
      <c:valAx>
        <c:axId val="18884292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Franklin Gothic Book" panose="020B0503020102020204" pitchFamily="34" charset="0"/>
                <a:ea typeface="+mn-ea"/>
                <a:cs typeface="+mn-cs"/>
              </a:defRPr>
            </a:pPr>
            <a:endParaRPr lang="en-CN"/>
          </a:p>
        </c:txPr>
        <c:crossAx val="1947450256"/>
        <c:crosses val="autoZero"/>
        <c:crossBetween val="midCat"/>
      </c:valAx>
      <c:spPr>
        <a:solidFill>
          <a:schemeClr val="bg1"/>
        </a:solid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tx1"/>
              </a:solidFill>
              <a:ln w="9525">
                <a:solidFill>
                  <a:schemeClr val="tx1"/>
                </a:solidFill>
              </a:ln>
              <a:effectLst/>
            </c:spPr>
          </c:marker>
          <c:dPt>
            <c:idx val="0"/>
            <c:marker>
              <c:symbol val="circle"/>
              <c:size val="5"/>
              <c:spPr>
                <a:solidFill>
                  <a:srgbClr val="FF0000"/>
                </a:solidFill>
                <a:ln w="9525">
                  <a:solidFill>
                    <a:srgbClr val="FF0000"/>
                  </a:solidFill>
                </a:ln>
                <a:effectLst/>
              </c:spPr>
            </c:marker>
            <c:bubble3D val="0"/>
            <c:extLst>
              <c:ext xmlns:c16="http://schemas.microsoft.com/office/drawing/2014/chart" uri="{C3380CC4-5D6E-409C-BE32-E72D297353CC}">
                <c16:uniqueId val="{00000004-8102-9945-B5F6-A1D66A007A6F}"/>
              </c:ext>
            </c:extLst>
          </c:dPt>
          <c:dPt>
            <c:idx val="7"/>
            <c:marker>
              <c:symbol val="circle"/>
              <c:size val="5"/>
              <c:spPr>
                <a:solidFill>
                  <a:srgbClr val="FF0000"/>
                </a:solidFill>
                <a:ln w="9525">
                  <a:solidFill>
                    <a:srgbClr val="FF0000"/>
                  </a:solidFill>
                </a:ln>
                <a:effectLst/>
              </c:spPr>
            </c:marker>
            <c:bubble3D val="0"/>
            <c:extLst>
              <c:ext xmlns:c16="http://schemas.microsoft.com/office/drawing/2014/chart" uri="{C3380CC4-5D6E-409C-BE32-E72D297353CC}">
                <c16:uniqueId val="{00000003-8102-9945-B5F6-A1D66A007A6F}"/>
              </c:ext>
            </c:extLst>
          </c:dPt>
          <c:dPt>
            <c:idx val="9"/>
            <c:marker>
              <c:symbol val="circle"/>
              <c:size val="5"/>
              <c:spPr>
                <a:solidFill>
                  <a:srgbClr val="FF0000"/>
                </a:solidFill>
                <a:ln w="9525">
                  <a:solidFill>
                    <a:srgbClr val="FF0000"/>
                  </a:solidFill>
                </a:ln>
                <a:effectLst/>
              </c:spPr>
            </c:marker>
            <c:bubble3D val="0"/>
            <c:extLst>
              <c:ext xmlns:c16="http://schemas.microsoft.com/office/drawing/2014/chart" uri="{C3380CC4-5D6E-409C-BE32-E72D297353CC}">
                <c16:uniqueId val="{00000006-8102-9945-B5F6-A1D66A007A6F}"/>
              </c:ext>
            </c:extLst>
          </c:dPt>
          <c:dPt>
            <c:idx val="12"/>
            <c:marker>
              <c:symbol val="circle"/>
              <c:size val="5"/>
              <c:spPr>
                <a:solidFill>
                  <a:srgbClr val="FF0000"/>
                </a:solidFill>
                <a:ln w="9525">
                  <a:solidFill>
                    <a:srgbClr val="FF0000"/>
                  </a:solidFill>
                </a:ln>
                <a:effectLst/>
              </c:spPr>
            </c:marker>
            <c:bubble3D val="0"/>
            <c:extLst>
              <c:ext xmlns:c16="http://schemas.microsoft.com/office/drawing/2014/chart" uri="{C3380CC4-5D6E-409C-BE32-E72D297353CC}">
                <c16:uniqueId val="{00000005-8102-9945-B5F6-A1D66A007A6F}"/>
              </c:ext>
            </c:extLst>
          </c:dPt>
          <c:dPt>
            <c:idx val="16"/>
            <c:marker>
              <c:symbol val="circle"/>
              <c:size val="5"/>
              <c:spPr>
                <a:solidFill>
                  <a:srgbClr val="FF0000"/>
                </a:solidFill>
                <a:ln w="9525">
                  <a:solidFill>
                    <a:srgbClr val="FF0000"/>
                  </a:solidFill>
                </a:ln>
                <a:effectLst/>
              </c:spPr>
            </c:marker>
            <c:bubble3D val="0"/>
            <c:extLst>
              <c:ext xmlns:c16="http://schemas.microsoft.com/office/drawing/2014/chart" uri="{C3380CC4-5D6E-409C-BE32-E72D297353CC}">
                <c16:uniqueId val="{00000002-8102-9945-B5F6-A1D66A007A6F}"/>
              </c:ext>
            </c:extLst>
          </c:dPt>
          <c:dPt>
            <c:idx val="18"/>
            <c:marker>
              <c:symbol val="circle"/>
              <c:size val="5"/>
              <c:spPr>
                <a:solidFill>
                  <a:srgbClr val="FF0000"/>
                </a:solidFill>
                <a:ln w="9525">
                  <a:solidFill>
                    <a:srgbClr val="FF0000"/>
                  </a:solidFill>
                </a:ln>
                <a:effectLst/>
              </c:spPr>
            </c:marker>
            <c:bubble3D val="0"/>
            <c:spPr>
              <a:ln w="19050" cap="rnd">
                <a:noFill/>
                <a:round/>
              </a:ln>
              <a:effectLst/>
            </c:spPr>
            <c:extLst>
              <c:ext xmlns:c16="http://schemas.microsoft.com/office/drawing/2014/chart" uri="{C3380CC4-5D6E-409C-BE32-E72D297353CC}">
                <c16:uniqueId val="{00000001-8102-9945-B5F6-A1D66A007A6F}"/>
              </c:ext>
            </c:extLst>
          </c:dPt>
          <c:xVal>
            <c:numRef>
              <c:f>Philippines!$B$24:$B$44</c:f>
              <c:numCache>
                <c:formatCode>0%</c:formatCode>
                <c:ptCount val="21"/>
                <c:pt idx="0">
                  <c:v>0.41549999999999998</c:v>
                </c:pt>
                <c:pt idx="1">
                  <c:v>7.4300000000000005E-2</c:v>
                </c:pt>
                <c:pt idx="2">
                  <c:v>5.0700000000000002E-2</c:v>
                </c:pt>
                <c:pt idx="3">
                  <c:v>4.7300000000000002E-2</c:v>
                </c:pt>
                <c:pt idx="4">
                  <c:v>8.7800000000000003E-2</c:v>
                </c:pt>
                <c:pt idx="5">
                  <c:v>0.1081</c:v>
                </c:pt>
                <c:pt idx="6">
                  <c:v>9.8000000000000004E-2</c:v>
                </c:pt>
                <c:pt idx="7">
                  <c:v>0.29389999999999999</c:v>
                </c:pt>
                <c:pt idx="8">
                  <c:v>6.4199999999999993E-2</c:v>
                </c:pt>
                <c:pt idx="9">
                  <c:v>0.2331</c:v>
                </c:pt>
                <c:pt idx="10">
                  <c:v>3.7199999999999997E-2</c:v>
                </c:pt>
                <c:pt idx="11">
                  <c:v>0.1047</c:v>
                </c:pt>
                <c:pt idx="12">
                  <c:v>0.25679999999999997</c:v>
                </c:pt>
                <c:pt idx="13">
                  <c:v>0.1047</c:v>
                </c:pt>
                <c:pt idx="14">
                  <c:v>0.1149</c:v>
                </c:pt>
                <c:pt idx="15">
                  <c:v>0.1182</c:v>
                </c:pt>
                <c:pt idx="16">
                  <c:v>0.26690000000000003</c:v>
                </c:pt>
                <c:pt idx="17">
                  <c:v>8.7800000000000003E-2</c:v>
                </c:pt>
                <c:pt idx="18">
                  <c:v>0.2331</c:v>
                </c:pt>
                <c:pt idx="19">
                  <c:v>0.13850000000000001</c:v>
                </c:pt>
                <c:pt idx="20">
                  <c:v>6.4199999999999993E-2</c:v>
                </c:pt>
              </c:numCache>
            </c:numRef>
          </c:xVal>
          <c:yVal>
            <c:numRef>
              <c:f>Philippines!$C$24:$C$44</c:f>
              <c:numCache>
                <c:formatCode>0</c:formatCode>
                <c:ptCount val="21"/>
                <c:pt idx="0">
                  <c:v>122.31380629967619</c:v>
                </c:pt>
                <c:pt idx="1">
                  <c:v>53.957879448075531</c:v>
                </c:pt>
                <c:pt idx="2">
                  <c:v>67.24137931034484</c:v>
                </c:pt>
                <c:pt idx="3">
                  <c:v>78.964941569282132</c:v>
                </c:pt>
                <c:pt idx="4">
                  <c:v>55.081555834378925</c:v>
                </c:pt>
                <c:pt idx="5">
                  <c:v>108.75251509054327</c:v>
                </c:pt>
                <c:pt idx="6">
                  <c:v>105.03751339764203</c:v>
                </c:pt>
                <c:pt idx="7">
                  <c:v>136.76128431828758</c:v>
                </c:pt>
                <c:pt idx="8">
                  <c:v>57.42397137745975</c:v>
                </c:pt>
                <c:pt idx="9">
                  <c:v>118.68635437881873</c:v>
                </c:pt>
                <c:pt idx="10">
                  <c:v>59.047619047619037</c:v>
                </c:pt>
                <c:pt idx="11">
                  <c:v>92.084432717678098</c:v>
                </c:pt>
                <c:pt idx="12">
                  <c:v>110.59431524547803</c:v>
                </c:pt>
                <c:pt idx="13">
                  <c:v>103.35636722606121</c:v>
                </c:pt>
                <c:pt idx="14">
                  <c:v>97.372881355932208</c:v>
                </c:pt>
                <c:pt idx="15">
                  <c:v>112.57142857142857</c:v>
                </c:pt>
                <c:pt idx="16">
                  <c:v>128.99951667472209</c:v>
                </c:pt>
                <c:pt idx="17">
                  <c:v>84.099616858237553</c:v>
                </c:pt>
                <c:pt idx="18">
                  <c:v>138.75</c:v>
                </c:pt>
                <c:pt idx="19">
                  <c:v>108.88364779874213</c:v>
                </c:pt>
                <c:pt idx="20">
                  <c:v>37.260591990713863</c:v>
                </c:pt>
              </c:numCache>
            </c:numRef>
          </c:yVal>
          <c:smooth val="0"/>
          <c:extLst>
            <c:ext xmlns:c16="http://schemas.microsoft.com/office/drawing/2014/chart" uri="{C3380CC4-5D6E-409C-BE32-E72D297353CC}">
              <c16:uniqueId val="{00000000-8102-9945-B5F6-A1D66A007A6F}"/>
            </c:ext>
          </c:extLst>
        </c:ser>
        <c:dLbls>
          <c:showLegendKey val="0"/>
          <c:showVal val="0"/>
          <c:showCatName val="0"/>
          <c:showSerName val="0"/>
          <c:showPercent val="0"/>
          <c:showBubbleSize val="0"/>
        </c:dLbls>
        <c:axId val="751956864"/>
        <c:axId val="1766728464"/>
      </c:scatterChart>
      <c:valAx>
        <c:axId val="75195686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317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CN"/>
          </a:p>
        </c:txPr>
        <c:crossAx val="1766728464"/>
        <c:crosses val="autoZero"/>
        <c:crossBetween val="midCat"/>
      </c:valAx>
      <c:valAx>
        <c:axId val="1766728464"/>
        <c:scaling>
          <c:orientation val="minMax"/>
          <c:max val="18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317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CN"/>
          </a:p>
        </c:txPr>
        <c:crossAx val="751956864"/>
        <c:crosses val="autoZero"/>
        <c:crossBetween val="midCat"/>
      </c:valAx>
      <c:spPr>
        <a:solidFill>
          <a:schemeClr val="bg1"/>
        </a:solidFill>
        <a:ln w="3175">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tx1"/>
              </a:solidFill>
              <a:ln w="9525">
                <a:solidFill>
                  <a:schemeClr val="tx1"/>
                </a:solidFill>
              </a:ln>
              <a:effectLst/>
            </c:spPr>
          </c:marker>
          <c:dPt>
            <c:idx val="0"/>
            <c:marker>
              <c:symbol val="circle"/>
              <c:size val="5"/>
              <c:spPr>
                <a:solidFill>
                  <a:srgbClr val="FF0000"/>
                </a:solidFill>
                <a:ln w="9525">
                  <a:solidFill>
                    <a:srgbClr val="FF0000"/>
                  </a:solidFill>
                </a:ln>
                <a:effectLst/>
              </c:spPr>
            </c:marker>
            <c:bubble3D val="0"/>
            <c:extLst>
              <c:ext xmlns:c16="http://schemas.microsoft.com/office/drawing/2014/chart" uri="{C3380CC4-5D6E-409C-BE32-E72D297353CC}">
                <c16:uniqueId val="{00000001-7D93-E74A-A7D8-5C36D521533A}"/>
              </c:ext>
            </c:extLst>
          </c:dPt>
          <c:dPt>
            <c:idx val="6"/>
            <c:marker>
              <c:symbol val="circle"/>
              <c:size val="5"/>
              <c:spPr>
                <a:solidFill>
                  <a:srgbClr val="FF0000"/>
                </a:solidFill>
                <a:ln w="9525">
                  <a:solidFill>
                    <a:srgbClr val="FF0000"/>
                  </a:solidFill>
                </a:ln>
                <a:effectLst/>
              </c:spPr>
            </c:marker>
            <c:bubble3D val="0"/>
            <c:extLst>
              <c:ext xmlns:c16="http://schemas.microsoft.com/office/drawing/2014/chart" uri="{C3380CC4-5D6E-409C-BE32-E72D297353CC}">
                <c16:uniqueId val="{00000004-7D93-E74A-A7D8-5C36D521533A}"/>
              </c:ext>
            </c:extLst>
          </c:dPt>
          <c:dPt>
            <c:idx val="9"/>
            <c:marker>
              <c:symbol val="circle"/>
              <c:size val="5"/>
              <c:spPr>
                <a:solidFill>
                  <a:srgbClr val="FF0000"/>
                </a:solidFill>
                <a:ln w="9525">
                  <a:solidFill>
                    <a:srgbClr val="FF0000"/>
                  </a:solidFill>
                </a:ln>
                <a:effectLst/>
              </c:spPr>
            </c:marker>
            <c:bubble3D val="0"/>
            <c:extLst>
              <c:ext xmlns:c16="http://schemas.microsoft.com/office/drawing/2014/chart" uri="{C3380CC4-5D6E-409C-BE32-E72D297353CC}">
                <c16:uniqueId val="{00000003-7D93-E74A-A7D8-5C36D521533A}"/>
              </c:ext>
            </c:extLst>
          </c:dPt>
          <c:dPt>
            <c:idx val="12"/>
            <c:marker>
              <c:symbol val="circle"/>
              <c:size val="5"/>
              <c:spPr>
                <a:solidFill>
                  <a:srgbClr val="FF0000"/>
                </a:solidFill>
                <a:ln w="9525">
                  <a:solidFill>
                    <a:srgbClr val="FF0000"/>
                  </a:solidFill>
                </a:ln>
                <a:effectLst/>
              </c:spPr>
            </c:marker>
            <c:bubble3D val="0"/>
            <c:extLst>
              <c:ext xmlns:c16="http://schemas.microsoft.com/office/drawing/2014/chart" uri="{C3380CC4-5D6E-409C-BE32-E72D297353CC}">
                <c16:uniqueId val="{00000002-7D93-E74A-A7D8-5C36D521533A}"/>
              </c:ext>
            </c:extLst>
          </c:dPt>
          <c:xVal>
            <c:numRef>
              <c:f>India!$C$2:$C$22</c:f>
              <c:numCache>
                <c:formatCode>0%</c:formatCode>
                <c:ptCount val="21"/>
                <c:pt idx="0">
                  <c:v>0.31490000000000001</c:v>
                </c:pt>
                <c:pt idx="1">
                  <c:v>6.8199999999999997E-2</c:v>
                </c:pt>
                <c:pt idx="2">
                  <c:v>5.5199999999999999E-2</c:v>
                </c:pt>
                <c:pt idx="3">
                  <c:v>7.7899999999999997E-2</c:v>
                </c:pt>
                <c:pt idx="4">
                  <c:v>0.1721</c:v>
                </c:pt>
                <c:pt idx="5">
                  <c:v>0.11360000000000001</c:v>
                </c:pt>
                <c:pt idx="6">
                  <c:v>0.12989999999999999</c:v>
                </c:pt>
                <c:pt idx="7">
                  <c:v>0.13639999999999999</c:v>
                </c:pt>
                <c:pt idx="8">
                  <c:v>0.1331</c:v>
                </c:pt>
                <c:pt idx="9">
                  <c:v>0.25</c:v>
                </c:pt>
                <c:pt idx="10">
                  <c:v>6.8199999999999997E-2</c:v>
                </c:pt>
                <c:pt idx="11">
                  <c:v>0.1201</c:v>
                </c:pt>
                <c:pt idx="12">
                  <c:v>0.28899999999999998</c:v>
                </c:pt>
                <c:pt idx="13">
                  <c:v>0.1071</c:v>
                </c:pt>
                <c:pt idx="14">
                  <c:v>0.1331</c:v>
                </c:pt>
                <c:pt idx="15">
                  <c:v>0.11360000000000001</c:v>
                </c:pt>
                <c:pt idx="16">
                  <c:v>0.20130000000000001</c:v>
                </c:pt>
                <c:pt idx="17">
                  <c:v>8.77E-2</c:v>
                </c:pt>
                <c:pt idx="18">
                  <c:v>0.18509999999999999</c:v>
                </c:pt>
                <c:pt idx="19">
                  <c:v>0.1396</c:v>
                </c:pt>
                <c:pt idx="20">
                  <c:v>0.10390000000000001</c:v>
                </c:pt>
              </c:numCache>
            </c:numRef>
          </c:xVal>
          <c:yVal>
            <c:numRef>
              <c:f>India!$D$2:$D$22</c:f>
              <c:numCache>
                <c:formatCode>0.0</c:formatCode>
                <c:ptCount val="21"/>
                <c:pt idx="0">
                  <c:v>92.699440682955554</c:v>
                </c:pt>
                <c:pt idx="1">
                  <c:v>49.527959331880901</c:v>
                </c:pt>
                <c:pt idx="2">
                  <c:v>73.209549071618042</c:v>
                </c:pt>
                <c:pt idx="3">
                  <c:v>130.05008347245408</c:v>
                </c:pt>
                <c:pt idx="4">
                  <c:v>107.96737766624844</c:v>
                </c:pt>
                <c:pt idx="5">
                  <c:v>114.28571428571428</c:v>
                </c:pt>
                <c:pt idx="6">
                  <c:v>139.22829581993568</c:v>
                </c:pt>
                <c:pt idx="7">
                  <c:v>63.471382038157273</c:v>
                </c:pt>
                <c:pt idx="8">
                  <c:v>119.05187835420395</c:v>
                </c:pt>
                <c:pt idx="9">
                  <c:v>127.29124236252547</c:v>
                </c:pt>
                <c:pt idx="10">
                  <c:v>108.25396825396825</c:v>
                </c:pt>
                <c:pt idx="11">
                  <c:v>105.62884784520669</c:v>
                </c:pt>
                <c:pt idx="12">
                  <c:v>124.46167097329888</c:v>
                </c:pt>
                <c:pt idx="13">
                  <c:v>105.72556762092793</c:v>
                </c:pt>
                <c:pt idx="14">
                  <c:v>112.79661016949152</c:v>
                </c:pt>
                <c:pt idx="15">
                  <c:v>108.19047619047619</c:v>
                </c:pt>
                <c:pt idx="16">
                  <c:v>97.293378443692617</c:v>
                </c:pt>
                <c:pt idx="17">
                  <c:v>84.003831417624525</c:v>
                </c:pt>
                <c:pt idx="18">
                  <c:v>110.17857142857142</c:v>
                </c:pt>
                <c:pt idx="19">
                  <c:v>109.74842767295596</c:v>
                </c:pt>
                <c:pt idx="20">
                  <c:v>60.301799187463722</c:v>
                </c:pt>
              </c:numCache>
            </c:numRef>
          </c:yVal>
          <c:smooth val="0"/>
          <c:extLst>
            <c:ext xmlns:c16="http://schemas.microsoft.com/office/drawing/2014/chart" uri="{C3380CC4-5D6E-409C-BE32-E72D297353CC}">
              <c16:uniqueId val="{00000000-7D93-E74A-A7D8-5C36D521533A}"/>
            </c:ext>
          </c:extLst>
        </c:ser>
        <c:dLbls>
          <c:showLegendKey val="0"/>
          <c:showVal val="0"/>
          <c:showCatName val="0"/>
          <c:showSerName val="0"/>
          <c:showPercent val="0"/>
          <c:showBubbleSize val="0"/>
        </c:dLbls>
        <c:axId val="1499085023"/>
        <c:axId val="1360331423"/>
      </c:scatterChart>
      <c:valAx>
        <c:axId val="1499085023"/>
        <c:scaling>
          <c:orientation val="minMax"/>
          <c:max val="0.45"/>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317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CN"/>
          </a:p>
        </c:txPr>
        <c:crossAx val="1360331423"/>
        <c:crosses val="autoZero"/>
        <c:crossBetween val="midCat"/>
      </c:valAx>
      <c:valAx>
        <c:axId val="1360331423"/>
        <c:scaling>
          <c:orientation val="minMax"/>
          <c:max val="18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317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CN"/>
          </a:p>
        </c:txPr>
        <c:crossAx val="1499085023"/>
        <c:crosses val="autoZero"/>
        <c:crossBetween val="midCat"/>
        <c:majorUnit val="20"/>
      </c:valAx>
      <c:spPr>
        <a:solidFill>
          <a:schemeClr val="bg1"/>
        </a:solidFill>
        <a:ln w="3175">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N"/>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tx1"/>
            </a:solidFill>
            <a:ln>
              <a:noFill/>
            </a:ln>
            <a:effectLst/>
          </c:spPr>
          <c:invertIfNegative val="0"/>
          <c:dPt>
            <c:idx val="2"/>
            <c:invertIfNegative val="0"/>
            <c:bubble3D val="0"/>
            <c:spPr>
              <a:solidFill>
                <a:srgbClr val="FF0000"/>
              </a:solidFill>
              <a:ln>
                <a:noFill/>
              </a:ln>
              <a:effectLst/>
            </c:spPr>
            <c:extLst>
              <c:ext xmlns:c16="http://schemas.microsoft.com/office/drawing/2014/chart" uri="{C3380CC4-5D6E-409C-BE32-E72D297353CC}">
                <c16:uniqueId val="{00000001-E2A7-D548-9E7E-500216B6D12E}"/>
              </c:ext>
            </c:extLst>
          </c:dPt>
          <c:dPt>
            <c:idx val="3"/>
            <c:invertIfNegative val="0"/>
            <c:bubble3D val="0"/>
            <c:spPr>
              <a:solidFill>
                <a:srgbClr val="FF0000"/>
              </a:solidFill>
              <a:ln>
                <a:noFill/>
              </a:ln>
              <a:effectLst/>
            </c:spPr>
            <c:extLst>
              <c:ext xmlns:c16="http://schemas.microsoft.com/office/drawing/2014/chart" uri="{C3380CC4-5D6E-409C-BE32-E72D297353CC}">
                <c16:uniqueId val="{00000003-E2A7-D548-9E7E-500216B6D12E}"/>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Bahnschrift" panose="020B0502040204020203" pitchFamily="34" charset="0"/>
                    <a:ea typeface="+mn-ea"/>
                    <a:cs typeface="+mn-cs"/>
                  </a:defRPr>
                </a:pPr>
                <a:endParaRPr lang="en-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numCache>
            </c:numRef>
          </c:cat>
          <c:val>
            <c:numRef>
              <c:f>Sheet1!$B$2:$B$7</c:f>
              <c:numCache>
                <c:formatCode>0%</c:formatCode>
                <c:ptCount val="6"/>
                <c:pt idx="0">
                  <c:v>0.5</c:v>
                </c:pt>
                <c:pt idx="1">
                  <c:v>0.21</c:v>
                </c:pt>
                <c:pt idx="2">
                  <c:v>0.3</c:v>
                </c:pt>
                <c:pt idx="3">
                  <c:v>0.32</c:v>
                </c:pt>
                <c:pt idx="4">
                  <c:v>0.24</c:v>
                </c:pt>
                <c:pt idx="5">
                  <c:v>0.42</c:v>
                </c:pt>
              </c:numCache>
            </c:numRef>
          </c:val>
          <c:extLst>
            <c:ext xmlns:c16="http://schemas.microsoft.com/office/drawing/2014/chart" uri="{C3380CC4-5D6E-409C-BE32-E72D297353CC}">
              <c16:uniqueId val="{00000004-E2A7-D548-9E7E-500216B6D12E}"/>
            </c:ext>
          </c:extLst>
        </c:ser>
        <c:dLbls>
          <c:showLegendKey val="0"/>
          <c:showVal val="0"/>
          <c:showCatName val="0"/>
          <c:showSerName val="0"/>
          <c:showPercent val="0"/>
          <c:showBubbleSize val="0"/>
        </c:dLbls>
        <c:gapWidth val="156"/>
        <c:axId val="1116865615"/>
        <c:axId val="1477714688"/>
      </c:barChart>
      <c:catAx>
        <c:axId val="1116865615"/>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CN"/>
          </a:p>
        </c:txPr>
        <c:crossAx val="1477714688"/>
        <c:crosses val="autoZero"/>
        <c:auto val="1"/>
        <c:lblAlgn val="ctr"/>
        <c:lblOffset val="100"/>
        <c:noMultiLvlLbl val="0"/>
      </c:catAx>
      <c:valAx>
        <c:axId val="1477714688"/>
        <c:scaling>
          <c:orientation val="minMax"/>
          <c:max val="0.70000000000000007"/>
          <c:min val="0"/>
        </c:scaling>
        <c:delete val="1"/>
        <c:axPos val="b"/>
        <c:numFmt formatCode="0%" sourceLinked="1"/>
        <c:majorTickMark val="none"/>
        <c:minorTickMark val="none"/>
        <c:tickLblPos val="nextTo"/>
        <c:crossAx val="11168656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FB80E-DECE-C15B-86EB-562BD14015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N"/>
          </a:p>
        </p:txBody>
      </p:sp>
      <p:sp>
        <p:nvSpPr>
          <p:cNvPr id="3" name="Subtitle 2">
            <a:extLst>
              <a:ext uri="{FF2B5EF4-FFF2-40B4-BE49-F238E27FC236}">
                <a16:creationId xmlns:a16="http://schemas.microsoft.com/office/drawing/2014/main" id="{891DBD94-D225-BF84-CDA6-B74580D5E5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N"/>
          </a:p>
        </p:txBody>
      </p:sp>
      <p:sp>
        <p:nvSpPr>
          <p:cNvPr id="4" name="Date Placeholder 3">
            <a:extLst>
              <a:ext uri="{FF2B5EF4-FFF2-40B4-BE49-F238E27FC236}">
                <a16:creationId xmlns:a16="http://schemas.microsoft.com/office/drawing/2014/main" id="{5DE89998-2FC9-259B-54DF-46043CA8C4B2}"/>
              </a:ext>
            </a:extLst>
          </p:cNvPr>
          <p:cNvSpPr>
            <a:spLocks noGrp="1"/>
          </p:cNvSpPr>
          <p:nvPr>
            <p:ph type="dt" sz="half" idx="10"/>
          </p:nvPr>
        </p:nvSpPr>
        <p:spPr/>
        <p:txBody>
          <a:bodyPr/>
          <a:lstStyle/>
          <a:p>
            <a:fld id="{2DD77EF8-13CD-074D-8548-289D2B4CC1FA}" type="datetimeFigureOut">
              <a:rPr lang="en-CN" smtClean="0"/>
              <a:t>2023/3/8</a:t>
            </a:fld>
            <a:endParaRPr lang="en-CN"/>
          </a:p>
        </p:txBody>
      </p:sp>
      <p:sp>
        <p:nvSpPr>
          <p:cNvPr id="5" name="Footer Placeholder 4">
            <a:extLst>
              <a:ext uri="{FF2B5EF4-FFF2-40B4-BE49-F238E27FC236}">
                <a16:creationId xmlns:a16="http://schemas.microsoft.com/office/drawing/2014/main" id="{475664B4-E7B5-7D71-7A28-BBBC296BB620}"/>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BD2FB6AB-DF05-A9B5-0CF2-1275FFF3754C}"/>
              </a:ext>
            </a:extLst>
          </p:cNvPr>
          <p:cNvSpPr>
            <a:spLocks noGrp="1"/>
          </p:cNvSpPr>
          <p:nvPr>
            <p:ph type="sldNum" sz="quarter" idx="12"/>
          </p:nvPr>
        </p:nvSpPr>
        <p:spPr/>
        <p:txBody>
          <a:bodyPr/>
          <a:lstStyle/>
          <a:p>
            <a:fld id="{FD8AD490-247A-7940-89B6-ADF3D7151181}" type="slidenum">
              <a:rPr lang="en-CN" smtClean="0"/>
              <a:t>‹#›</a:t>
            </a:fld>
            <a:endParaRPr lang="en-CN"/>
          </a:p>
        </p:txBody>
      </p:sp>
    </p:spTree>
    <p:extLst>
      <p:ext uri="{BB962C8B-B14F-4D97-AF65-F5344CB8AC3E}">
        <p14:creationId xmlns:p14="http://schemas.microsoft.com/office/powerpoint/2010/main" val="620794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4B327-13CF-BE01-3365-41CA1E2E000F}"/>
              </a:ext>
            </a:extLst>
          </p:cNvPr>
          <p:cNvSpPr>
            <a:spLocks noGrp="1"/>
          </p:cNvSpPr>
          <p:nvPr>
            <p:ph type="title"/>
          </p:nvPr>
        </p:nvSpPr>
        <p:spPr/>
        <p:txBody>
          <a:bodyPr/>
          <a:lstStyle/>
          <a:p>
            <a:r>
              <a:rPr lang="en-US"/>
              <a:t>Click to edit Master title style</a:t>
            </a:r>
            <a:endParaRPr lang="en-CN"/>
          </a:p>
        </p:txBody>
      </p:sp>
      <p:sp>
        <p:nvSpPr>
          <p:cNvPr id="3" name="Vertical Text Placeholder 2">
            <a:extLst>
              <a:ext uri="{FF2B5EF4-FFF2-40B4-BE49-F238E27FC236}">
                <a16:creationId xmlns:a16="http://schemas.microsoft.com/office/drawing/2014/main" id="{82BC2E74-7F4F-7555-A639-65925E62F2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Date Placeholder 3">
            <a:extLst>
              <a:ext uri="{FF2B5EF4-FFF2-40B4-BE49-F238E27FC236}">
                <a16:creationId xmlns:a16="http://schemas.microsoft.com/office/drawing/2014/main" id="{4E530C68-7F82-40BF-751C-B0DFA9FDA1AB}"/>
              </a:ext>
            </a:extLst>
          </p:cNvPr>
          <p:cNvSpPr>
            <a:spLocks noGrp="1"/>
          </p:cNvSpPr>
          <p:nvPr>
            <p:ph type="dt" sz="half" idx="10"/>
          </p:nvPr>
        </p:nvSpPr>
        <p:spPr/>
        <p:txBody>
          <a:bodyPr/>
          <a:lstStyle/>
          <a:p>
            <a:fld id="{2DD77EF8-13CD-074D-8548-289D2B4CC1FA}" type="datetimeFigureOut">
              <a:rPr lang="en-CN" smtClean="0"/>
              <a:t>2023/3/8</a:t>
            </a:fld>
            <a:endParaRPr lang="en-CN"/>
          </a:p>
        </p:txBody>
      </p:sp>
      <p:sp>
        <p:nvSpPr>
          <p:cNvPr id="5" name="Footer Placeholder 4">
            <a:extLst>
              <a:ext uri="{FF2B5EF4-FFF2-40B4-BE49-F238E27FC236}">
                <a16:creationId xmlns:a16="http://schemas.microsoft.com/office/drawing/2014/main" id="{50AA32E1-9DF7-87B0-E0A3-20D7589A20A5}"/>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66F83389-E30C-48C9-97C0-E1D250BFA934}"/>
              </a:ext>
            </a:extLst>
          </p:cNvPr>
          <p:cNvSpPr>
            <a:spLocks noGrp="1"/>
          </p:cNvSpPr>
          <p:nvPr>
            <p:ph type="sldNum" sz="quarter" idx="12"/>
          </p:nvPr>
        </p:nvSpPr>
        <p:spPr/>
        <p:txBody>
          <a:bodyPr/>
          <a:lstStyle/>
          <a:p>
            <a:fld id="{FD8AD490-247A-7940-89B6-ADF3D7151181}" type="slidenum">
              <a:rPr lang="en-CN" smtClean="0"/>
              <a:t>‹#›</a:t>
            </a:fld>
            <a:endParaRPr lang="en-CN"/>
          </a:p>
        </p:txBody>
      </p:sp>
    </p:spTree>
    <p:extLst>
      <p:ext uri="{BB962C8B-B14F-4D97-AF65-F5344CB8AC3E}">
        <p14:creationId xmlns:p14="http://schemas.microsoft.com/office/powerpoint/2010/main" val="3295494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A1B62A-F13E-2B1E-9702-D4B0BDF640A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N"/>
          </a:p>
        </p:txBody>
      </p:sp>
      <p:sp>
        <p:nvSpPr>
          <p:cNvPr id="3" name="Vertical Text Placeholder 2">
            <a:extLst>
              <a:ext uri="{FF2B5EF4-FFF2-40B4-BE49-F238E27FC236}">
                <a16:creationId xmlns:a16="http://schemas.microsoft.com/office/drawing/2014/main" id="{38D54F0B-A9BD-589D-91A0-EA1801ACF4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Date Placeholder 3">
            <a:extLst>
              <a:ext uri="{FF2B5EF4-FFF2-40B4-BE49-F238E27FC236}">
                <a16:creationId xmlns:a16="http://schemas.microsoft.com/office/drawing/2014/main" id="{9FA644A1-1056-9254-2C2A-654B4332025D}"/>
              </a:ext>
            </a:extLst>
          </p:cNvPr>
          <p:cNvSpPr>
            <a:spLocks noGrp="1"/>
          </p:cNvSpPr>
          <p:nvPr>
            <p:ph type="dt" sz="half" idx="10"/>
          </p:nvPr>
        </p:nvSpPr>
        <p:spPr/>
        <p:txBody>
          <a:bodyPr/>
          <a:lstStyle/>
          <a:p>
            <a:fld id="{2DD77EF8-13CD-074D-8548-289D2B4CC1FA}" type="datetimeFigureOut">
              <a:rPr lang="en-CN" smtClean="0"/>
              <a:t>2023/3/8</a:t>
            </a:fld>
            <a:endParaRPr lang="en-CN"/>
          </a:p>
        </p:txBody>
      </p:sp>
      <p:sp>
        <p:nvSpPr>
          <p:cNvPr id="5" name="Footer Placeholder 4">
            <a:extLst>
              <a:ext uri="{FF2B5EF4-FFF2-40B4-BE49-F238E27FC236}">
                <a16:creationId xmlns:a16="http://schemas.microsoft.com/office/drawing/2014/main" id="{72F18028-820E-4554-4E96-628FFF04C303}"/>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BD26E595-EBB0-9DF3-290D-BA0459A27297}"/>
              </a:ext>
            </a:extLst>
          </p:cNvPr>
          <p:cNvSpPr>
            <a:spLocks noGrp="1"/>
          </p:cNvSpPr>
          <p:nvPr>
            <p:ph type="sldNum" sz="quarter" idx="12"/>
          </p:nvPr>
        </p:nvSpPr>
        <p:spPr/>
        <p:txBody>
          <a:bodyPr/>
          <a:lstStyle/>
          <a:p>
            <a:fld id="{FD8AD490-247A-7940-89B6-ADF3D7151181}" type="slidenum">
              <a:rPr lang="en-CN" smtClean="0"/>
              <a:t>‹#›</a:t>
            </a:fld>
            <a:endParaRPr lang="en-CN"/>
          </a:p>
        </p:txBody>
      </p:sp>
    </p:spTree>
    <p:extLst>
      <p:ext uri="{BB962C8B-B14F-4D97-AF65-F5344CB8AC3E}">
        <p14:creationId xmlns:p14="http://schemas.microsoft.com/office/powerpoint/2010/main" val="3528437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大標題">
    <p:spTree>
      <p:nvGrpSpPr>
        <p:cNvPr id="1" name=""/>
        <p:cNvGrpSpPr/>
        <p:nvPr/>
      </p:nvGrpSpPr>
      <p:grpSpPr>
        <a:xfrm>
          <a:off x="0" y="0"/>
          <a:ext cx="0" cy="0"/>
          <a:chOff x="0" y="0"/>
          <a:chExt cx="0" cy="0"/>
        </a:xfrm>
      </p:grpSpPr>
      <p:sp>
        <p:nvSpPr>
          <p:cNvPr id="11" name="作者和日期"/>
          <p:cNvSpPr txBox="1">
            <a:spLocks noGrp="1"/>
          </p:cNvSpPr>
          <p:nvPr>
            <p:ph type="body" sz="quarter" idx="21" hasCustomPrompt="1"/>
          </p:nvPr>
        </p:nvSpPr>
        <p:spPr>
          <a:xfrm>
            <a:off x="603249" y="5919524"/>
            <a:ext cx="10985502" cy="318490"/>
          </a:xfrm>
          <a:prstGeom prst="rect">
            <a:avLst/>
          </a:prstGeom>
        </p:spPr>
        <p:txBody>
          <a:bodyPr lIns="45719" tIns="45719" rIns="45719" bIns="45719" anchor="b"/>
          <a:lstStyle>
            <a:lvl1pPr marL="0" indent="0" defTabSz="350838">
              <a:lnSpc>
                <a:spcPct val="100000"/>
              </a:lnSpc>
              <a:spcBef>
                <a:spcPts val="0"/>
              </a:spcBef>
              <a:buSzTx/>
              <a:buNone/>
              <a:defRPr sz="1530" b="1"/>
            </a:lvl1pPr>
          </a:lstStyle>
          <a:p>
            <a:r>
              <a:t>作者和日期</a:t>
            </a:r>
          </a:p>
        </p:txBody>
      </p:sp>
      <p:sp>
        <p:nvSpPr>
          <p:cNvPr id="12" name="簡報標題"/>
          <p:cNvSpPr txBox="1">
            <a:spLocks noGrp="1"/>
          </p:cNvSpPr>
          <p:nvPr>
            <p:ph type="title" hasCustomPrompt="1"/>
          </p:nvPr>
        </p:nvSpPr>
        <p:spPr>
          <a:xfrm>
            <a:off x="603248" y="1287496"/>
            <a:ext cx="10985502" cy="2324101"/>
          </a:xfrm>
          <a:prstGeom prst="rect">
            <a:avLst/>
          </a:prstGeom>
        </p:spPr>
        <p:txBody>
          <a:bodyPr anchor="b"/>
          <a:lstStyle>
            <a:lvl1pPr>
              <a:defRPr sz="5800" spc="-116"/>
            </a:lvl1pPr>
          </a:lstStyle>
          <a:p>
            <a:r>
              <a:t>簡報標題</a:t>
            </a:r>
          </a:p>
        </p:txBody>
      </p:sp>
      <p:sp>
        <p:nvSpPr>
          <p:cNvPr id="13" name="內文層級一…"/>
          <p:cNvSpPr txBox="1">
            <a:spLocks noGrp="1"/>
          </p:cNvSpPr>
          <p:nvPr>
            <p:ph type="body" sz="quarter" idx="1" hasCustomPrompt="1"/>
          </p:nvPr>
        </p:nvSpPr>
        <p:spPr>
          <a:xfrm>
            <a:off x="603250" y="3598433"/>
            <a:ext cx="10985500" cy="952501"/>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r>
              <a:t>簡報子標題</a:t>
            </a:r>
          </a:p>
          <a:p>
            <a:pPr lvl="1"/>
            <a:endParaRPr/>
          </a:p>
          <a:p>
            <a:pPr lvl="2"/>
            <a:endParaRPr/>
          </a:p>
          <a:p>
            <a:pPr lvl="3"/>
            <a:endParaRPr/>
          </a:p>
          <a:p>
            <a:pPr lvl="4"/>
            <a:endParaRPr/>
          </a:p>
        </p:txBody>
      </p:sp>
      <p:sp>
        <p:nvSpPr>
          <p:cNvPr id="14" name="幻燈片編號"/>
          <p:cNvSpPr txBox="1">
            <a:spLocks noGrp="1"/>
          </p:cNvSpPr>
          <p:nvPr>
            <p:ph type="sldNum" sz="quarter" idx="2"/>
          </p:nvPr>
        </p:nvSpPr>
        <p:spPr>
          <a:xfrm>
            <a:off x="6003874" y="6540500"/>
            <a:ext cx="184252" cy="18730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6004506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77177-521E-5C50-6E87-1527BBE3A3E1}"/>
              </a:ext>
            </a:extLst>
          </p:cNvPr>
          <p:cNvSpPr>
            <a:spLocks noGrp="1"/>
          </p:cNvSpPr>
          <p:nvPr>
            <p:ph type="title"/>
          </p:nvPr>
        </p:nvSpPr>
        <p:spPr/>
        <p:txBody>
          <a:bodyPr/>
          <a:lstStyle/>
          <a:p>
            <a:r>
              <a:rPr lang="en-US"/>
              <a:t>Click to edit Master title style</a:t>
            </a:r>
            <a:endParaRPr lang="en-CN"/>
          </a:p>
        </p:txBody>
      </p:sp>
      <p:sp>
        <p:nvSpPr>
          <p:cNvPr id="3" name="Content Placeholder 2">
            <a:extLst>
              <a:ext uri="{FF2B5EF4-FFF2-40B4-BE49-F238E27FC236}">
                <a16:creationId xmlns:a16="http://schemas.microsoft.com/office/drawing/2014/main" id="{3F915F8A-EB78-C047-833C-517269F1A2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Date Placeholder 3">
            <a:extLst>
              <a:ext uri="{FF2B5EF4-FFF2-40B4-BE49-F238E27FC236}">
                <a16:creationId xmlns:a16="http://schemas.microsoft.com/office/drawing/2014/main" id="{C15D2ACE-AD74-17CC-004E-7104B0E19E1C}"/>
              </a:ext>
            </a:extLst>
          </p:cNvPr>
          <p:cNvSpPr>
            <a:spLocks noGrp="1"/>
          </p:cNvSpPr>
          <p:nvPr>
            <p:ph type="dt" sz="half" idx="10"/>
          </p:nvPr>
        </p:nvSpPr>
        <p:spPr/>
        <p:txBody>
          <a:bodyPr/>
          <a:lstStyle/>
          <a:p>
            <a:fld id="{2DD77EF8-13CD-074D-8548-289D2B4CC1FA}" type="datetimeFigureOut">
              <a:rPr lang="en-CN" smtClean="0"/>
              <a:t>2023/3/8</a:t>
            </a:fld>
            <a:endParaRPr lang="en-CN"/>
          </a:p>
        </p:txBody>
      </p:sp>
      <p:sp>
        <p:nvSpPr>
          <p:cNvPr id="5" name="Footer Placeholder 4">
            <a:extLst>
              <a:ext uri="{FF2B5EF4-FFF2-40B4-BE49-F238E27FC236}">
                <a16:creationId xmlns:a16="http://schemas.microsoft.com/office/drawing/2014/main" id="{2D0B4F3C-7EAE-C261-53F8-A124F6405349}"/>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10350966-25B6-2D88-CBE4-8B4EE149FCAD}"/>
              </a:ext>
            </a:extLst>
          </p:cNvPr>
          <p:cNvSpPr>
            <a:spLocks noGrp="1"/>
          </p:cNvSpPr>
          <p:nvPr>
            <p:ph type="sldNum" sz="quarter" idx="12"/>
          </p:nvPr>
        </p:nvSpPr>
        <p:spPr/>
        <p:txBody>
          <a:bodyPr/>
          <a:lstStyle/>
          <a:p>
            <a:fld id="{FD8AD490-247A-7940-89B6-ADF3D7151181}" type="slidenum">
              <a:rPr lang="en-CN" smtClean="0"/>
              <a:t>‹#›</a:t>
            </a:fld>
            <a:endParaRPr lang="en-CN"/>
          </a:p>
        </p:txBody>
      </p:sp>
    </p:spTree>
    <p:extLst>
      <p:ext uri="{BB962C8B-B14F-4D97-AF65-F5344CB8AC3E}">
        <p14:creationId xmlns:p14="http://schemas.microsoft.com/office/powerpoint/2010/main" val="2348163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77903-975D-E9DB-931C-C920F1C086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N"/>
          </a:p>
        </p:txBody>
      </p:sp>
      <p:sp>
        <p:nvSpPr>
          <p:cNvPr id="3" name="Text Placeholder 2">
            <a:extLst>
              <a:ext uri="{FF2B5EF4-FFF2-40B4-BE49-F238E27FC236}">
                <a16:creationId xmlns:a16="http://schemas.microsoft.com/office/drawing/2014/main" id="{B2EDBC64-C354-52EB-707F-B8A69E6C67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485E2A-7BA7-BF6F-DFBF-31C1A4154213}"/>
              </a:ext>
            </a:extLst>
          </p:cNvPr>
          <p:cNvSpPr>
            <a:spLocks noGrp="1"/>
          </p:cNvSpPr>
          <p:nvPr>
            <p:ph type="dt" sz="half" idx="10"/>
          </p:nvPr>
        </p:nvSpPr>
        <p:spPr/>
        <p:txBody>
          <a:bodyPr/>
          <a:lstStyle/>
          <a:p>
            <a:fld id="{2DD77EF8-13CD-074D-8548-289D2B4CC1FA}" type="datetimeFigureOut">
              <a:rPr lang="en-CN" smtClean="0"/>
              <a:t>2023/3/8</a:t>
            </a:fld>
            <a:endParaRPr lang="en-CN"/>
          </a:p>
        </p:txBody>
      </p:sp>
      <p:sp>
        <p:nvSpPr>
          <p:cNvPr id="5" name="Footer Placeholder 4">
            <a:extLst>
              <a:ext uri="{FF2B5EF4-FFF2-40B4-BE49-F238E27FC236}">
                <a16:creationId xmlns:a16="http://schemas.microsoft.com/office/drawing/2014/main" id="{11E8AC27-2DF6-8878-A342-07F7D2FAF8F8}"/>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AD0DFB7A-35CD-A253-1293-B768497BF5BF}"/>
              </a:ext>
            </a:extLst>
          </p:cNvPr>
          <p:cNvSpPr>
            <a:spLocks noGrp="1"/>
          </p:cNvSpPr>
          <p:nvPr>
            <p:ph type="sldNum" sz="quarter" idx="12"/>
          </p:nvPr>
        </p:nvSpPr>
        <p:spPr/>
        <p:txBody>
          <a:bodyPr/>
          <a:lstStyle/>
          <a:p>
            <a:fld id="{FD8AD490-247A-7940-89B6-ADF3D7151181}" type="slidenum">
              <a:rPr lang="en-CN" smtClean="0"/>
              <a:t>‹#›</a:t>
            </a:fld>
            <a:endParaRPr lang="en-CN"/>
          </a:p>
        </p:txBody>
      </p:sp>
    </p:spTree>
    <p:extLst>
      <p:ext uri="{BB962C8B-B14F-4D97-AF65-F5344CB8AC3E}">
        <p14:creationId xmlns:p14="http://schemas.microsoft.com/office/powerpoint/2010/main" val="3145065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F85C2-E461-F003-19FB-60A780B6A6EE}"/>
              </a:ext>
            </a:extLst>
          </p:cNvPr>
          <p:cNvSpPr>
            <a:spLocks noGrp="1"/>
          </p:cNvSpPr>
          <p:nvPr>
            <p:ph type="title"/>
          </p:nvPr>
        </p:nvSpPr>
        <p:spPr/>
        <p:txBody>
          <a:bodyPr/>
          <a:lstStyle/>
          <a:p>
            <a:r>
              <a:rPr lang="en-US"/>
              <a:t>Click to edit Master title style</a:t>
            </a:r>
            <a:endParaRPr lang="en-CN"/>
          </a:p>
        </p:txBody>
      </p:sp>
      <p:sp>
        <p:nvSpPr>
          <p:cNvPr id="3" name="Content Placeholder 2">
            <a:extLst>
              <a:ext uri="{FF2B5EF4-FFF2-40B4-BE49-F238E27FC236}">
                <a16:creationId xmlns:a16="http://schemas.microsoft.com/office/drawing/2014/main" id="{EFDFD4FD-A2D8-C9AA-9130-CCEB59E5C66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Content Placeholder 3">
            <a:extLst>
              <a:ext uri="{FF2B5EF4-FFF2-40B4-BE49-F238E27FC236}">
                <a16:creationId xmlns:a16="http://schemas.microsoft.com/office/drawing/2014/main" id="{9F1C9BEA-EAA5-616F-FE5E-4F1063E35B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5" name="Date Placeholder 4">
            <a:extLst>
              <a:ext uri="{FF2B5EF4-FFF2-40B4-BE49-F238E27FC236}">
                <a16:creationId xmlns:a16="http://schemas.microsoft.com/office/drawing/2014/main" id="{367599A6-0F42-89B9-DB66-2BF0DE368F0A}"/>
              </a:ext>
            </a:extLst>
          </p:cNvPr>
          <p:cNvSpPr>
            <a:spLocks noGrp="1"/>
          </p:cNvSpPr>
          <p:nvPr>
            <p:ph type="dt" sz="half" idx="10"/>
          </p:nvPr>
        </p:nvSpPr>
        <p:spPr/>
        <p:txBody>
          <a:bodyPr/>
          <a:lstStyle/>
          <a:p>
            <a:fld id="{2DD77EF8-13CD-074D-8548-289D2B4CC1FA}" type="datetimeFigureOut">
              <a:rPr lang="en-CN" smtClean="0"/>
              <a:t>2023/3/8</a:t>
            </a:fld>
            <a:endParaRPr lang="en-CN"/>
          </a:p>
        </p:txBody>
      </p:sp>
      <p:sp>
        <p:nvSpPr>
          <p:cNvPr id="6" name="Footer Placeholder 5">
            <a:extLst>
              <a:ext uri="{FF2B5EF4-FFF2-40B4-BE49-F238E27FC236}">
                <a16:creationId xmlns:a16="http://schemas.microsoft.com/office/drawing/2014/main" id="{0F48905F-7D27-85FC-09A9-BB3894DDADFD}"/>
              </a:ext>
            </a:extLst>
          </p:cNvPr>
          <p:cNvSpPr>
            <a:spLocks noGrp="1"/>
          </p:cNvSpPr>
          <p:nvPr>
            <p:ph type="ftr" sz="quarter" idx="11"/>
          </p:nvPr>
        </p:nvSpPr>
        <p:spPr/>
        <p:txBody>
          <a:bodyPr/>
          <a:lstStyle/>
          <a:p>
            <a:endParaRPr lang="en-CN"/>
          </a:p>
        </p:txBody>
      </p:sp>
      <p:sp>
        <p:nvSpPr>
          <p:cNvPr id="7" name="Slide Number Placeholder 6">
            <a:extLst>
              <a:ext uri="{FF2B5EF4-FFF2-40B4-BE49-F238E27FC236}">
                <a16:creationId xmlns:a16="http://schemas.microsoft.com/office/drawing/2014/main" id="{96CAC47A-D93F-A962-BD0A-CF99E6A940EC}"/>
              </a:ext>
            </a:extLst>
          </p:cNvPr>
          <p:cNvSpPr>
            <a:spLocks noGrp="1"/>
          </p:cNvSpPr>
          <p:nvPr>
            <p:ph type="sldNum" sz="quarter" idx="12"/>
          </p:nvPr>
        </p:nvSpPr>
        <p:spPr/>
        <p:txBody>
          <a:bodyPr/>
          <a:lstStyle/>
          <a:p>
            <a:fld id="{FD8AD490-247A-7940-89B6-ADF3D7151181}" type="slidenum">
              <a:rPr lang="en-CN" smtClean="0"/>
              <a:t>‹#›</a:t>
            </a:fld>
            <a:endParaRPr lang="en-CN"/>
          </a:p>
        </p:txBody>
      </p:sp>
    </p:spTree>
    <p:extLst>
      <p:ext uri="{BB962C8B-B14F-4D97-AF65-F5344CB8AC3E}">
        <p14:creationId xmlns:p14="http://schemas.microsoft.com/office/powerpoint/2010/main" val="3439500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B6A6A-2781-B453-19BE-8ADE7D12D515}"/>
              </a:ext>
            </a:extLst>
          </p:cNvPr>
          <p:cNvSpPr>
            <a:spLocks noGrp="1"/>
          </p:cNvSpPr>
          <p:nvPr>
            <p:ph type="title"/>
          </p:nvPr>
        </p:nvSpPr>
        <p:spPr>
          <a:xfrm>
            <a:off x="839788" y="365125"/>
            <a:ext cx="10515600" cy="1325563"/>
          </a:xfrm>
        </p:spPr>
        <p:txBody>
          <a:bodyPr/>
          <a:lstStyle/>
          <a:p>
            <a:r>
              <a:rPr lang="en-US"/>
              <a:t>Click to edit Master title style</a:t>
            </a:r>
            <a:endParaRPr lang="en-CN"/>
          </a:p>
        </p:txBody>
      </p:sp>
      <p:sp>
        <p:nvSpPr>
          <p:cNvPr id="3" name="Text Placeholder 2">
            <a:extLst>
              <a:ext uri="{FF2B5EF4-FFF2-40B4-BE49-F238E27FC236}">
                <a16:creationId xmlns:a16="http://schemas.microsoft.com/office/drawing/2014/main" id="{B98E64C7-D02F-C712-CEE9-E0195BFCB7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BA3085-5147-50F8-F8B3-10740F0D5A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5" name="Text Placeholder 4">
            <a:extLst>
              <a:ext uri="{FF2B5EF4-FFF2-40B4-BE49-F238E27FC236}">
                <a16:creationId xmlns:a16="http://schemas.microsoft.com/office/drawing/2014/main" id="{F78D122D-681A-2957-6FA6-E88888F3E5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A5B6F5-BC68-4389-56BB-DC918AA7BD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7" name="Date Placeholder 6">
            <a:extLst>
              <a:ext uri="{FF2B5EF4-FFF2-40B4-BE49-F238E27FC236}">
                <a16:creationId xmlns:a16="http://schemas.microsoft.com/office/drawing/2014/main" id="{F44B5BCF-CD7C-5AF3-83FC-53EA1FBDBE66}"/>
              </a:ext>
            </a:extLst>
          </p:cNvPr>
          <p:cNvSpPr>
            <a:spLocks noGrp="1"/>
          </p:cNvSpPr>
          <p:nvPr>
            <p:ph type="dt" sz="half" idx="10"/>
          </p:nvPr>
        </p:nvSpPr>
        <p:spPr/>
        <p:txBody>
          <a:bodyPr/>
          <a:lstStyle/>
          <a:p>
            <a:fld id="{2DD77EF8-13CD-074D-8548-289D2B4CC1FA}" type="datetimeFigureOut">
              <a:rPr lang="en-CN" smtClean="0"/>
              <a:t>2023/3/8</a:t>
            </a:fld>
            <a:endParaRPr lang="en-CN"/>
          </a:p>
        </p:txBody>
      </p:sp>
      <p:sp>
        <p:nvSpPr>
          <p:cNvPr id="8" name="Footer Placeholder 7">
            <a:extLst>
              <a:ext uri="{FF2B5EF4-FFF2-40B4-BE49-F238E27FC236}">
                <a16:creationId xmlns:a16="http://schemas.microsoft.com/office/drawing/2014/main" id="{21C8B002-22E9-9928-DB38-5CED317BD542}"/>
              </a:ext>
            </a:extLst>
          </p:cNvPr>
          <p:cNvSpPr>
            <a:spLocks noGrp="1"/>
          </p:cNvSpPr>
          <p:nvPr>
            <p:ph type="ftr" sz="quarter" idx="11"/>
          </p:nvPr>
        </p:nvSpPr>
        <p:spPr/>
        <p:txBody>
          <a:bodyPr/>
          <a:lstStyle/>
          <a:p>
            <a:endParaRPr lang="en-CN"/>
          </a:p>
        </p:txBody>
      </p:sp>
      <p:sp>
        <p:nvSpPr>
          <p:cNvPr id="9" name="Slide Number Placeholder 8">
            <a:extLst>
              <a:ext uri="{FF2B5EF4-FFF2-40B4-BE49-F238E27FC236}">
                <a16:creationId xmlns:a16="http://schemas.microsoft.com/office/drawing/2014/main" id="{60183867-1FCD-803E-3C87-E7C546DB6C89}"/>
              </a:ext>
            </a:extLst>
          </p:cNvPr>
          <p:cNvSpPr>
            <a:spLocks noGrp="1"/>
          </p:cNvSpPr>
          <p:nvPr>
            <p:ph type="sldNum" sz="quarter" idx="12"/>
          </p:nvPr>
        </p:nvSpPr>
        <p:spPr/>
        <p:txBody>
          <a:bodyPr/>
          <a:lstStyle/>
          <a:p>
            <a:fld id="{FD8AD490-247A-7940-89B6-ADF3D7151181}" type="slidenum">
              <a:rPr lang="en-CN" smtClean="0"/>
              <a:t>‹#›</a:t>
            </a:fld>
            <a:endParaRPr lang="en-CN"/>
          </a:p>
        </p:txBody>
      </p:sp>
    </p:spTree>
    <p:extLst>
      <p:ext uri="{BB962C8B-B14F-4D97-AF65-F5344CB8AC3E}">
        <p14:creationId xmlns:p14="http://schemas.microsoft.com/office/powerpoint/2010/main" val="102925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FC5A2-F5D9-B0B6-647F-D8D0A5208752}"/>
              </a:ext>
            </a:extLst>
          </p:cNvPr>
          <p:cNvSpPr>
            <a:spLocks noGrp="1"/>
          </p:cNvSpPr>
          <p:nvPr>
            <p:ph type="title"/>
          </p:nvPr>
        </p:nvSpPr>
        <p:spPr/>
        <p:txBody>
          <a:bodyPr/>
          <a:lstStyle/>
          <a:p>
            <a:r>
              <a:rPr lang="en-US"/>
              <a:t>Click to edit Master title style</a:t>
            </a:r>
            <a:endParaRPr lang="en-CN"/>
          </a:p>
        </p:txBody>
      </p:sp>
      <p:sp>
        <p:nvSpPr>
          <p:cNvPr id="3" name="Date Placeholder 2">
            <a:extLst>
              <a:ext uri="{FF2B5EF4-FFF2-40B4-BE49-F238E27FC236}">
                <a16:creationId xmlns:a16="http://schemas.microsoft.com/office/drawing/2014/main" id="{00AA20C3-03CE-414B-02BB-F0D01AE4ECF4}"/>
              </a:ext>
            </a:extLst>
          </p:cNvPr>
          <p:cNvSpPr>
            <a:spLocks noGrp="1"/>
          </p:cNvSpPr>
          <p:nvPr>
            <p:ph type="dt" sz="half" idx="10"/>
          </p:nvPr>
        </p:nvSpPr>
        <p:spPr/>
        <p:txBody>
          <a:bodyPr/>
          <a:lstStyle/>
          <a:p>
            <a:fld id="{2DD77EF8-13CD-074D-8548-289D2B4CC1FA}" type="datetimeFigureOut">
              <a:rPr lang="en-CN" smtClean="0"/>
              <a:t>2023/3/8</a:t>
            </a:fld>
            <a:endParaRPr lang="en-CN"/>
          </a:p>
        </p:txBody>
      </p:sp>
      <p:sp>
        <p:nvSpPr>
          <p:cNvPr id="4" name="Footer Placeholder 3">
            <a:extLst>
              <a:ext uri="{FF2B5EF4-FFF2-40B4-BE49-F238E27FC236}">
                <a16:creationId xmlns:a16="http://schemas.microsoft.com/office/drawing/2014/main" id="{AB960360-4561-840F-318C-40BEF9A2EF1F}"/>
              </a:ext>
            </a:extLst>
          </p:cNvPr>
          <p:cNvSpPr>
            <a:spLocks noGrp="1"/>
          </p:cNvSpPr>
          <p:nvPr>
            <p:ph type="ftr" sz="quarter" idx="11"/>
          </p:nvPr>
        </p:nvSpPr>
        <p:spPr/>
        <p:txBody>
          <a:bodyPr/>
          <a:lstStyle/>
          <a:p>
            <a:endParaRPr lang="en-CN"/>
          </a:p>
        </p:txBody>
      </p:sp>
      <p:sp>
        <p:nvSpPr>
          <p:cNvPr id="5" name="Slide Number Placeholder 4">
            <a:extLst>
              <a:ext uri="{FF2B5EF4-FFF2-40B4-BE49-F238E27FC236}">
                <a16:creationId xmlns:a16="http://schemas.microsoft.com/office/drawing/2014/main" id="{876D17E4-5E4F-3B17-BC14-378719A2FB06}"/>
              </a:ext>
            </a:extLst>
          </p:cNvPr>
          <p:cNvSpPr>
            <a:spLocks noGrp="1"/>
          </p:cNvSpPr>
          <p:nvPr>
            <p:ph type="sldNum" sz="quarter" idx="12"/>
          </p:nvPr>
        </p:nvSpPr>
        <p:spPr/>
        <p:txBody>
          <a:bodyPr/>
          <a:lstStyle/>
          <a:p>
            <a:fld id="{FD8AD490-247A-7940-89B6-ADF3D7151181}" type="slidenum">
              <a:rPr lang="en-CN" smtClean="0"/>
              <a:t>‹#›</a:t>
            </a:fld>
            <a:endParaRPr lang="en-CN"/>
          </a:p>
        </p:txBody>
      </p:sp>
    </p:spTree>
    <p:extLst>
      <p:ext uri="{BB962C8B-B14F-4D97-AF65-F5344CB8AC3E}">
        <p14:creationId xmlns:p14="http://schemas.microsoft.com/office/powerpoint/2010/main" val="4148329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34DD85-E9BD-F4B5-6915-5DE14F58C1CC}"/>
              </a:ext>
            </a:extLst>
          </p:cNvPr>
          <p:cNvSpPr>
            <a:spLocks noGrp="1"/>
          </p:cNvSpPr>
          <p:nvPr>
            <p:ph type="dt" sz="half" idx="10"/>
          </p:nvPr>
        </p:nvSpPr>
        <p:spPr/>
        <p:txBody>
          <a:bodyPr/>
          <a:lstStyle/>
          <a:p>
            <a:fld id="{2DD77EF8-13CD-074D-8548-289D2B4CC1FA}" type="datetimeFigureOut">
              <a:rPr lang="en-CN" smtClean="0"/>
              <a:t>2023/3/8</a:t>
            </a:fld>
            <a:endParaRPr lang="en-CN"/>
          </a:p>
        </p:txBody>
      </p:sp>
      <p:sp>
        <p:nvSpPr>
          <p:cNvPr id="3" name="Footer Placeholder 2">
            <a:extLst>
              <a:ext uri="{FF2B5EF4-FFF2-40B4-BE49-F238E27FC236}">
                <a16:creationId xmlns:a16="http://schemas.microsoft.com/office/drawing/2014/main" id="{69B81537-3915-DE0B-B0D4-4CDE6E6CA492}"/>
              </a:ext>
            </a:extLst>
          </p:cNvPr>
          <p:cNvSpPr>
            <a:spLocks noGrp="1"/>
          </p:cNvSpPr>
          <p:nvPr>
            <p:ph type="ftr" sz="quarter" idx="11"/>
          </p:nvPr>
        </p:nvSpPr>
        <p:spPr/>
        <p:txBody>
          <a:bodyPr/>
          <a:lstStyle/>
          <a:p>
            <a:endParaRPr lang="en-CN"/>
          </a:p>
        </p:txBody>
      </p:sp>
      <p:sp>
        <p:nvSpPr>
          <p:cNvPr id="4" name="Slide Number Placeholder 3">
            <a:extLst>
              <a:ext uri="{FF2B5EF4-FFF2-40B4-BE49-F238E27FC236}">
                <a16:creationId xmlns:a16="http://schemas.microsoft.com/office/drawing/2014/main" id="{006CAB20-D933-AFDA-A0B3-1B7A7853FF85}"/>
              </a:ext>
            </a:extLst>
          </p:cNvPr>
          <p:cNvSpPr>
            <a:spLocks noGrp="1"/>
          </p:cNvSpPr>
          <p:nvPr>
            <p:ph type="sldNum" sz="quarter" idx="12"/>
          </p:nvPr>
        </p:nvSpPr>
        <p:spPr/>
        <p:txBody>
          <a:bodyPr/>
          <a:lstStyle/>
          <a:p>
            <a:fld id="{FD8AD490-247A-7940-89B6-ADF3D7151181}" type="slidenum">
              <a:rPr lang="en-CN" smtClean="0"/>
              <a:t>‹#›</a:t>
            </a:fld>
            <a:endParaRPr lang="en-CN"/>
          </a:p>
        </p:txBody>
      </p:sp>
    </p:spTree>
    <p:extLst>
      <p:ext uri="{BB962C8B-B14F-4D97-AF65-F5344CB8AC3E}">
        <p14:creationId xmlns:p14="http://schemas.microsoft.com/office/powerpoint/2010/main" val="863088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393DB-51FB-C4DE-459D-5319C6CBB5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N"/>
          </a:p>
        </p:txBody>
      </p:sp>
      <p:sp>
        <p:nvSpPr>
          <p:cNvPr id="3" name="Content Placeholder 2">
            <a:extLst>
              <a:ext uri="{FF2B5EF4-FFF2-40B4-BE49-F238E27FC236}">
                <a16:creationId xmlns:a16="http://schemas.microsoft.com/office/drawing/2014/main" id="{2C6F9AA8-BED5-1421-E636-B16F260190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Text Placeholder 3">
            <a:extLst>
              <a:ext uri="{FF2B5EF4-FFF2-40B4-BE49-F238E27FC236}">
                <a16:creationId xmlns:a16="http://schemas.microsoft.com/office/drawing/2014/main" id="{7E6E40A7-25B0-D273-A224-AFDA7C08EB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DBD4E4-43BB-3F49-7E73-2CD0FA14B4C3}"/>
              </a:ext>
            </a:extLst>
          </p:cNvPr>
          <p:cNvSpPr>
            <a:spLocks noGrp="1"/>
          </p:cNvSpPr>
          <p:nvPr>
            <p:ph type="dt" sz="half" idx="10"/>
          </p:nvPr>
        </p:nvSpPr>
        <p:spPr/>
        <p:txBody>
          <a:bodyPr/>
          <a:lstStyle/>
          <a:p>
            <a:fld id="{2DD77EF8-13CD-074D-8548-289D2B4CC1FA}" type="datetimeFigureOut">
              <a:rPr lang="en-CN" smtClean="0"/>
              <a:t>2023/3/8</a:t>
            </a:fld>
            <a:endParaRPr lang="en-CN"/>
          </a:p>
        </p:txBody>
      </p:sp>
      <p:sp>
        <p:nvSpPr>
          <p:cNvPr id="6" name="Footer Placeholder 5">
            <a:extLst>
              <a:ext uri="{FF2B5EF4-FFF2-40B4-BE49-F238E27FC236}">
                <a16:creationId xmlns:a16="http://schemas.microsoft.com/office/drawing/2014/main" id="{04CB998C-9C13-D8AE-2A36-78937EA90E10}"/>
              </a:ext>
            </a:extLst>
          </p:cNvPr>
          <p:cNvSpPr>
            <a:spLocks noGrp="1"/>
          </p:cNvSpPr>
          <p:nvPr>
            <p:ph type="ftr" sz="quarter" idx="11"/>
          </p:nvPr>
        </p:nvSpPr>
        <p:spPr/>
        <p:txBody>
          <a:bodyPr/>
          <a:lstStyle/>
          <a:p>
            <a:endParaRPr lang="en-CN"/>
          </a:p>
        </p:txBody>
      </p:sp>
      <p:sp>
        <p:nvSpPr>
          <p:cNvPr id="7" name="Slide Number Placeholder 6">
            <a:extLst>
              <a:ext uri="{FF2B5EF4-FFF2-40B4-BE49-F238E27FC236}">
                <a16:creationId xmlns:a16="http://schemas.microsoft.com/office/drawing/2014/main" id="{395D4CFD-B800-711F-5541-4E2EC980430C}"/>
              </a:ext>
            </a:extLst>
          </p:cNvPr>
          <p:cNvSpPr>
            <a:spLocks noGrp="1"/>
          </p:cNvSpPr>
          <p:nvPr>
            <p:ph type="sldNum" sz="quarter" idx="12"/>
          </p:nvPr>
        </p:nvSpPr>
        <p:spPr/>
        <p:txBody>
          <a:bodyPr/>
          <a:lstStyle/>
          <a:p>
            <a:fld id="{FD8AD490-247A-7940-89B6-ADF3D7151181}" type="slidenum">
              <a:rPr lang="en-CN" smtClean="0"/>
              <a:t>‹#›</a:t>
            </a:fld>
            <a:endParaRPr lang="en-CN"/>
          </a:p>
        </p:txBody>
      </p:sp>
    </p:spTree>
    <p:extLst>
      <p:ext uri="{BB962C8B-B14F-4D97-AF65-F5344CB8AC3E}">
        <p14:creationId xmlns:p14="http://schemas.microsoft.com/office/powerpoint/2010/main" val="48984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40E85-B678-2F6F-1C9D-60D2006AFC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N"/>
          </a:p>
        </p:txBody>
      </p:sp>
      <p:sp>
        <p:nvSpPr>
          <p:cNvPr id="3" name="Picture Placeholder 2">
            <a:extLst>
              <a:ext uri="{FF2B5EF4-FFF2-40B4-BE49-F238E27FC236}">
                <a16:creationId xmlns:a16="http://schemas.microsoft.com/office/drawing/2014/main" id="{0EBDCDCE-403C-80CF-54D8-A8D648608D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N"/>
          </a:p>
        </p:txBody>
      </p:sp>
      <p:sp>
        <p:nvSpPr>
          <p:cNvPr id="4" name="Text Placeholder 3">
            <a:extLst>
              <a:ext uri="{FF2B5EF4-FFF2-40B4-BE49-F238E27FC236}">
                <a16:creationId xmlns:a16="http://schemas.microsoft.com/office/drawing/2014/main" id="{76E8EF21-29D9-5802-4180-A6E109AF2C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C4D908-A222-8D94-0241-68136967BB7E}"/>
              </a:ext>
            </a:extLst>
          </p:cNvPr>
          <p:cNvSpPr>
            <a:spLocks noGrp="1"/>
          </p:cNvSpPr>
          <p:nvPr>
            <p:ph type="dt" sz="half" idx="10"/>
          </p:nvPr>
        </p:nvSpPr>
        <p:spPr/>
        <p:txBody>
          <a:bodyPr/>
          <a:lstStyle/>
          <a:p>
            <a:fld id="{2DD77EF8-13CD-074D-8548-289D2B4CC1FA}" type="datetimeFigureOut">
              <a:rPr lang="en-CN" smtClean="0"/>
              <a:t>2023/3/8</a:t>
            </a:fld>
            <a:endParaRPr lang="en-CN"/>
          </a:p>
        </p:txBody>
      </p:sp>
      <p:sp>
        <p:nvSpPr>
          <p:cNvPr id="6" name="Footer Placeholder 5">
            <a:extLst>
              <a:ext uri="{FF2B5EF4-FFF2-40B4-BE49-F238E27FC236}">
                <a16:creationId xmlns:a16="http://schemas.microsoft.com/office/drawing/2014/main" id="{610070E3-93D1-EA4C-ACCD-CF9615C44B92}"/>
              </a:ext>
            </a:extLst>
          </p:cNvPr>
          <p:cNvSpPr>
            <a:spLocks noGrp="1"/>
          </p:cNvSpPr>
          <p:nvPr>
            <p:ph type="ftr" sz="quarter" idx="11"/>
          </p:nvPr>
        </p:nvSpPr>
        <p:spPr/>
        <p:txBody>
          <a:bodyPr/>
          <a:lstStyle/>
          <a:p>
            <a:endParaRPr lang="en-CN"/>
          </a:p>
        </p:txBody>
      </p:sp>
      <p:sp>
        <p:nvSpPr>
          <p:cNvPr id="7" name="Slide Number Placeholder 6">
            <a:extLst>
              <a:ext uri="{FF2B5EF4-FFF2-40B4-BE49-F238E27FC236}">
                <a16:creationId xmlns:a16="http://schemas.microsoft.com/office/drawing/2014/main" id="{525F8B48-9245-1311-5D5E-FFE4ECAC0AAE}"/>
              </a:ext>
            </a:extLst>
          </p:cNvPr>
          <p:cNvSpPr>
            <a:spLocks noGrp="1"/>
          </p:cNvSpPr>
          <p:nvPr>
            <p:ph type="sldNum" sz="quarter" idx="12"/>
          </p:nvPr>
        </p:nvSpPr>
        <p:spPr/>
        <p:txBody>
          <a:bodyPr/>
          <a:lstStyle/>
          <a:p>
            <a:fld id="{FD8AD490-247A-7940-89B6-ADF3D7151181}" type="slidenum">
              <a:rPr lang="en-CN" smtClean="0"/>
              <a:t>‹#›</a:t>
            </a:fld>
            <a:endParaRPr lang="en-CN"/>
          </a:p>
        </p:txBody>
      </p:sp>
    </p:spTree>
    <p:extLst>
      <p:ext uri="{BB962C8B-B14F-4D97-AF65-F5344CB8AC3E}">
        <p14:creationId xmlns:p14="http://schemas.microsoft.com/office/powerpoint/2010/main" val="3294099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15EECB-6A74-ECF6-8459-DB82B0636E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N"/>
          </a:p>
        </p:txBody>
      </p:sp>
      <p:sp>
        <p:nvSpPr>
          <p:cNvPr id="3" name="Text Placeholder 2">
            <a:extLst>
              <a:ext uri="{FF2B5EF4-FFF2-40B4-BE49-F238E27FC236}">
                <a16:creationId xmlns:a16="http://schemas.microsoft.com/office/drawing/2014/main" id="{3A38BB1E-78EE-47E9-F6C1-4835900546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Date Placeholder 3">
            <a:extLst>
              <a:ext uri="{FF2B5EF4-FFF2-40B4-BE49-F238E27FC236}">
                <a16:creationId xmlns:a16="http://schemas.microsoft.com/office/drawing/2014/main" id="{A40DE05A-5073-9090-D164-69FFC4DE76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D77EF8-13CD-074D-8548-289D2B4CC1FA}" type="datetimeFigureOut">
              <a:rPr lang="en-CN" smtClean="0"/>
              <a:t>2023/3/8</a:t>
            </a:fld>
            <a:endParaRPr lang="en-CN"/>
          </a:p>
        </p:txBody>
      </p:sp>
      <p:sp>
        <p:nvSpPr>
          <p:cNvPr id="5" name="Footer Placeholder 4">
            <a:extLst>
              <a:ext uri="{FF2B5EF4-FFF2-40B4-BE49-F238E27FC236}">
                <a16:creationId xmlns:a16="http://schemas.microsoft.com/office/drawing/2014/main" id="{8227C5CE-62CB-AB09-FFB3-2DD20459F7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N"/>
          </a:p>
        </p:txBody>
      </p:sp>
      <p:sp>
        <p:nvSpPr>
          <p:cNvPr id="6" name="Slide Number Placeholder 5">
            <a:extLst>
              <a:ext uri="{FF2B5EF4-FFF2-40B4-BE49-F238E27FC236}">
                <a16:creationId xmlns:a16="http://schemas.microsoft.com/office/drawing/2014/main" id="{360094F7-A649-419A-1ED1-76481026F7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8AD490-247A-7940-89B6-ADF3D7151181}" type="slidenum">
              <a:rPr lang="en-CN" smtClean="0"/>
              <a:t>‹#›</a:t>
            </a:fld>
            <a:endParaRPr lang="en-CN"/>
          </a:p>
        </p:txBody>
      </p:sp>
    </p:spTree>
    <p:extLst>
      <p:ext uri="{BB962C8B-B14F-4D97-AF65-F5344CB8AC3E}">
        <p14:creationId xmlns:p14="http://schemas.microsoft.com/office/powerpoint/2010/main" val="2575451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7.xml"/><Relationship Id="rId1" Type="http://schemas.openxmlformats.org/officeDocument/2006/relationships/slideLayout" Target="../slideLayouts/slideLayout1.xml"/><Relationship Id="rId4" Type="http://schemas.openxmlformats.org/officeDocument/2006/relationships/chart" Target="../charts/chart8.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9.xml"/><Relationship Id="rId1" Type="http://schemas.openxmlformats.org/officeDocument/2006/relationships/slideLayout" Target="../slideLayouts/slideLayout1.xml"/><Relationship Id="rId4" Type="http://schemas.openxmlformats.org/officeDocument/2006/relationships/chart" Target="../charts/chart10.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chart" Target="../charts/chart14.xml"/></Relationships>
</file>

<file path=ppt/slides/_rels/slide2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3.wdp"/></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8" Type="http://schemas.openxmlformats.org/officeDocument/2006/relationships/chart" Target="../charts/chart30.xml"/><Relationship Id="rId3" Type="http://schemas.openxmlformats.org/officeDocument/2006/relationships/chart" Target="../charts/chart25.xml"/><Relationship Id="rId7" Type="http://schemas.openxmlformats.org/officeDocument/2006/relationships/chart" Target="../charts/chart29.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chart" Target="../charts/chart28.xml"/><Relationship Id="rId5" Type="http://schemas.openxmlformats.org/officeDocument/2006/relationships/chart" Target="../charts/chart27.xml"/><Relationship Id="rId4" Type="http://schemas.openxmlformats.org/officeDocument/2006/relationships/chart" Target="../charts/chart26.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4.wdp"/></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 name="BOOK_工作區域 1.jpg" descr="BOOK_工作區域 1.jpg"/>
          <p:cNvPicPr>
            <a:picLocks noChangeAspect="1"/>
          </p:cNvPicPr>
          <p:nvPr/>
        </p:nvPicPr>
        <p:blipFill>
          <a:blip r:embed="rId2"/>
          <a:stretch>
            <a:fillRect/>
          </a:stretch>
        </p:blipFill>
        <p:spPr>
          <a:xfrm>
            <a:off x="-33379" y="-18371"/>
            <a:ext cx="12258757" cy="6894741"/>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7EBF88-1713-8918-2228-76414D12CFC8}"/>
              </a:ext>
            </a:extLst>
          </p:cNvPr>
          <p:cNvSpPr/>
          <p:nvPr/>
        </p:nvSpPr>
        <p:spPr>
          <a:xfrm>
            <a:off x="5734372" y="0"/>
            <a:ext cx="6457627"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TextBox 44">
            <a:extLst>
              <a:ext uri="{FF2B5EF4-FFF2-40B4-BE49-F238E27FC236}">
                <a16:creationId xmlns:a16="http://schemas.microsoft.com/office/drawing/2014/main" id="{E7573175-4FDB-AA6B-8CD4-6A31E2482D6C}"/>
              </a:ext>
            </a:extLst>
          </p:cNvPr>
          <p:cNvSpPr txBox="1"/>
          <p:nvPr/>
        </p:nvSpPr>
        <p:spPr>
          <a:xfrm>
            <a:off x="467292" y="273141"/>
            <a:ext cx="4879153" cy="24006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N" sz="3000" b="1" i="0" u="none" strike="noStrike" kern="1200" cap="none" spc="0" normalizeH="0" baseline="0" noProof="0" dirty="0">
                <a:ln>
                  <a:noFill/>
                </a:ln>
                <a:solidFill>
                  <a:srgbClr val="FF0000"/>
                </a:solidFill>
                <a:effectLst/>
                <a:uLnTx/>
                <a:uFillTx/>
                <a:latin typeface="Bahnschrift" panose="020B0502040204020203" pitchFamily="34" charset="0"/>
                <a:ea typeface="+mn-ea"/>
                <a:cs typeface="+mn-cs"/>
              </a:rPr>
              <a:t>CONSUMERS ACROSS COUNTRIES WANT BRANDS TO CHAMPION SUSTAINABILITY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N" sz="3000" b="1" i="0" u="none" strike="noStrike" kern="1200" cap="none" spc="0" normalizeH="0" baseline="0" noProof="0" dirty="0">
                <a:ln>
                  <a:noFill/>
                </a:ln>
                <a:solidFill>
                  <a:srgbClr val="FF0000"/>
                </a:solidFill>
                <a:effectLst/>
                <a:uLnTx/>
                <a:uFillTx/>
                <a:latin typeface="Bahnschrift" panose="020B0502040204020203" pitchFamily="34" charset="0"/>
                <a:ea typeface="+mn-ea"/>
                <a:cs typeface="+mn-cs"/>
              </a:rPr>
              <a:t>THE MOST.</a:t>
            </a:r>
          </a:p>
        </p:txBody>
      </p:sp>
      <p:sp>
        <p:nvSpPr>
          <p:cNvPr id="49" name="Rectangle 48">
            <a:extLst>
              <a:ext uri="{FF2B5EF4-FFF2-40B4-BE49-F238E27FC236}">
                <a16:creationId xmlns:a16="http://schemas.microsoft.com/office/drawing/2014/main" id="{6F8CECAA-AFE2-F31D-8D51-4FF680E1FD9A}"/>
              </a:ext>
            </a:extLst>
          </p:cNvPr>
          <p:cNvSpPr/>
          <p:nvPr/>
        </p:nvSpPr>
        <p:spPr>
          <a:xfrm>
            <a:off x="0" y="359470"/>
            <a:ext cx="424800" cy="89255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09858B85-FE1E-CF61-0DA9-3DB88ABD20DE}"/>
              </a:ext>
            </a:extLst>
          </p:cNvPr>
          <p:cNvSpPr txBox="1"/>
          <p:nvPr/>
        </p:nvSpPr>
        <p:spPr>
          <a:xfrm>
            <a:off x="5909116" y="6282331"/>
            <a:ext cx="323488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N" sz="9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BASE: Purpose-Driven Shoppers</a:t>
            </a:r>
          </a:p>
        </p:txBody>
      </p:sp>
      <p:sp>
        <p:nvSpPr>
          <p:cNvPr id="30" name="TextBox 29">
            <a:extLst>
              <a:ext uri="{FF2B5EF4-FFF2-40B4-BE49-F238E27FC236}">
                <a16:creationId xmlns:a16="http://schemas.microsoft.com/office/drawing/2014/main" id="{D6014A69-D12E-44FD-D445-1D3776F96B7D}"/>
              </a:ext>
            </a:extLst>
          </p:cNvPr>
          <p:cNvSpPr txBox="1"/>
          <p:nvPr/>
        </p:nvSpPr>
        <p:spPr>
          <a:xfrm>
            <a:off x="6171643" y="321855"/>
            <a:ext cx="5593199" cy="107721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N" sz="24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WHAT TOPICS OR CAUSES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N" sz="24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DO YOU WANT BRANDS TO CHAMPION?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N" sz="16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(PLEASE CHOOSE 3 FROM THE LIST)</a:t>
            </a:r>
          </a:p>
        </p:txBody>
      </p:sp>
      <p:cxnSp>
        <p:nvCxnSpPr>
          <p:cNvPr id="34" name="Straight Connector 33">
            <a:extLst>
              <a:ext uri="{FF2B5EF4-FFF2-40B4-BE49-F238E27FC236}">
                <a16:creationId xmlns:a16="http://schemas.microsoft.com/office/drawing/2014/main" id="{C4DE00A1-6986-9BF6-38BB-2D07177E6ACD}"/>
              </a:ext>
            </a:extLst>
          </p:cNvPr>
          <p:cNvCxnSpPr/>
          <p:nvPr/>
        </p:nvCxnSpPr>
        <p:spPr>
          <a:xfrm>
            <a:off x="8188298" y="1506021"/>
            <a:ext cx="159698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06D02A5-ED13-05E1-6F8E-F3A932F68472}"/>
              </a:ext>
            </a:extLst>
          </p:cNvPr>
          <p:cNvCxnSpPr>
            <a:cxnSpLocks/>
          </p:cNvCxnSpPr>
          <p:nvPr/>
        </p:nvCxnSpPr>
        <p:spPr>
          <a:xfrm>
            <a:off x="206062" y="6658377"/>
            <a:ext cx="11062954"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37" name="Picture 7" descr="Picture 7">
            <a:extLst>
              <a:ext uri="{FF2B5EF4-FFF2-40B4-BE49-F238E27FC236}">
                <a16:creationId xmlns:a16="http://schemas.microsoft.com/office/drawing/2014/main" id="{6BAD6DB3-51FE-3F74-E8DB-55B5EB990D7B}"/>
              </a:ext>
            </a:extLst>
          </p:cNvPr>
          <p:cNvPicPr>
            <a:picLocks noChangeAspect="1"/>
          </p:cNvPicPr>
          <p:nvPr/>
        </p:nvPicPr>
        <p:blipFill>
          <a:blip r:embed="rId2"/>
          <a:stretch>
            <a:fillRect/>
          </a:stretch>
        </p:blipFill>
        <p:spPr>
          <a:xfrm>
            <a:off x="11356263" y="6563469"/>
            <a:ext cx="570474" cy="164058"/>
          </a:xfrm>
          <a:prstGeom prst="rect">
            <a:avLst/>
          </a:prstGeom>
          <a:ln w="12700" cap="flat">
            <a:noFill/>
            <a:miter lim="400000"/>
          </a:ln>
          <a:effectLst/>
        </p:spPr>
      </p:pic>
      <p:grpSp>
        <p:nvGrpSpPr>
          <p:cNvPr id="58" name="Group 57">
            <a:extLst>
              <a:ext uri="{FF2B5EF4-FFF2-40B4-BE49-F238E27FC236}">
                <a16:creationId xmlns:a16="http://schemas.microsoft.com/office/drawing/2014/main" id="{8DAE5438-AF79-E904-D063-E2F8F4CDFB70}"/>
              </a:ext>
            </a:extLst>
          </p:cNvPr>
          <p:cNvGrpSpPr/>
          <p:nvPr/>
        </p:nvGrpSpPr>
        <p:grpSpPr>
          <a:xfrm>
            <a:off x="6245023" y="1765300"/>
            <a:ext cx="5881648" cy="4394642"/>
            <a:chOff x="6245023" y="1391722"/>
            <a:chExt cx="5881648" cy="4730120"/>
          </a:xfrm>
        </p:grpSpPr>
        <p:graphicFrame>
          <p:nvGraphicFramePr>
            <p:cNvPr id="3" name="Chart 2">
              <a:extLst>
                <a:ext uri="{FF2B5EF4-FFF2-40B4-BE49-F238E27FC236}">
                  <a16:creationId xmlns:a16="http://schemas.microsoft.com/office/drawing/2014/main" id="{1321D04D-5593-2EE0-AB24-1085AA751F9C}"/>
                </a:ext>
              </a:extLst>
            </p:cNvPr>
            <p:cNvGraphicFramePr>
              <a:graphicFrameLocks/>
            </p:cNvGraphicFramePr>
            <p:nvPr>
              <p:extLst>
                <p:ext uri="{D42A27DB-BD31-4B8C-83A1-F6EECF244321}">
                  <p14:modId xmlns:p14="http://schemas.microsoft.com/office/powerpoint/2010/main" val="616069306"/>
                </p:ext>
              </p:extLst>
            </p:nvPr>
          </p:nvGraphicFramePr>
          <p:xfrm>
            <a:off x="8569281" y="1391722"/>
            <a:ext cx="3557390" cy="473012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98B22582-03E5-039F-9027-661A185B8B12}"/>
                </a:ext>
              </a:extLst>
            </p:cNvPr>
            <p:cNvSpPr txBox="1"/>
            <p:nvPr/>
          </p:nvSpPr>
          <p:spPr>
            <a:xfrm>
              <a:off x="6245023" y="1504520"/>
              <a:ext cx="179087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N" sz="11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Environment/sustainability</a:t>
              </a:r>
            </a:p>
          </p:txBody>
        </p:sp>
        <p:sp>
          <p:nvSpPr>
            <p:cNvPr id="11" name="TextBox 10">
              <a:extLst>
                <a:ext uri="{FF2B5EF4-FFF2-40B4-BE49-F238E27FC236}">
                  <a16:creationId xmlns:a16="http://schemas.microsoft.com/office/drawing/2014/main" id="{14B23058-D2BC-664C-0943-A0574A9E9BBE}"/>
                </a:ext>
              </a:extLst>
            </p:cNvPr>
            <p:cNvSpPr txBox="1"/>
            <p:nvPr/>
          </p:nvSpPr>
          <p:spPr>
            <a:xfrm>
              <a:off x="6245023" y="1732151"/>
              <a:ext cx="217880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N" sz="11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Using natural/organic ingredients</a:t>
              </a:r>
            </a:p>
          </p:txBody>
        </p:sp>
        <p:sp>
          <p:nvSpPr>
            <p:cNvPr id="25" name="TextBox 24">
              <a:extLst>
                <a:ext uri="{FF2B5EF4-FFF2-40B4-BE49-F238E27FC236}">
                  <a16:creationId xmlns:a16="http://schemas.microsoft.com/office/drawing/2014/main" id="{5FF2AE18-EC59-E597-3CDE-782E9D88C158}"/>
                </a:ext>
              </a:extLst>
            </p:cNvPr>
            <p:cNvSpPr txBox="1"/>
            <p:nvPr/>
          </p:nvSpPr>
          <p:spPr>
            <a:xfrm>
              <a:off x="6245023" y="1948051"/>
              <a:ext cx="220124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N" sz="11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Making products affordable for all</a:t>
              </a:r>
            </a:p>
          </p:txBody>
        </p:sp>
        <p:sp>
          <p:nvSpPr>
            <p:cNvPr id="27" name="TextBox 26">
              <a:extLst>
                <a:ext uri="{FF2B5EF4-FFF2-40B4-BE49-F238E27FC236}">
                  <a16:creationId xmlns:a16="http://schemas.microsoft.com/office/drawing/2014/main" id="{743EBEF3-2066-B651-DF54-284B554AC824}"/>
                </a:ext>
              </a:extLst>
            </p:cNvPr>
            <p:cNvSpPr txBox="1"/>
            <p:nvPr/>
          </p:nvSpPr>
          <p:spPr>
            <a:xfrm>
              <a:off x="6245023" y="2176651"/>
              <a:ext cx="2307042" cy="28158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N" sz="11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Promoting physical &amp; mental health</a:t>
              </a:r>
            </a:p>
          </p:txBody>
        </p:sp>
        <p:sp>
          <p:nvSpPr>
            <p:cNvPr id="33" name="TextBox 32">
              <a:extLst>
                <a:ext uri="{FF2B5EF4-FFF2-40B4-BE49-F238E27FC236}">
                  <a16:creationId xmlns:a16="http://schemas.microsoft.com/office/drawing/2014/main" id="{60576787-1B7B-39C0-EA0D-695498353DA4}"/>
                </a:ext>
              </a:extLst>
            </p:cNvPr>
            <p:cNvSpPr txBox="1"/>
            <p:nvPr/>
          </p:nvSpPr>
          <p:spPr>
            <a:xfrm>
              <a:off x="6245023" y="2392551"/>
              <a:ext cx="221246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N" sz="11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Using local ingredients or material</a:t>
              </a:r>
            </a:p>
          </p:txBody>
        </p:sp>
        <p:sp>
          <p:nvSpPr>
            <p:cNvPr id="35" name="TextBox 34">
              <a:extLst>
                <a:ext uri="{FF2B5EF4-FFF2-40B4-BE49-F238E27FC236}">
                  <a16:creationId xmlns:a16="http://schemas.microsoft.com/office/drawing/2014/main" id="{F7DE02D1-65F4-E4A7-9E12-92788E86DB17}"/>
                </a:ext>
              </a:extLst>
            </p:cNvPr>
            <p:cNvSpPr txBox="1"/>
            <p:nvPr/>
          </p:nvSpPr>
          <p:spPr>
            <a:xfrm>
              <a:off x="6245023" y="2621151"/>
              <a:ext cx="201689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N" sz="11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Protecting clean water sources</a:t>
              </a:r>
            </a:p>
          </p:txBody>
        </p:sp>
        <p:sp>
          <p:nvSpPr>
            <p:cNvPr id="38" name="TextBox 37">
              <a:extLst>
                <a:ext uri="{FF2B5EF4-FFF2-40B4-BE49-F238E27FC236}">
                  <a16:creationId xmlns:a16="http://schemas.microsoft.com/office/drawing/2014/main" id="{9F390B4C-36DB-1973-DAF8-90A1575FBE7B}"/>
                </a:ext>
              </a:extLst>
            </p:cNvPr>
            <p:cNvSpPr txBox="1"/>
            <p:nvPr/>
          </p:nvSpPr>
          <p:spPr>
            <a:xfrm>
              <a:off x="6245023" y="2849751"/>
              <a:ext cx="1917513" cy="28158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N" sz="11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Empowering women/equality</a:t>
              </a:r>
            </a:p>
          </p:txBody>
        </p:sp>
        <p:sp>
          <p:nvSpPr>
            <p:cNvPr id="39" name="TextBox 38">
              <a:extLst>
                <a:ext uri="{FF2B5EF4-FFF2-40B4-BE49-F238E27FC236}">
                  <a16:creationId xmlns:a16="http://schemas.microsoft.com/office/drawing/2014/main" id="{51820C95-687F-F8BD-EB16-525FA69B40AF}"/>
                </a:ext>
              </a:extLst>
            </p:cNvPr>
            <p:cNvSpPr txBox="1"/>
            <p:nvPr/>
          </p:nvSpPr>
          <p:spPr>
            <a:xfrm>
              <a:off x="6245023" y="3065651"/>
              <a:ext cx="225254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N" sz="11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Driving diversity, equity &amp; inclusion</a:t>
              </a:r>
            </a:p>
          </p:txBody>
        </p:sp>
        <p:sp>
          <p:nvSpPr>
            <p:cNvPr id="50" name="TextBox 49">
              <a:extLst>
                <a:ext uri="{FF2B5EF4-FFF2-40B4-BE49-F238E27FC236}">
                  <a16:creationId xmlns:a16="http://schemas.microsoft.com/office/drawing/2014/main" id="{27BD1B69-58F8-8CCC-8B71-2F192F627A63}"/>
                </a:ext>
              </a:extLst>
            </p:cNvPr>
            <p:cNvSpPr txBox="1"/>
            <p:nvPr/>
          </p:nvSpPr>
          <p:spPr>
            <a:xfrm>
              <a:off x="6245023" y="3294251"/>
              <a:ext cx="2098651"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N" sz="11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Protecting animal rights/welfare</a:t>
              </a:r>
            </a:p>
          </p:txBody>
        </p:sp>
        <p:sp>
          <p:nvSpPr>
            <p:cNvPr id="51" name="TextBox 50">
              <a:extLst>
                <a:ext uri="{FF2B5EF4-FFF2-40B4-BE49-F238E27FC236}">
                  <a16:creationId xmlns:a16="http://schemas.microsoft.com/office/drawing/2014/main" id="{5D279577-C261-6EE0-7EB4-C8A1F15EF640}"/>
                </a:ext>
              </a:extLst>
            </p:cNvPr>
            <p:cNvSpPr txBox="1"/>
            <p:nvPr/>
          </p:nvSpPr>
          <p:spPr>
            <a:xfrm>
              <a:off x="6245023" y="3510151"/>
              <a:ext cx="21082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N" sz="11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Paying the right amount of taxes</a:t>
              </a:r>
            </a:p>
          </p:txBody>
        </p:sp>
        <p:sp>
          <p:nvSpPr>
            <p:cNvPr id="52" name="TextBox 51">
              <a:extLst>
                <a:ext uri="{FF2B5EF4-FFF2-40B4-BE49-F238E27FC236}">
                  <a16:creationId xmlns:a16="http://schemas.microsoft.com/office/drawing/2014/main" id="{2AB471E9-4D2D-2AA6-DECC-A49E1C35FC8A}"/>
                </a:ext>
              </a:extLst>
            </p:cNvPr>
            <p:cNvSpPr txBox="1"/>
            <p:nvPr/>
          </p:nvSpPr>
          <p:spPr>
            <a:xfrm>
              <a:off x="6245023" y="3738469"/>
              <a:ext cx="227337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N" sz="11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Helping to strengthen relationships</a:t>
              </a:r>
            </a:p>
          </p:txBody>
        </p:sp>
        <p:sp>
          <p:nvSpPr>
            <p:cNvPr id="53" name="TextBox 52">
              <a:extLst>
                <a:ext uri="{FF2B5EF4-FFF2-40B4-BE49-F238E27FC236}">
                  <a16:creationId xmlns:a16="http://schemas.microsoft.com/office/drawing/2014/main" id="{5A3B3C03-C1A3-E835-6D98-80E7FAA6E9C0}"/>
                </a:ext>
              </a:extLst>
            </p:cNvPr>
            <p:cNvSpPr txBox="1"/>
            <p:nvPr/>
          </p:nvSpPr>
          <p:spPr>
            <a:xfrm>
              <a:off x="6245023" y="3954369"/>
              <a:ext cx="1653017"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N" sz="11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Promoting national pride</a:t>
              </a:r>
            </a:p>
          </p:txBody>
        </p:sp>
        <p:sp>
          <p:nvSpPr>
            <p:cNvPr id="43" name="TextBox 42">
              <a:extLst>
                <a:ext uri="{FF2B5EF4-FFF2-40B4-BE49-F238E27FC236}">
                  <a16:creationId xmlns:a16="http://schemas.microsoft.com/office/drawing/2014/main" id="{2138A16E-3A50-414B-AB82-F29673BBA4EA}"/>
                </a:ext>
              </a:extLst>
            </p:cNvPr>
            <p:cNvSpPr txBox="1"/>
            <p:nvPr/>
          </p:nvSpPr>
          <p:spPr>
            <a:xfrm>
              <a:off x="6245023" y="4170035"/>
              <a:ext cx="112723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N" sz="11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Fighting poverty</a:t>
              </a:r>
            </a:p>
          </p:txBody>
        </p:sp>
        <p:sp>
          <p:nvSpPr>
            <p:cNvPr id="44" name="TextBox 43">
              <a:extLst>
                <a:ext uri="{FF2B5EF4-FFF2-40B4-BE49-F238E27FC236}">
                  <a16:creationId xmlns:a16="http://schemas.microsoft.com/office/drawing/2014/main" id="{8211E7AA-8B0C-FC7E-76AE-6C6ABF3D9479}"/>
                </a:ext>
              </a:extLst>
            </p:cNvPr>
            <p:cNvSpPr txBox="1"/>
            <p:nvPr/>
          </p:nvSpPr>
          <p:spPr>
            <a:xfrm>
              <a:off x="6245023" y="4399151"/>
              <a:ext cx="2090637"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N" sz="11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Advocating for quality education</a:t>
              </a:r>
            </a:p>
          </p:txBody>
        </p:sp>
        <p:sp>
          <p:nvSpPr>
            <p:cNvPr id="47" name="TextBox 46">
              <a:extLst>
                <a:ext uri="{FF2B5EF4-FFF2-40B4-BE49-F238E27FC236}">
                  <a16:creationId xmlns:a16="http://schemas.microsoft.com/office/drawing/2014/main" id="{A231EE3A-F56D-AA38-1179-D3BE4718666E}"/>
                </a:ext>
              </a:extLst>
            </p:cNvPr>
            <p:cNvSpPr txBox="1"/>
            <p:nvPr/>
          </p:nvSpPr>
          <p:spPr>
            <a:xfrm>
              <a:off x="6245023" y="4627469"/>
              <a:ext cx="159530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N" sz="11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Upholding family values</a:t>
              </a:r>
            </a:p>
          </p:txBody>
        </p:sp>
        <p:sp>
          <p:nvSpPr>
            <p:cNvPr id="48" name="TextBox 47">
              <a:extLst>
                <a:ext uri="{FF2B5EF4-FFF2-40B4-BE49-F238E27FC236}">
                  <a16:creationId xmlns:a16="http://schemas.microsoft.com/office/drawing/2014/main" id="{A1185927-1A2D-6666-AB33-74F00FEBDD63}"/>
                </a:ext>
              </a:extLst>
            </p:cNvPr>
            <p:cNvSpPr txBox="1"/>
            <p:nvPr/>
          </p:nvSpPr>
          <p:spPr>
            <a:xfrm>
              <a:off x="6245023" y="4843369"/>
              <a:ext cx="179889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N" sz="11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Paying own employees well</a:t>
              </a:r>
            </a:p>
          </p:txBody>
        </p:sp>
        <p:sp>
          <p:nvSpPr>
            <p:cNvPr id="54" name="TextBox 53">
              <a:extLst>
                <a:ext uri="{FF2B5EF4-FFF2-40B4-BE49-F238E27FC236}">
                  <a16:creationId xmlns:a16="http://schemas.microsoft.com/office/drawing/2014/main" id="{A1CD4403-26B8-6B0C-8484-625F28C70120}"/>
                </a:ext>
              </a:extLst>
            </p:cNvPr>
            <p:cNvSpPr txBox="1"/>
            <p:nvPr/>
          </p:nvSpPr>
          <p:spPr>
            <a:xfrm>
              <a:off x="6245023" y="5046851"/>
              <a:ext cx="2138727"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N" sz="11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Supporting government priorities</a:t>
              </a:r>
            </a:p>
          </p:txBody>
        </p:sp>
        <p:sp>
          <p:nvSpPr>
            <p:cNvPr id="55" name="TextBox 54">
              <a:extLst>
                <a:ext uri="{FF2B5EF4-FFF2-40B4-BE49-F238E27FC236}">
                  <a16:creationId xmlns:a16="http://schemas.microsoft.com/office/drawing/2014/main" id="{30389E73-22D9-ED78-C5B7-672CFE3E34B2}"/>
                </a:ext>
              </a:extLst>
            </p:cNvPr>
            <p:cNvSpPr txBox="1"/>
            <p:nvPr/>
          </p:nvSpPr>
          <p:spPr>
            <a:xfrm>
              <a:off x="6245023" y="5288151"/>
              <a:ext cx="20008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N" sz="11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Advocating LGBTQ acceptance</a:t>
              </a:r>
            </a:p>
          </p:txBody>
        </p:sp>
        <p:sp>
          <p:nvSpPr>
            <p:cNvPr id="56" name="TextBox 55">
              <a:extLst>
                <a:ext uri="{FF2B5EF4-FFF2-40B4-BE49-F238E27FC236}">
                  <a16:creationId xmlns:a16="http://schemas.microsoft.com/office/drawing/2014/main" id="{38F33014-FED7-FAA2-F2F7-C6E632816592}"/>
                </a:ext>
              </a:extLst>
            </p:cNvPr>
            <p:cNvSpPr txBox="1"/>
            <p:nvPr/>
          </p:nvSpPr>
          <p:spPr>
            <a:xfrm>
              <a:off x="6245023" y="5504051"/>
              <a:ext cx="1909497"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N" sz="11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Upholding traditional values</a:t>
              </a:r>
            </a:p>
          </p:txBody>
        </p:sp>
        <p:sp>
          <p:nvSpPr>
            <p:cNvPr id="57" name="TextBox 56">
              <a:extLst>
                <a:ext uri="{FF2B5EF4-FFF2-40B4-BE49-F238E27FC236}">
                  <a16:creationId xmlns:a16="http://schemas.microsoft.com/office/drawing/2014/main" id="{1BD2BE97-A1D5-23FE-85B0-A6F7987078B5}"/>
                </a:ext>
              </a:extLst>
            </p:cNvPr>
            <p:cNvSpPr txBox="1"/>
            <p:nvPr/>
          </p:nvSpPr>
          <p:spPr>
            <a:xfrm>
              <a:off x="6245023" y="5732651"/>
              <a:ext cx="1364476"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N" sz="11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Freedom of worship</a:t>
              </a:r>
            </a:p>
          </p:txBody>
        </p:sp>
      </p:grpSp>
      <p:cxnSp>
        <p:nvCxnSpPr>
          <p:cNvPr id="60" name="Straight Connector 59">
            <a:extLst>
              <a:ext uri="{FF2B5EF4-FFF2-40B4-BE49-F238E27FC236}">
                <a16:creationId xmlns:a16="http://schemas.microsoft.com/office/drawing/2014/main" id="{9C354120-D1B3-A201-11A2-C3F334D2CCDC}"/>
              </a:ext>
            </a:extLst>
          </p:cNvPr>
          <p:cNvCxnSpPr>
            <a:cxnSpLocks/>
          </p:cNvCxnSpPr>
          <p:nvPr/>
        </p:nvCxnSpPr>
        <p:spPr>
          <a:xfrm>
            <a:off x="8699500" y="1857398"/>
            <a:ext cx="0" cy="422634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BA592AD-B49B-E02E-27D4-C3D561B3C30F}"/>
              </a:ext>
            </a:extLst>
          </p:cNvPr>
          <p:cNvSpPr txBox="1"/>
          <p:nvPr/>
        </p:nvSpPr>
        <p:spPr>
          <a:xfrm>
            <a:off x="603570" y="2998488"/>
            <a:ext cx="4742875" cy="2308324"/>
          </a:xfrm>
          <a:prstGeom prst="rect">
            <a:avLst/>
          </a:prstGeom>
          <a:noFill/>
        </p:spPr>
        <p:txBody>
          <a:bodyPr wrap="square" rtlCol="0">
            <a:spAutoFit/>
          </a:bodyPr>
          <a:lstStyle/>
          <a:p>
            <a:pPr marL="231775" marR="0" lvl="0" indent="-2317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i="0" dirty="0">
                <a:effectLst/>
                <a:latin typeface="Franklin Gothic Book" panose="020B0503020102020204" pitchFamily="34" charset="0"/>
              </a:rPr>
              <a:t>When asked to nominate what causes brands should champion, environment-related themes came out on top.</a:t>
            </a:r>
          </a:p>
          <a:p>
            <a:pPr marL="231775" marR="0" lvl="0" indent="-2317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CN" sz="1600" b="0" i="0" u="none" strike="noStrike" kern="1200" cap="none" spc="0" normalizeH="0" baseline="0" noProof="0" dirty="0">
              <a:ln>
                <a:noFill/>
              </a:ln>
              <a:effectLst/>
              <a:uLnTx/>
              <a:uFillTx/>
              <a:latin typeface="Franklin Gothic Book" panose="020B0503020102020204" pitchFamily="34" charset="0"/>
              <a:cs typeface="Calibri" panose="020F0502020204030204" pitchFamily="34" charset="0"/>
            </a:endParaRPr>
          </a:p>
          <a:p>
            <a:pPr marL="231775" marR="0" lvl="0" indent="-2317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i="0" dirty="0">
                <a:effectLst/>
                <a:latin typeface="Franklin Gothic Book" panose="020B0503020102020204" pitchFamily="34" charset="0"/>
              </a:rPr>
              <a:t>Providing affordable products for the masses is immensely relevant to the everyday lives of many in the region, ranking high </a:t>
            </a:r>
            <a:r>
              <a:rPr kumimoji="0" lang="en-CN" sz="1600" b="0" i="0" u="none" strike="noStrike" kern="1200" cap="none" spc="0" normalizeH="0" baseline="0" noProof="0" dirty="0">
                <a:ln>
                  <a:noFill/>
                </a:ln>
                <a:effectLst/>
                <a:uLnTx/>
                <a:uFillTx/>
                <a:latin typeface="Franklin Gothic Book" panose="020B0503020102020204" pitchFamily="34" charset="0"/>
                <a:cs typeface="Calibri" panose="020F0502020204030204" pitchFamily="34" charset="0"/>
              </a:rPr>
              <a:t>within Asian consumers’ definition of purpose. </a:t>
            </a:r>
          </a:p>
          <a:p>
            <a:pPr marR="0" lvl="0" algn="l" defTabSz="914400" rtl="0" eaLnBrk="1" fontAlgn="auto" latinLnBrk="0" hangingPunct="1">
              <a:lnSpc>
                <a:spcPct val="100000"/>
              </a:lnSpc>
              <a:spcBef>
                <a:spcPts val="0"/>
              </a:spcBef>
              <a:spcAft>
                <a:spcPts val="0"/>
              </a:spcAft>
              <a:buClrTx/>
              <a:buSzTx/>
              <a:tabLst/>
              <a:defRPr/>
            </a:pPr>
            <a:endParaRPr kumimoji="0" lang="en-CN" sz="1600" b="0" i="0" u="none" strike="noStrike" kern="1200" cap="none" spc="0" normalizeH="0" baseline="0" noProof="0" dirty="0">
              <a:ln>
                <a:noFill/>
              </a:ln>
              <a:effectLst/>
              <a:uLnTx/>
              <a:uFillTx/>
              <a:latin typeface="Franklin Gothic Book" panose="020B0503020102020204" pitchFamily="34" charset="0"/>
              <a:cs typeface="Calibri" panose="020F0502020204030204" pitchFamily="34" charset="0"/>
            </a:endParaRPr>
          </a:p>
        </p:txBody>
      </p:sp>
    </p:spTree>
    <p:extLst>
      <p:ext uri="{BB962C8B-B14F-4D97-AF65-F5344CB8AC3E}">
        <p14:creationId xmlns:p14="http://schemas.microsoft.com/office/powerpoint/2010/main" val="1123071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97C48DA-192A-C2BC-66F3-3E3F94CDFAD3}"/>
              </a:ext>
            </a:extLst>
          </p:cNvPr>
          <p:cNvSpPr/>
          <p:nvPr/>
        </p:nvSpPr>
        <p:spPr>
          <a:xfrm>
            <a:off x="0" y="1549892"/>
            <a:ext cx="12192000" cy="53081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cxnSp>
        <p:nvCxnSpPr>
          <p:cNvPr id="73" name="Straight Connector 72">
            <a:extLst>
              <a:ext uri="{FF2B5EF4-FFF2-40B4-BE49-F238E27FC236}">
                <a16:creationId xmlns:a16="http://schemas.microsoft.com/office/drawing/2014/main" id="{A0EAFE4E-1120-70A0-0B34-E8DFEF2FD18F}"/>
              </a:ext>
            </a:extLst>
          </p:cNvPr>
          <p:cNvCxnSpPr>
            <a:cxnSpLocks/>
          </p:cNvCxnSpPr>
          <p:nvPr/>
        </p:nvCxnSpPr>
        <p:spPr>
          <a:xfrm>
            <a:off x="3780245" y="2830595"/>
            <a:ext cx="60019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7FBF17-7A3F-220F-4876-62C8254FEC61}"/>
              </a:ext>
            </a:extLst>
          </p:cNvPr>
          <p:cNvCxnSpPr>
            <a:cxnSpLocks/>
          </p:cNvCxnSpPr>
          <p:nvPr/>
        </p:nvCxnSpPr>
        <p:spPr>
          <a:xfrm>
            <a:off x="7568536" y="2832683"/>
            <a:ext cx="60019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EDCFA42E-597F-E091-F10A-B1C71A37C8FE}"/>
              </a:ext>
            </a:extLst>
          </p:cNvPr>
          <p:cNvCxnSpPr>
            <a:cxnSpLocks/>
          </p:cNvCxnSpPr>
          <p:nvPr/>
        </p:nvCxnSpPr>
        <p:spPr>
          <a:xfrm>
            <a:off x="3800569" y="4945779"/>
            <a:ext cx="338965" cy="106477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F604A71A-73A5-DF4D-D42E-E24815B8488E}"/>
              </a:ext>
            </a:extLst>
          </p:cNvPr>
          <p:cNvCxnSpPr>
            <a:cxnSpLocks/>
            <a:endCxn id="70" idx="1"/>
          </p:cNvCxnSpPr>
          <p:nvPr/>
        </p:nvCxnSpPr>
        <p:spPr>
          <a:xfrm flipV="1">
            <a:off x="7715497" y="4960010"/>
            <a:ext cx="361069" cy="103728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D001224F-50EA-59FB-A1CD-DF16425A0EF4}"/>
              </a:ext>
            </a:extLst>
          </p:cNvPr>
          <p:cNvSpPr/>
          <p:nvPr/>
        </p:nvSpPr>
        <p:spPr>
          <a:xfrm>
            <a:off x="4070434" y="2684172"/>
            <a:ext cx="3561657" cy="309537"/>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65" name="Rectangle 64">
            <a:extLst>
              <a:ext uri="{FF2B5EF4-FFF2-40B4-BE49-F238E27FC236}">
                <a16:creationId xmlns:a16="http://schemas.microsoft.com/office/drawing/2014/main" id="{19B02DEC-AD50-2FB6-8B5A-5AD30EC26248}"/>
              </a:ext>
            </a:extLst>
          </p:cNvPr>
          <p:cNvSpPr/>
          <p:nvPr/>
        </p:nvSpPr>
        <p:spPr>
          <a:xfrm>
            <a:off x="8076566" y="2684172"/>
            <a:ext cx="3561657" cy="309537"/>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66" name="Rectangle 65">
            <a:extLst>
              <a:ext uri="{FF2B5EF4-FFF2-40B4-BE49-F238E27FC236}">
                <a16:creationId xmlns:a16="http://schemas.microsoft.com/office/drawing/2014/main" id="{F47F2634-6F31-3D50-B0B1-62B10726B8D6}"/>
              </a:ext>
            </a:extLst>
          </p:cNvPr>
          <p:cNvSpPr/>
          <p:nvPr/>
        </p:nvSpPr>
        <p:spPr>
          <a:xfrm>
            <a:off x="220611" y="4805241"/>
            <a:ext cx="3561657" cy="309537"/>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67" name="Rectangle 66">
            <a:extLst>
              <a:ext uri="{FF2B5EF4-FFF2-40B4-BE49-F238E27FC236}">
                <a16:creationId xmlns:a16="http://schemas.microsoft.com/office/drawing/2014/main" id="{C781809B-21BE-6538-29C4-BD324EF83EA1}"/>
              </a:ext>
            </a:extLst>
          </p:cNvPr>
          <p:cNvSpPr/>
          <p:nvPr/>
        </p:nvSpPr>
        <p:spPr>
          <a:xfrm>
            <a:off x="4155863" y="5976033"/>
            <a:ext cx="3561657" cy="309537"/>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70" name="Rectangle 69">
            <a:extLst>
              <a:ext uri="{FF2B5EF4-FFF2-40B4-BE49-F238E27FC236}">
                <a16:creationId xmlns:a16="http://schemas.microsoft.com/office/drawing/2014/main" id="{13201CE0-F2D0-DF21-BBB4-AF5214A3061E}"/>
              </a:ext>
            </a:extLst>
          </p:cNvPr>
          <p:cNvSpPr/>
          <p:nvPr/>
        </p:nvSpPr>
        <p:spPr>
          <a:xfrm>
            <a:off x="8076566" y="4805241"/>
            <a:ext cx="3561657" cy="309537"/>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63" name="Rectangle 62">
            <a:extLst>
              <a:ext uri="{FF2B5EF4-FFF2-40B4-BE49-F238E27FC236}">
                <a16:creationId xmlns:a16="http://schemas.microsoft.com/office/drawing/2014/main" id="{A1091582-C001-CE50-BC1C-99F0190700F7}"/>
              </a:ext>
            </a:extLst>
          </p:cNvPr>
          <p:cNvSpPr/>
          <p:nvPr/>
        </p:nvSpPr>
        <p:spPr>
          <a:xfrm>
            <a:off x="206062" y="2684172"/>
            <a:ext cx="3561657" cy="309537"/>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45" name="TextBox 44">
            <a:extLst>
              <a:ext uri="{FF2B5EF4-FFF2-40B4-BE49-F238E27FC236}">
                <a16:creationId xmlns:a16="http://schemas.microsoft.com/office/drawing/2014/main" id="{E7573175-4FDB-AA6B-8CD4-6A31E2482D6C}"/>
              </a:ext>
            </a:extLst>
          </p:cNvPr>
          <p:cNvSpPr txBox="1"/>
          <p:nvPr/>
        </p:nvSpPr>
        <p:spPr>
          <a:xfrm>
            <a:off x="467292" y="289183"/>
            <a:ext cx="9299341" cy="1015663"/>
          </a:xfrm>
          <a:prstGeom prst="rect">
            <a:avLst/>
          </a:prstGeom>
          <a:noFill/>
        </p:spPr>
        <p:txBody>
          <a:bodyPr wrap="none" rtlCol="0">
            <a:spAutoFit/>
          </a:bodyPr>
          <a:lstStyle/>
          <a:p>
            <a:r>
              <a:rPr lang="en-CN" sz="3600" b="1" dirty="0">
                <a:solidFill>
                  <a:srgbClr val="FF0000"/>
                </a:solidFill>
                <a:latin typeface="Bahnschrift" panose="020B0502040204020203" pitchFamily="34" charset="0"/>
              </a:rPr>
              <a:t>TOP-5, BY COUNTRY</a:t>
            </a:r>
          </a:p>
          <a:p>
            <a:r>
              <a:rPr lang="en-CN" sz="2400" b="1" dirty="0">
                <a:solidFill>
                  <a:srgbClr val="FF0000"/>
                </a:solidFill>
                <a:latin typeface="Bahnschrift" panose="020B0502040204020203" pitchFamily="34" charset="0"/>
              </a:rPr>
              <a:t>WHAT TOPICS OR CAUSES DO YOU WANT BRANDS TO CHAMPION?</a:t>
            </a:r>
          </a:p>
        </p:txBody>
      </p:sp>
      <p:sp>
        <p:nvSpPr>
          <p:cNvPr id="49" name="Rectangle 48">
            <a:extLst>
              <a:ext uri="{FF2B5EF4-FFF2-40B4-BE49-F238E27FC236}">
                <a16:creationId xmlns:a16="http://schemas.microsoft.com/office/drawing/2014/main" id="{6F8CECAA-AFE2-F31D-8D51-4FF680E1FD9A}"/>
              </a:ext>
            </a:extLst>
          </p:cNvPr>
          <p:cNvSpPr/>
          <p:nvPr/>
        </p:nvSpPr>
        <p:spPr>
          <a:xfrm>
            <a:off x="0" y="359470"/>
            <a:ext cx="424800" cy="89255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cxnSp>
        <p:nvCxnSpPr>
          <p:cNvPr id="36" name="Straight Connector 35">
            <a:extLst>
              <a:ext uri="{FF2B5EF4-FFF2-40B4-BE49-F238E27FC236}">
                <a16:creationId xmlns:a16="http://schemas.microsoft.com/office/drawing/2014/main" id="{EDA88677-64E5-5D7E-60FE-1E1807EEC8F7}"/>
              </a:ext>
            </a:extLst>
          </p:cNvPr>
          <p:cNvCxnSpPr>
            <a:cxnSpLocks/>
          </p:cNvCxnSpPr>
          <p:nvPr/>
        </p:nvCxnSpPr>
        <p:spPr>
          <a:xfrm>
            <a:off x="206062" y="6658377"/>
            <a:ext cx="11062954"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46" name="Picture 7" descr="Picture 7">
            <a:extLst>
              <a:ext uri="{FF2B5EF4-FFF2-40B4-BE49-F238E27FC236}">
                <a16:creationId xmlns:a16="http://schemas.microsoft.com/office/drawing/2014/main" id="{205B03A9-AB82-D41C-2973-035BE70C7B19}"/>
              </a:ext>
            </a:extLst>
          </p:cNvPr>
          <p:cNvPicPr>
            <a:picLocks noChangeAspect="1"/>
          </p:cNvPicPr>
          <p:nvPr/>
        </p:nvPicPr>
        <p:blipFill>
          <a:blip r:embed="rId2"/>
          <a:stretch>
            <a:fillRect/>
          </a:stretch>
        </p:blipFill>
        <p:spPr>
          <a:xfrm>
            <a:off x="11356263" y="6563469"/>
            <a:ext cx="570474" cy="164058"/>
          </a:xfrm>
          <a:prstGeom prst="rect">
            <a:avLst/>
          </a:prstGeom>
          <a:ln w="12700" cap="flat">
            <a:noFill/>
            <a:miter lim="400000"/>
          </a:ln>
          <a:effectLst/>
        </p:spPr>
      </p:pic>
      <p:graphicFrame>
        <p:nvGraphicFramePr>
          <p:cNvPr id="50" name="Table 50">
            <a:extLst>
              <a:ext uri="{FF2B5EF4-FFF2-40B4-BE49-F238E27FC236}">
                <a16:creationId xmlns:a16="http://schemas.microsoft.com/office/drawing/2014/main" id="{E8C8FF49-C807-08F1-D4C7-AD5DAF499956}"/>
              </a:ext>
            </a:extLst>
          </p:cNvPr>
          <p:cNvGraphicFramePr>
            <a:graphicFrameLocks noGrp="1"/>
          </p:cNvGraphicFramePr>
          <p:nvPr>
            <p:extLst>
              <p:ext uri="{D42A27DB-BD31-4B8C-83A1-F6EECF244321}">
                <p14:modId xmlns:p14="http://schemas.microsoft.com/office/powerpoint/2010/main" val="2490934860"/>
              </p:ext>
            </p:extLst>
          </p:nvPr>
        </p:nvGraphicFramePr>
        <p:xfrm>
          <a:off x="507818" y="2688347"/>
          <a:ext cx="3257813" cy="1457770"/>
        </p:xfrm>
        <a:graphic>
          <a:graphicData uri="http://schemas.openxmlformats.org/drawingml/2006/table">
            <a:tbl>
              <a:tblPr firstRow="1" bandRow="1">
                <a:tableStyleId>{5C22544A-7EE6-4342-B048-85BDC9FD1C3A}</a:tableStyleId>
              </a:tblPr>
              <a:tblGrid>
                <a:gridCol w="2733242">
                  <a:extLst>
                    <a:ext uri="{9D8B030D-6E8A-4147-A177-3AD203B41FA5}">
                      <a16:colId xmlns:a16="http://schemas.microsoft.com/office/drawing/2014/main" val="1815402682"/>
                    </a:ext>
                  </a:extLst>
                </a:gridCol>
                <a:gridCol w="524571">
                  <a:extLst>
                    <a:ext uri="{9D8B030D-6E8A-4147-A177-3AD203B41FA5}">
                      <a16:colId xmlns:a16="http://schemas.microsoft.com/office/drawing/2014/main" val="3248575363"/>
                    </a:ext>
                  </a:extLst>
                </a:gridCol>
              </a:tblGrid>
              <a:tr h="291554">
                <a:tc>
                  <a:txBody>
                    <a:bodyPr/>
                    <a:lstStyle/>
                    <a:p>
                      <a:r>
                        <a:rPr lang="en-CN" sz="1200" b="1" i="0" kern="1200" dirty="0">
                          <a:solidFill>
                            <a:schemeClr val="tx1"/>
                          </a:solidFill>
                          <a:latin typeface="Bahnschrift" panose="020B0502040204020203" pitchFamily="34" charset="0"/>
                          <a:ea typeface="+mn-ea"/>
                          <a:cs typeface="+mn-cs"/>
                        </a:rPr>
                        <a:t>Environment</a:t>
                      </a:r>
                      <a:r>
                        <a:rPr lang="en-CN" sz="1200" b="1" i="0" dirty="0">
                          <a:solidFill>
                            <a:schemeClr val="tx1"/>
                          </a:solidFill>
                          <a:latin typeface="Bahnschrift" panose="020B0502040204020203" pitchFamily="34" charset="0"/>
                        </a:rPr>
                        <a:t>/sustainability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N" sz="1200" b="1" i="0" dirty="0">
                          <a:solidFill>
                            <a:schemeClr val="tx1"/>
                          </a:solidFill>
                          <a:latin typeface="Bahnschrift" panose="020B0502040204020203" pitchFamily="34" charset="0"/>
                        </a:rPr>
                        <a:t>33%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74548188"/>
                  </a:ext>
                </a:extLst>
              </a:tr>
              <a:tr h="291554">
                <a:tc>
                  <a:txBody>
                    <a:bodyPr/>
                    <a:lstStyle/>
                    <a:p>
                      <a:r>
                        <a:rPr lang="en-CN" sz="1200" dirty="0">
                          <a:solidFill>
                            <a:schemeClr val="tx1"/>
                          </a:solidFill>
                          <a:latin typeface="Franklin Gothic Book" panose="020B0503020102020204" pitchFamily="34" charset="0"/>
                        </a:rPr>
                        <a:t>Making products affordable for all</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CN" sz="1200" dirty="0">
                          <a:solidFill>
                            <a:schemeClr val="tx1"/>
                          </a:solidFill>
                          <a:latin typeface="Franklin Gothic Book" panose="020B0503020102020204" pitchFamily="34" charset="0"/>
                        </a:rPr>
                        <a:t>24%</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84076363"/>
                  </a:ext>
                </a:extLst>
              </a:tr>
              <a:tr h="291554">
                <a:tc>
                  <a:txBody>
                    <a:bodyPr/>
                    <a:lstStyle/>
                    <a:p>
                      <a:r>
                        <a:rPr lang="en-CN" sz="1200" dirty="0">
                          <a:solidFill>
                            <a:schemeClr val="tx1"/>
                          </a:solidFill>
                          <a:latin typeface="Franklin Gothic Book" panose="020B0503020102020204" pitchFamily="34" charset="0"/>
                        </a:rPr>
                        <a:t>Using natural or organic ingredients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N" sz="1200" dirty="0">
                          <a:solidFill>
                            <a:schemeClr val="tx1"/>
                          </a:solidFill>
                          <a:latin typeface="Franklin Gothic Book" panose="020B0503020102020204" pitchFamily="34" charset="0"/>
                        </a:rPr>
                        <a:t>24%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30029624"/>
                  </a:ext>
                </a:extLst>
              </a:tr>
              <a:tr h="291554">
                <a:tc>
                  <a:txBody>
                    <a:bodyPr/>
                    <a:lstStyle/>
                    <a:p>
                      <a:r>
                        <a:rPr lang="en-CN" sz="1200" dirty="0">
                          <a:solidFill>
                            <a:schemeClr val="tx1"/>
                          </a:solidFill>
                          <a:latin typeface="Franklin Gothic Book" panose="020B0503020102020204" pitchFamily="34" charset="0"/>
                        </a:rPr>
                        <a:t>Social justice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N" sz="1200" dirty="0">
                          <a:solidFill>
                            <a:schemeClr val="tx1"/>
                          </a:solidFill>
                          <a:latin typeface="Franklin Gothic Book" panose="020B0503020102020204" pitchFamily="34" charset="0"/>
                        </a:rPr>
                        <a:t>23%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57372982"/>
                  </a:ext>
                </a:extLst>
              </a:tr>
              <a:tr h="291554">
                <a:tc>
                  <a:txBody>
                    <a:bodyPr/>
                    <a:lstStyle/>
                    <a:p>
                      <a:r>
                        <a:rPr lang="en-CN" sz="1200" dirty="0">
                          <a:solidFill>
                            <a:schemeClr val="tx1"/>
                          </a:solidFill>
                          <a:latin typeface="Franklin Gothic Book" panose="020B0503020102020204" pitchFamily="34" charset="0"/>
                        </a:rPr>
                        <a:t>Diversity, equality, and inclusivity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N" sz="1200" dirty="0">
                          <a:solidFill>
                            <a:schemeClr val="tx1"/>
                          </a:solidFill>
                          <a:latin typeface="Franklin Gothic Book" panose="020B0503020102020204" pitchFamily="34" charset="0"/>
                        </a:rPr>
                        <a:t>21%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29708415"/>
                  </a:ext>
                </a:extLst>
              </a:tr>
            </a:tbl>
          </a:graphicData>
        </a:graphic>
      </p:graphicFrame>
      <p:sp>
        <p:nvSpPr>
          <p:cNvPr id="52" name="TextBox 51">
            <a:extLst>
              <a:ext uri="{FF2B5EF4-FFF2-40B4-BE49-F238E27FC236}">
                <a16:creationId xmlns:a16="http://schemas.microsoft.com/office/drawing/2014/main" id="{5002278D-C6FD-10CC-B689-1E9B8EF10BFE}"/>
              </a:ext>
            </a:extLst>
          </p:cNvPr>
          <p:cNvSpPr txBox="1"/>
          <p:nvPr/>
        </p:nvSpPr>
        <p:spPr>
          <a:xfrm>
            <a:off x="388203" y="2337267"/>
            <a:ext cx="702436" cy="338554"/>
          </a:xfrm>
          <a:prstGeom prst="rect">
            <a:avLst/>
          </a:prstGeom>
          <a:noFill/>
        </p:spPr>
        <p:txBody>
          <a:bodyPr wrap="none" rtlCol="0">
            <a:spAutoFit/>
          </a:bodyPr>
          <a:lstStyle/>
          <a:p>
            <a:r>
              <a:rPr lang="en-CN" sz="1600" b="1" dirty="0">
                <a:latin typeface="Bahnschrift" panose="020B0502040204020203" pitchFamily="34" charset="0"/>
              </a:rPr>
              <a:t>China</a:t>
            </a:r>
          </a:p>
        </p:txBody>
      </p:sp>
      <p:graphicFrame>
        <p:nvGraphicFramePr>
          <p:cNvPr id="53" name="Table 50">
            <a:extLst>
              <a:ext uri="{FF2B5EF4-FFF2-40B4-BE49-F238E27FC236}">
                <a16:creationId xmlns:a16="http://schemas.microsoft.com/office/drawing/2014/main" id="{FB623B4B-1751-EA07-E59D-297F84EB8BE5}"/>
              </a:ext>
            </a:extLst>
          </p:cNvPr>
          <p:cNvGraphicFramePr>
            <a:graphicFrameLocks noGrp="1"/>
          </p:cNvGraphicFramePr>
          <p:nvPr>
            <p:extLst>
              <p:ext uri="{D42A27DB-BD31-4B8C-83A1-F6EECF244321}">
                <p14:modId xmlns:p14="http://schemas.microsoft.com/office/powerpoint/2010/main" val="2392049438"/>
              </p:ext>
            </p:extLst>
          </p:nvPr>
        </p:nvGraphicFramePr>
        <p:xfrm>
          <a:off x="4380440" y="2688347"/>
          <a:ext cx="3257813" cy="1457770"/>
        </p:xfrm>
        <a:graphic>
          <a:graphicData uri="http://schemas.openxmlformats.org/drawingml/2006/table">
            <a:tbl>
              <a:tblPr firstRow="1" bandRow="1">
                <a:tableStyleId>{5C22544A-7EE6-4342-B048-85BDC9FD1C3A}</a:tableStyleId>
              </a:tblPr>
              <a:tblGrid>
                <a:gridCol w="2733242">
                  <a:extLst>
                    <a:ext uri="{9D8B030D-6E8A-4147-A177-3AD203B41FA5}">
                      <a16:colId xmlns:a16="http://schemas.microsoft.com/office/drawing/2014/main" val="1815402682"/>
                    </a:ext>
                  </a:extLst>
                </a:gridCol>
                <a:gridCol w="524571">
                  <a:extLst>
                    <a:ext uri="{9D8B030D-6E8A-4147-A177-3AD203B41FA5}">
                      <a16:colId xmlns:a16="http://schemas.microsoft.com/office/drawing/2014/main" val="3248575363"/>
                    </a:ext>
                  </a:extLst>
                </a:gridCol>
              </a:tblGrid>
              <a:tr h="291554">
                <a:tc>
                  <a:txBody>
                    <a:bodyPr/>
                    <a:lstStyle/>
                    <a:p>
                      <a:pPr marL="0" algn="l" defTabSz="914400" rtl="0" eaLnBrk="1" latinLnBrk="0" hangingPunct="1"/>
                      <a:r>
                        <a:rPr lang="en-CN" sz="1200" b="1" i="0" kern="1200" dirty="0">
                          <a:solidFill>
                            <a:schemeClr val="tx1"/>
                          </a:solidFill>
                          <a:latin typeface="Bahnschrift" panose="020B0502040204020203" pitchFamily="34" charset="0"/>
                          <a:ea typeface="+mn-ea"/>
                          <a:cs typeface="+mn-cs"/>
                        </a:rPr>
                        <a:t>Environment/sustainability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en-CN" sz="1200" b="1" i="0" kern="1200" dirty="0">
                          <a:solidFill>
                            <a:schemeClr val="tx1"/>
                          </a:solidFill>
                          <a:latin typeface="Bahnschrift" panose="020B0502040204020203" pitchFamily="34" charset="0"/>
                          <a:ea typeface="+mn-ea"/>
                          <a:cs typeface="+mn-cs"/>
                        </a:rPr>
                        <a:t>39%</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74548188"/>
                  </a:ext>
                </a:extLst>
              </a:tr>
              <a:tr h="291554">
                <a:tc>
                  <a:txBody>
                    <a:bodyPr/>
                    <a:lstStyle/>
                    <a:p>
                      <a:r>
                        <a:rPr lang="en-CN" sz="1200" dirty="0">
                          <a:solidFill>
                            <a:schemeClr val="tx1"/>
                          </a:solidFill>
                          <a:latin typeface="Franklin Gothic Book" panose="020B0503020102020204" pitchFamily="34" charset="0"/>
                        </a:rPr>
                        <a:t>Using natural or organic ingredients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CN" sz="1200" dirty="0">
                          <a:solidFill>
                            <a:schemeClr val="tx1"/>
                          </a:solidFill>
                          <a:latin typeface="Franklin Gothic Book" panose="020B0503020102020204" pitchFamily="34" charset="0"/>
                        </a:rPr>
                        <a:t>27%</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84076363"/>
                  </a:ext>
                </a:extLst>
              </a:tr>
              <a:tr h="291554">
                <a:tc>
                  <a:txBody>
                    <a:bodyPr/>
                    <a:lstStyle/>
                    <a:p>
                      <a:r>
                        <a:rPr lang="en-CN" sz="1200" dirty="0">
                          <a:solidFill>
                            <a:schemeClr val="tx1"/>
                          </a:solidFill>
                          <a:latin typeface="Franklin Gothic Book" panose="020B0503020102020204" pitchFamily="34" charset="0"/>
                        </a:rPr>
                        <a:t>Making products affordable for all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N" sz="1200" dirty="0">
                          <a:solidFill>
                            <a:schemeClr val="tx1"/>
                          </a:solidFill>
                          <a:latin typeface="Franklin Gothic Book" panose="020B0503020102020204" pitchFamily="34" charset="0"/>
                        </a:rPr>
                        <a:t>25%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30029624"/>
                  </a:ext>
                </a:extLst>
              </a:tr>
              <a:tr h="291554">
                <a:tc>
                  <a:txBody>
                    <a:bodyPr/>
                    <a:lstStyle/>
                    <a:p>
                      <a:r>
                        <a:rPr lang="en-CN" sz="1200" dirty="0">
                          <a:solidFill>
                            <a:schemeClr val="tx1"/>
                          </a:solidFill>
                          <a:latin typeface="Franklin Gothic Book" panose="020B0503020102020204" pitchFamily="34" charset="0"/>
                        </a:rPr>
                        <a:t>Promoting mental health</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N" sz="1200" dirty="0">
                          <a:solidFill>
                            <a:schemeClr val="tx1"/>
                          </a:solidFill>
                          <a:latin typeface="Franklin Gothic Book" panose="020B0503020102020204" pitchFamily="34" charset="0"/>
                        </a:rPr>
                        <a:t>22%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57372982"/>
                  </a:ext>
                </a:extLst>
              </a:tr>
              <a:tr h="291554">
                <a:tc>
                  <a:txBody>
                    <a:bodyPr/>
                    <a:lstStyle/>
                    <a:p>
                      <a:r>
                        <a:rPr lang="en-CN" sz="1200" dirty="0">
                          <a:solidFill>
                            <a:schemeClr val="tx1"/>
                          </a:solidFill>
                          <a:latin typeface="Franklin Gothic Book" panose="020B0503020102020204" pitchFamily="34" charset="0"/>
                        </a:rPr>
                        <a:t>Social justice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N" sz="1200" dirty="0">
                          <a:solidFill>
                            <a:schemeClr val="tx1"/>
                          </a:solidFill>
                          <a:latin typeface="Franklin Gothic Book" panose="020B0503020102020204" pitchFamily="34" charset="0"/>
                        </a:rPr>
                        <a:t>20%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29708415"/>
                  </a:ext>
                </a:extLst>
              </a:tr>
            </a:tbl>
          </a:graphicData>
        </a:graphic>
      </p:graphicFrame>
      <p:sp>
        <p:nvSpPr>
          <p:cNvPr id="54" name="TextBox 53">
            <a:extLst>
              <a:ext uri="{FF2B5EF4-FFF2-40B4-BE49-F238E27FC236}">
                <a16:creationId xmlns:a16="http://schemas.microsoft.com/office/drawing/2014/main" id="{38C2054E-CF4F-E6AC-304A-4275C329AB51}"/>
              </a:ext>
            </a:extLst>
          </p:cNvPr>
          <p:cNvSpPr txBox="1"/>
          <p:nvPr/>
        </p:nvSpPr>
        <p:spPr>
          <a:xfrm>
            <a:off x="4260825" y="2339355"/>
            <a:ext cx="954107" cy="338554"/>
          </a:xfrm>
          <a:prstGeom prst="rect">
            <a:avLst/>
          </a:prstGeom>
          <a:noFill/>
        </p:spPr>
        <p:txBody>
          <a:bodyPr wrap="none" rtlCol="0">
            <a:spAutoFit/>
          </a:bodyPr>
          <a:lstStyle/>
          <a:p>
            <a:r>
              <a:rPr lang="en-CN" sz="1600" b="1" dirty="0">
                <a:latin typeface="Bahnschrift" panose="020B0502040204020203" pitchFamily="34" charset="0"/>
              </a:rPr>
              <a:t>Thailand</a:t>
            </a:r>
          </a:p>
        </p:txBody>
      </p:sp>
      <p:graphicFrame>
        <p:nvGraphicFramePr>
          <p:cNvPr id="55" name="Table 50">
            <a:extLst>
              <a:ext uri="{FF2B5EF4-FFF2-40B4-BE49-F238E27FC236}">
                <a16:creationId xmlns:a16="http://schemas.microsoft.com/office/drawing/2014/main" id="{359452B5-71A8-3D30-0A0C-51E7E1D92F03}"/>
              </a:ext>
            </a:extLst>
          </p:cNvPr>
          <p:cNvGraphicFramePr>
            <a:graphicFrameLocks noGrp="1"/>
          </p:cNvGraphicFramePr>
          <p:nvPr>
            <p:extLst>
              <p:ext uri="{D42A27DB-BD31-4B8C-83A1-F6EECF244321}">
                <p14:modId xmlns:p14="http://schemas.microsoft.com/office/powerpoint/2010/main" val="1414373721"/>
              </p:ext>
            </p:extLst>
          </p:nvPr>
        </p:nvGraphicFramePr>
        <p:xfrm>
          <a:off x="8340744" y="2688347"/>
          <a:ext cx="3257813" cy="1457770"/>
        </p:xfrm>
        <a:graphic>
          <a:graphicData uri="http://schemas.openxmlformats.org/drawingml/2006/table">
            <a:tbl>
              <a:tblPr firstRow="1" bandRow="1">
                <a:tableStyleId>{5C22544A-7EE6-4342-B048-85BDC9FD1C3A}</a:tableStyleId>
              </a:tblPr>
              <a:tblGrid>
                <a:gridCol w="2733242">
                  <a:extLst>
                    <a:ext uri="{9D8B030D-6E8A-4147-A177-3AD203B41FA5}">
                      <a16:colId xmlns:a16="http://schemas.microsoft.com/office/drawing/2014/main" val="1815402682"/>
                    </a:ext>
                  </a:extLst>
                </a:gridCol>
                <a:gridCol w="524571">
                  <a:extLst>
                    <a:ext uri="{9D8B030D-6E8A-4147-A177-3AD203B41FA5}">
                      <a16:colId xmlns:a16="http://schemas.microsoft.com/office/drawing/2014/main" val="3248575363"/>
                    </a:ext>
                  </a:extLst>
                </a:gridCol>
              </a:tblGrid>
              <a:tr h="291554">
                <a:tc>
                  <a:txBody>
                    <a:bodyPr/>
                    <a:lstStyle/>
                    <a:p>
                      <a:pPr marL="0" algn="l" defTabSz="914400" rtl="0" eaLnBrk="1" latinLnBrk="0" hangingPunct="1"/>
                      <a:r>
                        <a:rPr lang="en-CN" sz="1200" b="1" i="0" kern="1200" dirty="0">
                          <a:solidFill>
                            <a:schemeClr val="tx1"/>
                          </a:solidFill>
                          <a:latin typeface="Bahnschrift" panose="020B0502040204020203" pitchFamily="34" charset="0"/>
                          <a:ea typeface="+mn-ea"/>
                          <a:cs typeface="+mn-cs"/>
                        </a:rPr>
                        <a:t>Environment/sustainability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en-CN" sz="1200" b="1" i="0" kern="1200" dirty="0">
                          <a:solidFill>
                            <a:schemeClr val="tx1"/>
                          </a:solidFill>
                          <a:latin typeface="Bahnschrift" panose="020B0502040204020203" pitchFamily="34" charset="0"/>
                          <a:ea typeface="+mn-ea"/>
                          <a:cs typeface="+mn-cs"/>
                        </a:rPr>
                        <a:t>42%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74548188"/>
                  </a:ext>
                </a:extLst>
              </a:tr>
              <a:tr h="291554">
                <a:tc>
                  <a:txBody>
                    <a:bodyPr/>
                    <a:lstStyle/>
                    <a:p>
                      <a:r>
                        <a:rPr lang="en-CN" sz="1200" dirty="0">
                          <a:solidFill>
                            <a:schemeClr val="tx1"/>
                          </a:solidFill>
                          <a:latin typeface="Franklin Gothic Book" panose="020B0503020102020204" pitchFamily="34" charset="0"/>
                        </a:rPr>
                        <a:t>Making products affordable for all</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CN" sz="1200" dirty="0">
                          <a:solidFill>
                            <a:schemeClr val="tx1"/>
                          </a:solidFill>
                          <a:latin typeface="Franklin Gothic Book" panose="020B0503020102020204" pitchFamily="34" charset="0"/>
                        </a:rPr>
                        <a:t>29%</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84076363"/>
                  </a:ext>
                </a:extLst>
              </a:tr>
              <a:tr h="291554">
                <a:tc>
                  <a:txBody>
                    <a:bodyPr/>
                    <a:lstStyle/>
                    <a:p>
                      <a:r>
                        <a:rPr lang="en-CN" sz="1200" dirty="0">
                          <a:solidFill>
                            <a:schemeClr val="tx1"/>
                          </a:solidFill>
                          <a:latin typeface="Franklin Gothic Book" panose="020B0503020102020204" pitchFamily="34" charset="0"/>
                        </a:rPr>
                        <a:t>Promoting physical &amp; mental health</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N" sz="1200" dirty="0">
                          <a:solidFill>
                            <a:schemeClr val="tx1"/>
                          </a:solidFill>
                          <a:latin typeface="Franklin Gothic Book" panose="020B0503020102020204" pitchFamily="34" charset="0"/>
                        </a:rPr>
                        <a:t>27%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30029624"/>
                  </a:ext>
                </a:extLst>
              </a:tr>
              <a:tr h="291554">
                <a:tc>
                  <a:txBody>
                    <a:bodyPr/>
                    <a:lstStyle/>
                    <a:p>
                      <a:r>
                        <a:rPr lang="en-CN" sz="1200" dirty="0">
                          <a:solidFill>
                            <a:schemeClr val="tx1"/>
                          </a:solidFill>
                          <a:latin typeface="Franklin Gothic Book" panose="020B0503020102020204" pitchFamily="34" charset="0"/>
                        </a:rPr>
                        <a:t>Using natural or organic ingredients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N" sz="1200" dirty="0">
                          <a:solidFill>
                            <a:schemeClr val="tx1"/>
                          </a:solidFill>
                          <a:latin typeface="Franklin Gothic Book" panose="020B0503020102020204" pitchFamily="34" charset="0"/>
                        </a:rPr>
                        <a:t>26%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57372982"/>
                  </a:ext>
                </a:extLst>
              </a:tr>
              <a:tr h="291554">
                <a:tc>
                  <a:txBody>
                    <a:bodyPr/>
                    <a:lstStyle/>
                    <a:p>
                      <a:r>
                        <a:rPr lang="en-CN" sz="1200" dirty="0">
                          <a:solidFill>
                            <a:schemeClr val="tx1"/>
                          </a:solidFill>
                          <a:latin typeface="Franklin Gothic Book" panose="020B0503020102020204" pitchFamily="34" charset="0"/>
                        </a:rPr>
                        <a:t>Using local ingredients or material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N" sz="1200" dirty="0">
                          <a:solidFill>
                            <a:schemeClr val="tx1"/>
                          </a:solidFill>
                          <a:latin typeface="Franklin Gothic Book" panose="020B0503020102020204" pitchFamily="34" charset="0"/>
                        </a:rPr>
                        <a:t>23%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29708415"/>
                  </a:ext>
                </a:extLst>
              </a:tr>
            </a:tbl>
          </a:graphicData>
        </a:graphic>
      </p:graphicFrame>
      <p:sp>
        <p:nvSpPr>
          <p:cNvPr id="56" name="TextBox 55">
            <a:extLst>
              <a:ext uri="{FF2B5EF4-FFF2-40B4-BE49-F238E27FC236}">
                <a16:creationId xmlns:a16="http://schemas.microsoft.com/office/drawing/2014/main" id="{2DEB0FA0-61A9-282E-CAC4-26894901DC95}"/>
              </a:ext>
            </a:extLst>
          </p:cNvPr>
          <p:cNvSpPr txBox="1"/>
          <p:nvPr/>
        </p:nvSpPr>
        <p:spPr>
          <a:xfrm>
            <a:off x="8221129" y="2341443"/>
            <a:ext cx="1197764" cy="338554"/>
          </a:xfrm>
          <a:prstGeom prst="rect">
            <a:avLst/>
          </a:prstGeom>
          <a:noFill/>
        </p:spPr>
        <p:txBody>
          <a:bodyPr wrap="none" rtlCol="0">
            <a:spAutoFit/>
          </a:bodyPr>
          <a:lstStyle/>
          <a:p>
            <a:r>
              <a:rPr lang="en-CN" sz="1600" b="1" dirty="0">
                <a:latin typeface="Bahnschrift" panose="020B0502040204020203" pitchFamily="34" charset="0"/>
              </a:rPr>
              <a:t>Philippines</a:t>
            </a:r>
          </a:p>
        </p:txBody>
      </p:sp>
      <p:graphicFrame>
        <p:nvGraphicFramePr>
          <p:cNvPr id="57" name="Table 50">
            <a:extLst>
              <a:ext uri="{FF2B5EF4-FFF2-40B4-BE49-F238E27FC236}">
                <a16:creationId xmlns:a16="http://schemas.microsoft.com/office/drawing/2014/main" id="{8937D26C-FBDA-8424-4A1F-701D6646D6A0}"/>
              </a:ext>
            </a:extLst>
          </p:cNvPr>
          <p:cNvGraphicFramePr>
            <a:graphicFrameLocks noGrp="1"/>
          </p:cNvGraphicFramePr>
          <p:nvPr>
            <p:extLst>
              <p:ext uri="{D42A27DB-BD31-4B8C-83A1-F6EECF244321}">
                <p14:modId xmlns:p14="http://schemas.microsoft.com/office/powerpoint/2010/main" val="3915139020"/>
              </p:ext>
            </p:extLst>
          </p:nvPr>
        </p:nvGraphicFramePr>
        <p:xfrm>
          <a:off x="522432" y="4819855"/>
          <a:ext cx="3257813" cy="1457770"/>
        </p:xfrm>
        <a:graphic>
          <a:graphicData uri="http://schemas.openxmlformats.org/drawingml/2006/table">
            <a:tbl>
              <a:tblPr firstRow="1" bandRow="1">
                <a:tableStyleId>{5C22544A-7EE6-4342-B048-85BDC9FD1C3A}</a:tableStyleId>
              </a:tblPr>
              <a:tblGrid>
                <a:gridCol w="2733242">
                  <a:extLst>
                    <a:ext uri="{9D8B030D-6E8A-4147-A177-3AD203B41FA5}">
                      <a16:colId xmlns:a16="http://schemas.microsoft.com/office/drawing/2014/main" val="1815402682"/>
                    </a:ext>
                  </a:extLst>
                </a:gridCol>
                <a:gridCol w="524571">
                  <a:extLst>
                    <a:ext uri="{9D8B030D-6E8A-4147-A177-3AD203B41FA5}">
                      <a16:colId xmlns:a16="http://schemas.microsoft.com/office/drawing/2014/main" val="3248575363"/>
                    </a:ext>
                  </a:extLst>
                </a:gridCol>
              </a:tblGrid>
              <a:tr h="291554">
                <a:tc>
                  <a:txBody>
                    <a:bodyPr/>
                    <a:lstStyle/>
                    <a:p>
                      <a:r>
                        <a:rPr lang="en-CN" sz="1200" b="1" i="0" kern="1200" dirty="0">
                          <a:solidFill>
                            <a:schemeClr val="tx1"/>
                          </a:solidFill>
                          <a:latin typeface="Bahnschrift" panose="020B0502040204020203" pitchFamily="34" charset="0"/>
                          <a:ea typeface="+mn-ea"/>
                          <a:cs typeface="+mn-cs"/>
                        </a:rPr>
                        <a:t>Environment</a:t>
                      </a:r>
                      <a:r>
                        <a:rPr lang="en-CN" sz="1200" b="1" i="0" dirty="0">
                          <a:solidFill>
                            <a:schemeClr val="tx1"/>
                          </a:solidFill>
                          <a:latin typeface="Bahnschrift" panose="020B0502040204020203" pitchFamily="34" charset="0"/>
                        </a:rPr>
                        <a:t>/sustainability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N" sz="1200" b="1" i="0" dirty="0">
                          <a:solidFill>
                            <a:schemeClr val="tx1"/>
                          </a:solidFill>
                          <a:latin typeface="Bahnschrift" panose="020B0502040204020203" pitchFamily="34" charset="0"/>
                        </a:rPr>
                        <a:t>38%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74548188"/>
                  </a:ext>
                </a:extLst>
              </a:tr>
              <a:tr h="291554">
                <a:tc>
                  <a:txBody>
                    <a:bodyPr/>
                    <a:lstStyle/>
                    <a:p>
                      <a:r>
                        <a:rPr lang="en-CN" sz="1200" dirty="0">
                          <a:solidFill>
                            <a:schemeClr val="tx1"/>
                          </a:solidFill>
                          <a:latin typeface="Franklin Gothic Book" panose="020B0503020102020204" pitchFamily="34" charset="0"/>
                        </a:rPr>
                        <a:t>Social justice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CN" sz="1200" dirty="0">
                          <a:solidFill>
                            <a:schemeClr val="tx1"/>
                          </a:solidFill>
                          <a:latin typeface="Franklin Gothic Book" panose="020B0503020102020204" pitchFamily="34" charset="0"/>
                        </a:rPr>
                        <a:t>31%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84076363"/>
                  </a:ext>
                </a:extLst>
              </a:tr>
              <a:tr h="291554">
                <a:tc>
                  <a:txBody>
                    <a:bodyPr/>
                    <a:lstStyle/>
                    <a:p>
                      <a:r>
                        <a:rPr lang="en-CN" sz="1200" dirty="0">
                          <a:solidFill>
                            <a:schemeClr val="tx1"/>
                          </a:solidFill>
                          <a:latin typeface="Franklin Gothic Book" panose="020B0503020102020204" pitchFamily="34" charset="0"/>
                        </a:rPr>
                        <a:t>Diversity, equality, and inclusivity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N" sz="1200" dirty="0">
                          <a:solidFill>
                            <a:schemeClr val="tx1"/>
                          </a:solidFill>
                          <a:latin typeface="Franklin Gothic Book" panose="020B0503020102020204" pitchFamily="34" charset="0"/>
                        </a:rPr>
                        <a:t>24%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30029624"/>
                  </a:ext>
                </a:extLst>
              </a:tr>
              <a:tr h="291554">
                <a:tc>
                  <a:txBody>
                    <a:bodyPr/>
                    <a:lstStyle/>
                    <a:p>
                      <a:r>
                        <a:rPr lang="en-CN" sz="1200" dirty="0">
                          <a:solidFill>
                            <a:schemeClr val="tx1"/>
                          </a:solidFill>
                          <a:latin typeface="Franklin Gothic Book" panose="020B0503020102020204" pitchFamily="34" charset="0"/>
                        </a:rPr>
                        <a:t>Using local ingredients or material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N" sz="1200" dirty="0">
                          <a:solidFill>
                            <a:schemeClr val="tx1"/>
                          </a:solidFill>
                          <a:latin typeface="Franklin Gothic Book" panose="020B0503020102020204" pitchFamily="34" charset="0"/>
                        </a:rPr>
                        <a:t>17%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57372982"/>
                  </a:ext>
                </a:extLst>
              </a:tr>
              <a:tr h="291554">
                <a:tc>
                  <a:txBody>
                    <a:bodyPr/>
                    <a:lstStyle/>
                    <a:p>
                      <a:r>
                        <a:rPr lang="en-CN" sz="1200" dirty="0">
                          <a:solidFill>
                            <a:schemeClr val="tx1"/>
                          </a:solidFill>
                          <a:latin typeface="Franklin Gothic Book" panose="020B0503020102020204" pitchFamily="34" charset="0"/>
                        </a:rPr>
                        <a:t>Protecting clean water sources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N" sz="1200" dirty="0">
                          <a:solidFill>
                            <a:schemeClr val="tx1"/>
                          </a:solidFill>
                          <a:latin typeface="Franklin Gothic Book" panose="020B0503020102020204" pitchFamily="34" charset="0"/>
                        </a:rPr>
                        <a:t>16%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29708415"/>
                  </a:ext>
                </a:extLst>
              </a:tr>
            </a:tbl>
          </a:graphicData>
        </a:graphic>
      </p:graphicFrame>
      <p:sp>
        <p:nvSpPr>
          <p:cNvPr id="58" name="TextBox 57">
            <a:extLst>
              <a:ext uri="{FF2B5EF4-FFF2-40B4-BE49-F238E27FC236}">
                <a16:creationId xmlns:a16="http://schemas.microsoft.com/office/drawing/2014/main" id="{317B9889-483C-6722-FAA3-8ADAA9E22FE5}"/>
              </a:ext>
            </a:extLst>
          </p:cNvPr>
          <p:cNvSpPr txBox="1"/>
          <p:nvPr/>
        </p:nvSpPr>
        <p:spPr>
          <a:xfrm>
            <a:off x="402817" y="4456249"/>
            <a:ext cx="963725" cy="338554"/>
          </a:xfrm>
          <a:prstGeom prst="rect">
            <a:avLst/>
          </a:prstGeom>
          <a:noFill/>
        </p:spPr>
        <p:txBody>
          <a:bodyPr wrap="none" rtlCol="0">
            <a:spAutoFit/>
          </a:bodyPr>
          <a:lstStyle/>
          <a:p>
            <a:r>
              <a:rPr lang="en-CN" sz="1600" b="1" dirty="0">
                <a:latin typeface="Bahnschrift" panose="020B0502040204020203" pitchFamily="34" charset="0"/>
              </a:rPr>
              <a:t>S. Korea</a:t>
            </a:r>
          </a:p>
        </p:txBody>
      </p:sp>
      <p:graphicFrame>
        <p:nvGraphicFramePr>
          <p:cNvPr id="59" name="Table 50">
            <a:extLst>
              <a:ext uri="{FF2B5EF4-FFF2-40B4-BE49-F238E27FC236}">
                <a16:creationId xmlns:a16="http://schemas.microsoft.com/office/drawing/2014/main" id="{DFFF926F-E8B8-2D7A-AD78-5A31709F5922}"/>
              </a:ext>
            </a:extLst>
          </p:cNvPr>
          <p:cNvGraphicFramePr>
            <a:graphicFrameLocks noGrp="1"/>
          </p:cNvGraphicFramePr>
          <p:nvPr>
            <p:extLst>
              <p:ext uri="{D42A27DB-BD31-4B8C-83A1-F6EECF244321}">
                <p14:modId xmlns:p14="http://schemas.microsoft.com/office/powerpoint/2010/main" val="3656910561"/>
              </p:ext>
            </p:extLst>
          </p:nvPr>
        </p:nvGraphicFramePr>
        <p:xfrm>
          <a:off x="4395054" y="4819855"/>
          <a:ext cx="3257813" cy="1457770"/>
        </p:xfrm>
        <a:graphic>
          <a:graphicData uri="http://schemas.openxmlformats.org/drawingml/2006/table">
            <a:tbl>
              <a:tblPr firstRow="1" bandRow="1">
                <a:tableStyleId>{5C22544A-7EE6-4342-B048-85BDC9FD1C3A}</a:tableStyleId>
              </a:tblPr>
              <a:tblGrid>
                <a:gridCol w="2733242">
                  <a:extLst>
                    <a:ext uri="{9D8B030D-6E8A-4147-A177-3AD203B41FA5}">
                      <a16:colId xmlns:a16="http://schemas.microsoft.com/office/drawing/2014/main" val="1815402682"/>
                    </a:ext>
                  </a:extLst>
                </a:gridCol>
                <a:gridCol w="524571">
                  <a:extLst>
                    <a:ext uri="{9D8B030D-6E8A-4147-A177-3AD203B41FA5}">
                      <a16:colId xmlns:a16="http://schemas.microsoft.com/office/drawing/2014/main" val="3248575363"/>
                    </a:ext>
                  </a:extLst>
                </a:gridCol>
              </a:tblGrid>
              <a:tr h="291554">
                <a:tc>
                  <a:txBody>
                    <a:bodyPr/>
                    <a:lstStyle/>
                    <a:p>
                      <a:r>
                        <a:rPr lang="en-CN" sz="1200" b="0" i="0" kern="1200" dirty="0">
                          <a:solidFill>
                            <a:schemeClr val="tx1"/>
                          </a:solidFill>
                          <a:latin typeface="Franklin Gothic Book" panose="020B0503020102020204" pitchFamily="34" charset="0"/>
                          <a:ea typeface="+mn-ea"/>
                          <a:cs typeface="+mn-cs"/>
                        </a:rPr>
                        <a:t>Empowering</a:t>
                      </a:r>
                      <a:r>
                        <a:rPr lang="en-CN" sz="1200" b="0" i="0" dirty="0">
                          <a:solidFill>
                            <a:schemeClr val="tx1"/>
                          </a:solidFill>
                          <a:latin typeface="Franklin Gothic Book" panose="020B0503020102020204" pitchFamily="34" charset="0"/>
                        </a:rPr>
                        <a:t> women/equality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N" sz="1200" b="0" i="0" dirty="0">
                          <a:solidFill>
                            <a:schemeClr val="tx1"/>
                          </a:solidFill>
                          <a:latin typeface="Franklin Gothic Book" panose="020B0503020102020204" pitchFamily="34" charset="0"/>
                        </a:rPr>
                        <a:t>25%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74548188"/>
                  </a:ext>
                </a:extLst>
              </a:tr>
              <a:tr h="291554">
                <a:tc>
                  <a:txBody>
                    <a:bodyPr/>
                    <a:lstStyle/>
                    <a:p>
                      <a:r>
                        <a:rPr lang="en-CN" sz="1200" dirty="0">
                          <a:solidFill>
                            <a:schemeClr val="tx1"/>
                          </a:solidFill>
                          <a:latin typeface="Franklin Gothic Book" panose="020B0503020102020204" pitchFamily="34" charset="0"/>
                        </a:rPr>
                        <a:t>Promoting physical &amp; mental health</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CN" sz="1200" dirty="0">
                          <a:solidFill>
                            <a:schemeClr val="tx1"/>
                          </a:solidFill>
                          <a:latin typeface="Franklin Gothic Book" panose="020B0503020102020204" pitchFamily="34" charset="0"/>
                        </a:rPr>
                        <a:t>23%</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84076363"/>
                  </a:ext>
                </a:extLst>
              </a:tr>
              <a:tr h="291554">
                <a:tc>
                  <a:txBody>
                    <a:bodyPr/>
                    <a:lstStyle/>
                    <a:p>
                      <a:r>
                        <a:rPr lang="en-CN" sz="1200" dirty="0">
                          <a:solidFill>
                            <a:schemeClr val="tx1"/>
                          </a:solidFill>
                          <a:latin typeface="Franklin Gothic Book" panose="020B0503020102020204" pitchFamily="34" charset="0"/>
                        </a:rPr>
                        <a:t>Making products affordable for all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N" sz="1200" dirty="0">
                          <a:solidFill>
                            <a:schemeClr val="tx1"/>
                          </a:solidFill>
                          <a:latin typeface="Franklin Gothic Book" panose="020B0503020102020204" pitchFamily="34" charset="0"/>
                        </a:rPr>
                        <a:t>22%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30029624"/>
                  </a:ext>
                </a:extLst>
              </a:tr>
              <a:tr h="291554">
                <a:tc>
                  <a:txBody>
                    <a:bodyPr/>
                    <a:lstStyle/>
                    <a:p>
                      <a:r>
                        <a:rPr lang="en-CN" sz="1200" dirty="0">
                          <a:solidFill>
                            <a:schemeClr val="tx1"/>
                          </a:solidFill>
                          <a:latin typeface="Franklin Gothic Book" panose="020B0503020102020204" pitchFamily="34" charset="0"/>
                        </a:rPr>
                        <a:t>Promoting national pride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N" sz="1200" dirty="0">
                          <a:solidFill>
                            <a:schemeClr val="tx1"/>
                          </a:solidFill>
                          <a:latin typeface="Franklin Gothic Book" panose="020B0503020102020204" pitchFamily="34" charset="0"/>
                        </a:rPr>
                        <a:t>21%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57372982"/>
                  </a:ext>
                </a:extLst>
              </a:tr>
              <a:tr h="291554">
                <a:tc>
                  <a:txBody>
                    <a:bodyPr/>
                    <a:lstStyle/>
                    <a:p>
                      <a:r>
                        <a:rPr lang="en-CN" sz="1200" b="1" i="0" dirty="0">
                          <a:solidFill>
                            <a:schemeClr val="tx1"/>
                          </a:solidFill>
                          <a:latin typeface="Bahnschrift" panose="020B0502040204020203" pitchFamily="34" charset="0"/>
                        </a:rPr>
                        <a:t>Environment/sustainability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N" sz="1200" b="1" i="0" dirty="0">
                          <a:solidFill>
                            <a:schemeClr val="tx1"/>
                          </a:solidFill>
                          <a:latin typeface="Bahnschrift" panose="020B0502040204020203" pitchFamily="34" charset="0"/>
                        </a:rPr>
                        <a:t>19%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29708415"/>
                  </a:ext>
                </a:extLst>
              </a:tr>
            </a:tbl>
          </a:graphicData>
        </a:graphic>
      </p:graphicFrame>
      <p:sp>
        <p:nvSpPr>
          <p:cNvPr id="60" name="TextBox 59">
            <a:extLst>
              <a:ext uri="{FF2B5EF4-FFF2-40B4-BE49-F238E27FC236}">
                <a16:creationId xmlns:a16="http://schemas.microsoft.com/office/drawing/2014/main" id="{18887629-EBFE-C18A-6600-711DB6CF2E22}"/>
              </a:ext>
            </a:extLst>
          </p:cNvPr>
          <p:cNvSpPr txBox="1"/>
          <p:nvPr/>
        </p:nvSpPr>
        <p:spPr>
          <a:xfrm>
            <a:off x="4275439" y="4458337"/>
            <a:ext cx="734496" cy="338554"/>
          </a:xfrm>
          <a:prstGeom prst="rect">
            <a:avLst/>
          </a:prstGeom>
          <a:noFill/>
        </p:spPr>
        <p:txBody>
          <a:bodyPr wrap="none" rtlCol="0">
            <a:spAutoFit/>
          </a:bodyPr>
          <a:lstStyle/>
          <a:p>
            <a:r>
              <a:rPr lang="en-CN" sz="1600" b="1" dirty="0">
                <a:latin typeface="Bahnschrift" panose="020B0502040204020203" pitchFamily="34" charset="0"/>
              </a:rPr>
              <a:t>Japan</a:t>
            </a:r>
          </a:p>
        </p:txBody>
      </p:sp>
      <p:graphicFrame>
        <p:nvGraphicFramePr>
          <p:cNvPr id="61" name="Table 50">
            <a:extLst>
              <a:ext uri="{FF2B5EF4-FFF2-40B4-BE49-F238E27FC236}">
                <a16:creationId xmlns:a16="http://schemas.microsoft.com/office/drawing/2014/main" id="{D5F3CDE7-0794-8C2A-AA25-542753D439A5}"/>
              </a:ext>
            </a:extLst>
          </p:cNvPr>
          <p:cNvGraphicFramePr>
            <a:graphicFrameLocks noGrp="1"/>
          </p:cNvGraphicFramePr>
          <p:nvPr>
            <p:extLst>
              <p:ext uri="{D42A27DB-BD31-4B8C-83A1-F6EECF244321}">
                <p14:modId xmlns:p14="http://schemas.microsoft.com/office/powerpoint/2010/main" val="1704164824"/>
              </p:ext>
            </p:extLst>
          </p:nvPr>
        </p:nvGraphicFramePr>
        <p:xfrm>
          <a:off x="8355358" y="4819855"/>
          <a:ext cx="3257813" cy="1457770"/>
        </p:xfrm>
        <a:graphic>
          <a:graphicData uri="http://schemas.openxmlformats.org/drawingml/2006/table">
            <a:tbl>
              <a:tblPr firstRow="1" bandRow="1">
                <a:tableStyleId>{5C22544A-7EE6-4342-B048-85BDC9FD1C3A}</a:tableStyleId>
              </a:tblPr>
              <a:tblGrid>
                <a:gridCol w="2733242">
                  <a:extLst>
                    <a:ext uri="{9D8B030D-6E8A-4147-A177-3AD203B41FA5}">
                      <a16:colId xmlns:a16="http://schemas.microsoft.com/office/drawing/2014/main" val="1815402682"/>
                    </a:ext>
                  </a:extLst>
                </a:gridCol>
                <a:gridCol w="524571">
                  <a:extLst>
                    <a:ext uri="{9D8B030D-6E8A-4147-A177-3AD203B41FA5}">
                      <a16:colId xmlns:a16="http://schemas.microsoft.com/office/drawing/2014/main" val="3248575363"/>
                    </a:ext>
                  </a:extLst>
                </a:gridCol>
              </a:tblGrid>
              <a:tr h="291554">
                <a:tc>
                  <a:txBody>
                    <a:bodyPr/>
                    <a:lstStyle/>
                    <a:p>
                      <a:r>
                        <a:rPr lang="en-CN" sz="1200" b="1" i="0" dirty="0">
                          <a:solidFill>
                            <a:schemeClr val="tx1"/>
                          </a:solidFill>
                          <a:latin typeface="Bahnschrift" panose="020B0502040204020203" pitchFamily="34" charset="0"/>
                        </a:rPr>
                        <a:t>Environment/sustainability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N" sz="1200" b="1" i="0" dirty="0">
                          <a:solidFill>
                            <a:schemeClr val="tx1"/>
                          </a:solidFill>
                          <a:latin typeface="Bahnschrift" panose="020B0502040204020203" pitchFamily="34" charset="0"/>
                        </a:rPr>
                        <a:t>31%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74548188"/>
                  </a:ext>
                </a:extLst>
              </a:tr>
              <a:tr h="291554">
                <a:tc>
                  <a:txBody>
                    <a:bodyPr/>
                    <a:lstStyle/>
                    <a:p>
                      <a:r>
                        <a:rPr lang="en-CN" sz="1200" dirty="0">
                          <a:solidFill>
                            <a:schemeClr val="tx1"/>
                          </a:solidFill>
                          <a:latin typeface="Franklin Gothic Book" panose="020B0503020102020204" pitchFamily="34" charset="0"/>
                        </a:rPr>
                        <a:t>Using natural or organic ingredients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CN" sz="1200" dirty="0">
                          <a:solidFill>
                            <a:schemeClr val="tx1"/>
                          </a:solidFill>
                          <a:latin typeface="Franklin Gothic Book" panose="020B0503020102020204" pitchFamily="34" charset="0"/>
                        </a:rPr>
                        <a:t>29%</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84076363"/>
                  </a:ext>
                </a:extLst>
              </a:tr>
              <a:tr h="291554">
                <a:tc>
                  <a:txBody>
                    <a:bodyPr/>
                    <a:lstStyle/>
                    <a:p>
                      <a:r>
                        <a:rPr lang="en-US" sz="1200" dirty="0">
                          <a:solidFill>
                            <a:schemeClr val="tx1"/>
                          </a:solidFill>
                          <a:latin typeface="Franklin Gothic Book" panose="020B0503020102020204" pitchFamily="34" charset="0"/>
                        </a:rPr>
                        <a:t>U</a:t>
                      </a:r>
                      <a:r>
                        <a:rPr lang="en-CN" sz="1200" dirty="0">
                          <a:solidFill>
                            <a:schemeClr val="tx1"/>
                          </a:solidFill>
                          <a:latin typeface="Franklin Gothic Book" panose="020B0503020102020204" pitchFamily="34" charset="0"/>
                        </a:rPr>
                        <a:t>sing local ingredients or material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N" sz="1200" dirty="0">
                          <a:solidFill>
                            <a:schemeClr val="tx1"/>
                          </a:solidFill>
                          <a:latin typeface="Franklin Gothic Book" panose="020B0503020102020204" pitchFamily="34" charset="0"/>
                        </a:rPr>
                        <a:t>25%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30029624"/>
                  </a:ext>
                </a:extLst>
              </a:tr>
              <a:tr h="291554">
                <a:tc>
                  <a:txBody>
                    <a:bodyPr/>
                    <a:lstStyle/>
                    <a:p>
                      <a:r>
                        <a:rPr lang="en-CN" sz="1200" dirty="0">
                          <a:solidFill>
                            <a:schemeClr val="tx1"/>
                          </a:solidFill>
                          <a:latin typeface="Franklin Gothic Book" panose="020B0503020102020204" pitchFamily="34" charset="0"/>
                        </a:rPr>
                        <a:t>Promoting physical &amp; mental health</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N" sz="1200" dirty="0">
                          <a:solidFill>
                            <a:schemeClr val="tx1"/>
                          </a:solidFill>
                          <a:latin typeface="Franklin Gothic Book" panose="020B0503020102020204" pitchFamily="34" charset="0"/>
                        </a:rPr>
                        <a:t>20%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57372982"/>
                  </a:ext>
                </a:extLst>
              </a:tr>
              <a:tr h="291554">
                <a:tc>
                  <a:txBody>
                    <a:bodyPr/>
                    <a:lstStyle/>
                    <a:p>
                      <a:r>
                        <a:rPr lang="en-CN" sz="1200" dirty="0">
                          <a:solidFill>
                            <a:schemeClr val="tx1"/>
                          </a:solidFill>
                          <a:latin typeface="Franklin Gothic Book" panose="020B0503020102020204" pitchFamily="34" charset="0"/>
                        </a:rPr>
                        <a:t>Protecting clean water sources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N" sz="1200" dirty="0">
                          <a:solidFill>
                            <a:schemeClr val="tx1"/>
                          </a:solidFill>
                          <a:latin typeface="Franklin Gothic Book" panose="020B0503020102020204" pitchFamily="34" charset="0"/>
                        </a:rPr>
                        <a:t>19%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29708415"/>
                  </a:ext>
                </a:extLst>
              </a:tr>
            </a:tbl>
          </a:graphicData>
        </a:graphic>
      </p:graphicFrame>
      <p:sp>
        <p:nvSpPr>
          <p:cNvPr id="62" name="TextBox 61">
            <a:extLst>
              <a:ext uri="{FF2B5EF4-FFF2-40B4-BE49-F238E27FC236}">
                <a16:creationId xmlns:a16="http://schemas.microsoft.com/office/drawing/2014/main" id="{5375FBD4-3EBB-E394-E52A-8D40DE37F541}"/>
              </a:ext>
            </a:extLst>
          </p:cNvPr>
          <p:cNvSpPr txBox="1"/>
          <p:nvPr/>
        </p:nvSpPr>
        <p:spPr>
          <a:xfrm>
            <a:off x="8235743" y="4460425"/>
            <a:ext cx="627095" cy="338554"/>
          </a:xfrm>
          <a:prstGeom prst="rect">
            <a:avLst/>
          </a:prstGeom>
          <a:noFill/>
        </p:spPr>
        <p:txBody>
          <a:bodyPr wrap="none" rtlCol="0">
            <a:spAutoFit/>
          </a:bodyPr>
          <a:lstStyle/>
          <a:p>
            <a:r>
              <a:rPr lang="en-CN" sz="1600" b="1" dirty="0">
                <a:latin typeface="Bahnschrift" panose="020B0502040204020203" pitchFamily="34" charset="0"/>
              </a:rPr>
              <a:t>India</a:t>
            </a:r>
          </a:p>
        </p:txBody>
      </p:sp>
      <p:sp>
        <p:nvSpPr>
          <p:cNvPr id="83" name="TextBox 82">
            <a:extLst>
              <a:ext uri="{FF2B5EF4-FFF2-40B4-BE49-F238E27FC236}">
                <a16:creationId xmlns:a16="http://schemas.microsoft.com/office/drawing/2014/main" id="{E980D73C-62CC-106C-B034-CF90E1C332D3}"/>
              </a:ext>
            </a:extLst>
          </p:cNvPr>
          <p:cNvSpPr txBox="1"/>
          <p:nvPr/>
        </p:nvSpPr>
        <p:spPr>
          <a:xfrm>
            <a:off x="299731" y="1766726"/>
            <a:ext cx="11031480" cy="584775"/>
          </a:xfrm>
          <a:prstGeom prst="rect">
            <a:avLst/>
          </a:prstGeom>
          <a:noFill/>
        </p:spPr>
        <p:txBody>
          <a:bodyPr wrap="square" rtlCol="0">
            <a:spAutoFit/>
          </a:bodyPr>
          <a:lstStyle/>
          <a:p>
            <a:pPr algn="ctr"/>
            <a:r>
              <a:rPr lang="en-CN" sz="1600" b="1" dirty="0">
                <a:latin typeface="Bahnschrift" panose="020B0502040204020203" pitchFamily="34" charset="0"/>
              </a:rPr>
              <a:t>Environment and sustainability themes are within the top-5 in all of the countries covered.</a:t>
            </a:r>
          </a:p>
          <a:p>
            <a:pPr algn="ctr"/>
            <a:endParaRPr lang="en-CN" sz="1600" b="1" dirty="0">
              <a:latin typeface="Bahnschrift" panose="020B0502040204020203" pitchFamily="34" charset="0"/>
            </a:endParaRPr>
          </a:p>
        </p:txBody>
      </p:sp>
      <p:sp>
        <p:nvSpPr>
          <p:cNvPr id="87" name="Oval 86">
            <a:extLst>
              <a:ext uri="{FF2B5EF4-FFF2-40B4-BE49-F238E27FC236}">
                <a16:creationId xmlns:a16="http://schemas.microsoft.com/office/drawing/2014/main" id="{4D039F12-EA06-106E-EAFA-6BAA86EB7FB6}"/>
              </a:ext>
            </a:extLst>
          </p:cNvPr>
          <p:cNvSpPr/>
          <p:nvPr/>
        </p:nvSpPr>
        <p:spPr>
          <a:xfrm>
            <a:off x="313148" y="2723588"/>
            <a:ext cx="212943" cy="21294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sz="1200" b="1" dirty="0">
                <a:latin typeface="Bahnschrift" panose="020B0502040204020203" pitchFamily="34" charset="0"/>
              </a:rPr>
              <a:t>1</a:t>
            </a:r>
          </a:p>
        </p:txBody>
      </p:sp>
      <p:sp>
        <p:nvSpPr>
          <p:cNvPr id="88" name="Oval 87">
            <a:extLst>
              <a:ext uri="{FF2B5EF4-FFF2-40B4-BE49-F238E27FC236}">
                <a16:creationId xmlns:a16="http://schemas.microsoft.com/office/drawing/2014/main" id="{A5C4B0F0-8A9B-3807-45D5-6BC5564C5B2A}"/>
              </a:ext>
            </a:extLst>
          </p:cNvPr>
          <p:cNvSpPr/>
          <p:nvPr/>
        </p:nvSpPr>
        <p:spPr>
          <a:xfrm>
            <a:off x="4180820" y="2725676"/>
            <a:ext cx="212943" cy="21294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sz="1200" b="1" dirty="0">
                <a:latin typeface="Bahnschrift" panose="020B0502040204020203" pitchFamily="34" charset="0"/>
              </a:rPr>
              <a:t>1</a:t>
            </a:r>
          </a:p>
        </p:txBody>
      </p:sp>
      <p:sp>
        <p:nvSpPr>
          <p:cNvPr id="89" name="Oval 88">
            <a:extLst>
              <a:ext uri="{FF2B5EF4-FFF2-40B4-BE49-F238E27FC236}">
                <a16:creationId xmlns:a16="http://schemas.microsoft.com/office/drawing/2014/main" id="{7F17C819-DA2F-ABC3-E4F2-624F2E6985E2}"/>
              </a:ext>
            </a:extLst>
          </p:cNvPr>
          <p:cNvSpPr/>
          <p:nvPr/>
        </p:nvSpPr>
        <p:spPr>
          <a:xfrm>
            <a:off x="8138340" y="2728439"/>
            <a:ext cx="212943" cy="21294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sz="1200" b="1" dirty="0">
                <a:latin typeface="Bahnschrift" panose="020B0502040204020203" pitchFamily="34" charset="0"/>
              </a:rPr>
              <a:t>1</a:t>
            </a:r>
          </a:p>
        </p:txBody>
      </p:sp>
      <p:sp>
        <p:nvSpPr>
          <p:cNvPr id="90" name="Oval 89">
            <a:extLst>
              <a:ext uri="{FF2B5EF4-FFF2-40B4-BE49-F238E27FC236}">
                <a16:creationId xmlns:a16="http://schemas.microsoft.com/office/drawing/2014/main" id="{1594C98A-9E84-0782-9C5C-FC5059A42D00}"/>
              </a:ext>
            </a:extLst>
          </p:cNvPr>
          <p:cNvSpPr/>
          <p:nvPr/>
        </p:nvSpPr>
        <p:spPr>
          <a:xfrm>
            <a:off x="316693" y="4852671"/>
            <a:ext cx="212943" cy="21294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sz="1200" b="1" dirty="0">
                <a:latin typeface="Bahnschrift" panose="020B0502040204020203" pitchFamily="34" charset="0"/>
              </a:rPr>
              <a:t>1</a:t>
            </a:r>
          </a:p>
        </p:txBody>
      </p:sp>
      <p:sp>
        <p:nvSpPr>
          <p:cNvPr id="91" name="Oval 90">
            <a:extLst>
              <a:ext uri="{FF2B5EF4-FFF2-40B4-BE49-F238E27FC236}">
                <a16:creationId xmlns:a16="http://schemas.microsoft.com/office/drawing/2014/main" id="{9F15CA3B-EA2F-F709-3283-9D2FF9346575}"/>
              </a:ext>
            </a:extLst>
          </p:cNvPr>
          <p:cNvSpPr/>
          <p:nvPr/>
        </p:nvSpPr>
        <p:spPr>
          <a:xfrm>
            <a:off x="8160786" y="4852671"/>
            <a:ext cx="212943" cy="21294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sz="1200" b="1" dirty="0">
                <a:latin typeface="Bahnschrift" panose="020B0502040204020203" pitchFamily="34" charset="0"/>
              </a:rPr>
              <a:t>1</a:t>
            </a:r>
          </a:p>
        </p:txBody>
      </p:sp>
      <p:sp>
        <p:nvSpPr>
          <p:cNvPr id="92" name="Oval 91">
            <a:extLst>
              <a:ext uri="{FF2B5EF4-FFF2-40B4-BE49-F238E27FC236}">
                <a16:creationId xmlns:a16="http://schemas.microsoft.com/office/drawing/2014/main" id="{B9A355FD-42CF-1675-1659-B7C2A8C5BF71}"/>
              </a:ext>
            </a:extLst>
          </p:cNvPr>
          <p:cNvSpPr/>
          <p:nvPr/>
        </p:nvSpPr>
        <p:spPr>
          <a:xfrm>
            <a:off x="4221712" y="6016649"/>
            <a:ext cx="212943" cy="21294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sz="1200" b="1" dirty="0">
                <a:latin typeface="Bahnschrift" panose="020B0502040204020203" pitchFamily="34" charset="0"/>
              </a:rPr>
              <a:t>5</a:t>
            </a:r>
          </a:p>
        </p:txBody>
      </p:sp>
      <p:sp>
        <p:nvSpPr>
          <p:cNvPr id="2" name="TextBox 1">
            <a:extLst>
              <a:ext uri="{FF2B5EF4-FFF2-40B4-BE49-F238E27FC236}">
                <a16:creationId xmlns:a16="http://schemas.microsoft.com/office/drawing/2014/main" id="{B8F0F719-6987-545B-27C4-94E51F7B5CAA}"/>
              </a:ext>
            </a:extLst>
          </p:cNvPr>
          <p:cNvSpPr txBox="1"/>
          <p:nvPr/>
        </p:nvSpPr>
        <p:spPr>
          <a:xfrm>
            <a:off x="182771" y="6420438"/>
            <a:ext cx="323488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N" sz="9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BASE: Purpose-Driven Shoppers</a:t>
            </a:r>
          </a:p>
        </p:txBody>
      </p:sp>
    </p:spTree>
    <p:extLst>
      <p:ext uri="{BB962C8B-B14F-4D97-AF65-F5344CB8AC3E}">
        <p14:creationId xmlns:p14="http://schemas.microsoft.com/office/powerpoint/2010/main" val="1907819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bg>
      <p:bgPr>
        <a:solidFill>
          <a:schemeClr val="bg1">
            <a:lumMod val="95000"/>
          </a:scheme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3A98108-5C9E-C645-D46F-6623946B3E0D}"/>
              </a:ext>
            </a:extLst>
          </p:cNvPr>
          <p:cNvSpPr txBox="1"/>
          <p:nvPr/>
        </p:nvSpPr>
        <p:spPr>
          <a:xfrm>
            <a:off x="491879" y="467553"/>
            <a:ext cx="1065025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N" sz="4000" b="1" i="0" u="none" strike="noStrike" kern="1200" cap="none" spc="0" normalizeH="0" baseline="0" noProof="0">
                <a:ln>
                  <a:noFill/>
                </a:ln>
                <a:solidFill>
                  <a:srgbClr val="FF0000"/>
                </a:solidFill>
                <a:effectLst/>
                <a:uLnTx/>
                <a:uFillTx/>
                <a:latin typeface="Bahnschrift" panose="020B0502040204020203" pitchFamily="34" charset="0"/>
                <a:ea typeface="+mn-ea"/>
                <a:cs typeface="+mn-cs"/>
              </a:rPr>
              <a:t>EXPERT VOICE</a:t>
            </a:r>
            <a:endParaRPr kumimoji="0" lang="en-CN" sz="4000" b="1" i="0" u="none" strike="noStrike" kern="1200" cap="none" spc="0" normalizeH="0" baseline="0" noProof="0" dirty="0">
              <a:ln>
                <a:noFill/>
              </a:ln>
              <a:solidFill>
                <a:srgbClr val="FF0000"/>
              </a:solidFill>
              <a:effectLst/>
              <a:uLnTx/>
              <a:uFillTx/>
              <a:latin typeface="Bahnschrift" panose="020B0502040204020203" pitchFamily="34" charset="0"/>
              <a:ea typeface="+mn-ea"/>
              <a:cs typeface="+mn-cs"/>
            </a:endParaRPr>
          </a:p>
        </p:txBody>
      </p:sp>
      <p:cxnSp>
        <p:nvCxnSpPr>
          <p:cNvPr id="12" name="Straight Connector 11">
            <a:extLst>
              <a:ext uri="{FF2B5EF4-FFF2-40B4-BE49-F238E27FC236}">
                <a16:creationId xmlns:a16="http://schemas.microsoft.com/office/drawing/2014/main" id="{761ECA43-4350-E41A-C215-B791E1E1AE2C}"/>
              </a:ext>
            </a:extLst>
          </p:cNvPr>
          <p:cNvCxnSpPr>
            <a:cxnSpLocks/>
          </p:cNvCxnSpPr>
          <p:nvPr/>
        </p:nvCxnSpPr>
        <p:spPr>
          <a:xfrm>
            <a:off x="206062" y="6658377"/>
            <a:ext cx="11062954"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13" name="Picture 7" descr="Picture 7">
            <a:extLst>
              <a:ext uri="{FF2B5EF4-FFF2-40B4-BE49-F238E27FC236}">
                <a16:creationId xmlns:a16="http://schemas.microsoft.com/office/drawing/2014/main" id="{3ED449AA-88A3-1F4A-72EF-EFF60672F1AE}"/>
              </a:ext>
            </a:extLst>
          </p:cNvPr>
          <p:cNvPicPr>
            <a:picLocks noChangeAspect="1"/>
          </p:cNvPicPr>
          <p:nvPr/>
        </p:nvPicPr>
        <p:blipFill>
          <a:blip r:embed="rId2"/>
          <a:stretch>
            <a:fillRect/>
          </a:stretch>
        </p:blipFill>
        <p:spPr>
          <a:xfrm>
            <a:off x="11356263" y="6563469"/>
            <a:ext cx="570474" cy="164058"/>
          </a:xfrm>
          <a:prstGeom prst="rect">
            <a:avLst/>
          </a:prstGeom>
          <a:ln w="12700" cap="flat">
            <a:noFill/>
            <a:miter lim="400000"/>
          </a:ln>
          <a:effectLst/>
        </p:spPr>
      </p:pic>
      <p:sp>
        <p:nvSpPr>
          <p:cNvPr id="2" name="Rectangle 1">
            <a:extLst>
              <a:ext uri="{FF2B5EF4-FFF2-40B4-BE49-F238E27FC236}">
                <a16:creationId xmlns:a16="http://schemas.microsoft.com/office/drawing/2014/main" id="{F8D0EE8C-9720-9A40-D12B-AD00A1DF91A6}"/>
              </a:ext>
            </a:extLst>
          </p:cNvPr>
          <p:cNvSpPr/>
          <p:nvPr/>
        </p:nvSpPr>
        <p:spPr>
          <a:xfrm>
            <a:off x="11113" y="329053"/>
            <a:ext cx="424800" cy="89255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13ADBAB1-C7BA-0C96-EA25-F11DA97D9D23}"/>
              </a:ext>
            </a:extLst>
          </p:cNvPr>
          <p:cNvSpPr/>
          <p:nvPr/>
        </p:nvSpPr>
        <p:spPr>
          <a:xfrm>
            <a:off x="6309962" y="783513"/>
            <a:ext cx="5348637" cy="5348637"/>
          </a:xfrm>
          <a:prstGeom prst="ellipse">
            <a:avLst/>
          </a:prstGeom>
          <a:blipFill dpi="0"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dirty="0"/>
          </a:p>
        </p:txBody>
      </p:sp>
      <p:sp>
        <p:nvSpPr>
          <p:cNvPr id="6" name="TextBox 5">
            <a:extLst>
              <a:ext uri="{FF2B5EF4-FFF2-40B4-BE49-F238E27FC236}">
                <a16:creationId xmlns:a16="http://schemas.microsoft.com/office/drawing/2014/main" id="{B365B297-C13A-653F-044F-1111B738F9F9}"/>
              </a:ext>
            </a:extLst>
          </p:cNvPr>
          <p:cNvSpPr txBox="1"/>
          <p:nvPr/>
        </p:nvSpPr>
        <p:spPr>
          <a:xfrm>
            <a:off x="491879" y="2090544"/>
            <a:ext cx="5348636" cy="3631763"/>
          </a:xfrm>
          <a:prstGeom prst="rect">
            <a:avLst/>
          </a:prstGeom>
          <a:noFill/>
        </p:spPr>
        <p:txBody>
          <a:bodyPr wrap="square">
            <a:spAutoFit/>
          </a:bodyPr>
          <a:lstStyle/>
          <a:p>
            <a:r>
              <a:rPr lang="en-US" b="0" i="0" u="none" strike="noStrike" dirty="0">
                <a:solidFill>
                  <a:srgbClr val="000000"/>
                </a:solidFill>
                <a:effectLst/>
                <a:latin typeface="Franklin Gothic Book" panose="020B0503020102020204" pitchFamily="34" charset="0"/>
              </a:rPr>
              <a:t>“</a:t>
            </a:r>
            <a:r>
              <a:rPr lang="en-US" altLang="en-CN" dirty="0">
                <a:solidFill>
                  <a:srgbClr val="000000"/>
                </a:solidFill>
                <a:latin typeface="Franklin Gothic Book" panose="020B0503020102020204" pitchFamily="34" charset="0"/>
                <a:ea typeface="Galvji" panose="020B0504020202020204" pitchFamily="34" charset="77"/>
              </a:rPr>
              <a:t>Environmental problems and climate change concerns every single one of us. The recent record-breaking heat waves that spanned more than half of the land in China affected over 900 million people – more than the combined population of Europe. These extreme climate events are becoming increasingly common, and they add more urgency to taking action on these issues – brands have a clear role to play here</a:t>
            </a:r>
            <a:r>
              <a:rPr lang="en-US" b="0" i="0" u="none" strike="noStrike" dirty="0">
                <a:solidFill>
                  <a:srgbClr val="000000"/>
                </a:solidFill>
                <a:effectLst/>
                <a:latin typeface="Franklin Gothic Book" panose="020B0503020102020204" pitchFamily="34" charset="0"/>
              </a:rPr>
              <a:t>.”</a:t>
            </a:r>
          </a:p>
          <a:p>
            <a:endParaRPr lang="en-US" sz="2000" dirty="0">
              <a:solidFill>
                <a:srgbClr val="000000"/>
              </a:solidFill>
              <a:latin typeface="Franklin Gothic Book" panose="020B0503020102020204" pitchFamily="34" charset="0"/>
            </a:endParaRPr>
          </a:p>
          <a:p>
            <a:r>
              <a:rPr lang="en-US" sz="2400" b="1" dirty="0">
                <a:solidFill>
                  <a:srgbClr val="000000"/>
                </a:solidFill>
                <a:latin typeface="Bahnschrift" panose="020B0502040204020203" pitchFamily="34" charset="0"/>
              </a:rPr>
              <a:t>HARRY CHEN</a:t>
            </a:r>
          </a:p>
          <a:p>
            <a:r>
              <a:rPr lang="en-US" sz="1200" dirty="0">
                <a:solidFill>
                  <a:srgbClr val="000000"/>
                </a:solidFill>
                <a:latin typeface="Franklin Gothic Book" panose="020B0503020102020204" pitchFamily="34" charset="0"/>
              </a:rPr>
              <a:t>Group Planning Director</a:t>
            </a:r>
          </a:p>
          <a:p>
            <a:r>
              <a:rPr lang="en-US" sz="1200" dirty="0">
                <a:solidFill>
                  <a:srgbClr val="000000"/>
                </a:solidFill>
                <a:latin typeface="Franklin Gothic Book" panose="020B0503020102020204" pitchFamily="34" charset="0"/>
              </a:rPr>
              <a:t>BBDO CHINA</a:t>
            </a:r>
            <a:endParaRPr lang="en-CN" sz="1600" dirty="0">
              <a:latin typeface="Franklin Gothic Book" panose="020B0503020102020204" pitchFamily="34" charset="0"/>
            </a:endParaRPr>
          </a:p>
        </p:txBody>
      </p:sp>
    </p:spTree>
    <p:extLst>
      <p:ext uri="{BB962C8B-B14F-4D97-AF65-F5344CB8AC3E}">
        <p14:creationId xmlns:p14="http://schemas.microsoft.com/office/powerpoint/2010/main" val="430901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CF53B6F-6146-199A-96BC-A03506E38938}"/>
              </a:ext>
            </a:extLst>
          </p:cNvPr>
          <p:cNvCxnSpPr>
            <a:cxnSpLocks/>
          </p:cNvCxnSpPr>
          <p:nvPr/>
        </p:nvCxnSpPr>
        <p:spPr>
          <a:xfrm>
            <a:off x="206062" y="6658377"/>
            <a:ext cx="1106295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8375F8D-D136-260C-7342-54B84EFD5CED}"/>
              </a:ext>
            </a:extLst>
          </p:cNvPr>
          <p:cNvSpPr txBox="1"/>
          <p:nvPr/>
        </p:nvSpPr>
        <p:spPr>
          <a:xfrm>
            <a:off x="11243616" y="6481405"/>
            <a:ext cx="766557" cy="353943"/>
          </a:xfrm>
          <a:prstGeom prst="rect">
            <a:avLst/>
          </a:prstGeom>
          <a:noFill/>
        </p:spPr>
        <p:txBody>
          <a:bodyPr wrap="none" rtlCol="0">
            <a:spAutoFit/>
          </a:bodyPr>
          <a:lstStyle/>
          <a:p>
            <a:r>
              <a:rPr lang="en-CN" sz="1700" b="1" spc="-150" dirty="0">
                <a:solidFill>
                  <a:schemeClr val="bg1"/>
                </a:solidFill>
                <a:latin typeface="Gotham Black" pitchFamily="2" charset="0"/>
                <a:cs typeface="Gotham Black" pitchFamily="2" charset="0"/>
              </a:rPr>
              <a:t>BBDO</a:t>
            </a:r>
          </a:p>
        </p:txBody>
      </p:sp>
      <p:sp>
        <p:nvSpPr>
          <p:cNvPr id="8" name="Rectangle 7">
            <a:extLst>
              <a:ext uri="{FF2B5EF4-FFF2-40B4-BE49-F238E27FC236}">
                <a16:creationId xmlns:a16="http://schemas.microsoft.com/office/drawing/2014/main" id="{B7C0DD20-D37E-53FF-3E5B-640DDF787856}"/>
              </a:ext>
            </a:extLst>
          </p:cNvPr>
          <p:cNvSpPr/>
          <p:nvPr/>
        </p:nvSpPr>
        <p:spPr>
          <a:xfrm>
            <a:off x="863600" y="2113627"/>
            <a:ext cx="139700" cy="2452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9" name="TextBox 8">
            <a:extLst>
              <a:ext uri="{FF2B5EF4-FFF2-40B4-BE49-F238E27FC236}">
                <a16:creationId xmlns:a16="http://schemas.microsoft.com/office/drawing/2014/main" id="{13A98108-5C9E-C645-D46F-6623946B3E0D}"/>
              </a:ext>
            </a:extLst>
          </p:cNvPr>
          <p:cNvSpPr txBox="1"/>
          <p:nvPr/>
        </p:nvSpPr>
        <p:spPr>
          <a:xfrm>
            <a:off x="1109946" y="2113627"/>
            <a:ext cx="10218454" cy="2554545"/>
          </a:xfrm>
          <a:prstGeom prst="rect">
            <a:avLst/>
          </a:prstGeom>
          <a:noFill/>
        </p:spPr>
        <p:txBody>
          <a:bodyPr wrap="square" rtlCol="0">
            <a:spAutoFit/>
          </a:bodyPr>
          <a:lstStyle/>
          <a:p>
            <a:r>
              <a:rPr lang="en-CN" sz="1600" b="1" dirty="0">
                <a:solidFill>
                  <a:schemeClr val="bg1"/>
                </a:solidFill>
                <a:latin typeface="Bahnschrift" panose="020B0502040204020203" pitchFamily="34" charset="0"/>
              </a:rPr>
              <a:t>LEARNING 3:</a:t>
            </a:r>
          </a:p>
          <a:p>
            <a:r>
              <a:rPr lang="en-NO" sz="3600" b="1">
                <a:solidFill>
                  <a:schemeClr val="bg1"/>
                </a:solidFill>
                <a:effectLst/>
                <a:latin typeface="Bahnschrift" panose="020B0502040204020203" pitchFamily="34" charset="0"/>
                <a:ea typeface="DengXian" panose="02010600030101010101" pitchFamily="2" charset="-122"/>
                <a:cs typeface="Times New Roman" panose="02020603050405020304" pitchFamily="18" charset="0"/>
              </a:rPr>
              <a:t>THERE IS A CLEAR PATTERN FORMING – </a:t>
            </a:r>
            <a:endParaRPr lang="en-US" sz="3600" b="1" dirty="0">
              <a:solidFill>
                <a:schemeClr val="bg1"/>
              </a:solidFill>
              <a:effectLst/>
              <a:latin typeface="Bahnschrift" panose="020B0502040204020203" pitchFamily="34" charset="0"/>
              <a:ea typeface="DengXian" panose="02010600030101010101" pitchFamily="2" charset="-122"/>
              <a:cs typeface="Times New Roman" panose="02020603050405020304" pitchFamily="18" charset="0"/>
            </a:endParaRPr>
          </a:p>
          <a:p>
            <a:r>
              <a:rPr lang="en-NO" sz="3600" b="1">
                <a:solidFill>
                  <a:schemeClr val="bg1"/>
                </a:solidFill>
                <a:effectLst/>
                <a:latin typeface="Bahnschrift" panose="020B0502040204020203" pitchFamily="34" charset="0"/>
                <a:ea typeface="DengXian" panose="02010600030101010101" pitchFamily="2" charset="-122"/>
                <a:cs typeface="Times New Roman" panose="02020603050405020304" pitchFamily="18" charset="0"/>
              </a:rPr>
              <a:t>THE LESS DEVELOPED AN ECONOMY IS, </a:t>
            </a:r>
            <a:endParaRPr lang="en-US" sz="3600" b="1" dirty="0">
              <a:solidFill>
                <a:schemeClr val="bg1"/>
              </a:solidFill>
              <a:effectLst/>
              <a:latin typeface="Bahnschrift" panose="020B0502040204020203" pitchFamily="34" charset="0"/>
              <a:ea typeface="DengXian" panose="02010600030101010101" pitchFamily="2" charset="-122"/>
              <a:cs typeface="Times New Roman" panose="02020603050405020304" pitchFamily="18" charset="0"/>
            </a:endParaRPr>
          </a:p>
          <a:p>
            <a:r>
              <a:rPr lang="en-NO" sz="3600" b="1">
                <a:solidFill>
                  <a:schemeClr val="bg1"/>
                </a:solidFill>
                <a:effectLst/>
                <a:latin typeface="Bahnschrift" panose="020B0502040204020203" pitchFamily="34" charset="0"/>
                <a:ea typeface="DengXian" panose="02010600030101010101" pitchFamily="2" charset="-122"/>
                <a:cs typeface="Times New Roman" panose="02020603050405020304" pitchFamily="18" charset="0"/>
              </a:rPr>
              <a:t>THE</a:t>
            </a:r>
            <a:r>
              <a:rPr lang="en-US" sz="3600" b="1" dirty="0">
                <a:solidFill>
                  <a:schemeClr val="bg1"/>
                </a:solidFill>
                <a:effectLst/>
                <a:latin typeface="Bahnschrift" panose="020B0502040204020203" pitchFamily="34" charset="0"/>
                <a:ea typeface="DengXian" panose="02010600030101010101" pitchFamily="2" charset="-122"/>
                <a:cs typeface="Times New Roman" panose="02020603050405020304" pitchFamily="18" charset="0"/>
              </a:rPr>
              <a:t> </a:t>
            </a:r>
            <a:r>
              <a:rPr lang="en-NO" sz="3600" b="1">
                <a:solidFill>
                  <a:schemeClr val="bg1"/>
                </a:solidFill>
                <a:effectLst/>
                <a:latin typeface="Bahnschrift" panose="020B0502040204020203" pitchFamily="34" charset="0"/>
                <a:ea typeface="DengXian" panose="02010600030101010101" pitchFamily="2" charset="-122"/>
                <a:cs typeface="Times New Roman" panose="02020603050405020304" pitchFamily="18" charset="0"/>
              </a:rPr>
              <a:t>MORE STRONGLY CONSUMERS WANT BRANDS ROOTED IN PURPOSE.</a:t>
            </a:r>
            <a:endParaRPr lang="en-NO" sz="3600" b="1" dirty="0">
              <a:solidFill>
                <a:schemeClr val="bg1"/>
              </a:solidFill>
              <a:effectLst/>
              <a:latin typeface="Bahnschrift" panose="020B0502040204020203"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163141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7EBF88-1713-8918-2228-76414D12CFC8}"/>
              </a:ext>
            </a:extLst>
          </p:cNvPr>
          <p:cNvSpPr/>
          <p:nvPr/>
        </p:nvSpPr>
        <p:spPr>
          <a:xfrm>
            <a:off x="5734372" y="0"/>
            <a:ext cx="6457627"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45" name="TextBox 44">
            <a:extLst>
              <a:ext uri="{FF2B5EF4-FFF2-40B4-BE49-F238E27FC236}">
                <a16:creationId xmlns:a16="http://schemas.microsoft.com/office/drawing/2014/main" id="{E7573175-4FDB-AA6B-8CD4-6A31E2482D6C}"/>
              </a:ext>
            </a:extLst>
          </p:cNvPr>
          <p:cNvSpPr txBox="1"/>
          <p:nvPr/>
        </p:nvSpPr>
        <p:spPr>
          <a:xfrm>
            <a:off x="467292" y="273141"/>
            <a:ext cx="5186740" cy="2862322"/>
          </a:xfrm>
          <a:prstGeom prst="rect">
            <a:avLst/>
          </a:prstGeom>
          <a:noFill/>
        </p:spPr>
        <p:txBody>
          <a:bodyPr wrap="square" rtlCol="0">
            <a:spAutoFit/>
          </a:bodyPr>
          <a:lstStyle/>
          <a:p>
            <a:r>
              <a:rPr lang="en-CN" sz="3000" b="1" dirty="0">
                <a:solidFill>
                  <a:srgbClr val="FF0000"/>
                </a:solidFill>
                <a:latin typeface="Bahnschrift" panose="020B0502040204020203" pitchFamily="34" charset="0"/>
              </a:rPr>
              <a:t>TWO COUNTRIES </a:t>
            </a:r>
          </a:p>
          <a:p>
            <a:r>
              <a:rPr lang="en-CN" sz="3000" b="1" dirty="0">
                <a:solidFill>
                  <a:srgbClr val="FF0000"/>
                </a:solidFill>
                <a:latin typeface="Bahnschrift" panose="020B0502040204020203" pitchFamily="34" charset="0"/>
              </a:rPr>
              <a:t>STAND OUT IN BEING </a:t>
            </a:r>
          </a:p>
          <a:p>
            <a:r>
              <a:rPr lang="en-CN" sz="3000" b="1" dirty="0">
                <a:solidFill>
                  <a:srgbClr val="FF0000"/>
                </a:solidFill>
                <a:latin typeface="Bahnschrift" panose="020B0502040204020203" pitchFamily="34" charset="0"/>
              </a:rPr>
              <a:t>THE MOST INTERESTED </a:t>
            </a:r>
          </a:p>
          <a:p>
            <a:r>
              <a:rPr lang="en-CN" sz="3000" b="1" dirty="0">
                <a:solidFill>
                  <a:srgbClr val="FF0000"/>
                </a:solidFill>
                <a:latin typeface="Bahnschrift" panose="020B0502040204020203" pitchFamily="34" charset="0"/>
              </a:rPr>
              <a:t>IN BRANDS THAT HAVE A PURPOSE: PHILIPPINES </a:t>
            </a:r>
          </a:p>
          <a:p>
            <a:r>
              <a:rPr lang="en-CN" sz="3000" b="1" dirty="0">
                <a:solidFill>
                  <a:srgbClr val="FF0000"/>
                </a:solidFill>
                <a:latin typeface="Bahnschrift" panose="020B0502040204020203" pitchFamily="34" charset="0"/>
              </a:rPr>
              <a:t>AND INDIA.</a:t>
            </a:r>
          </a:p>
        </p:txBody>
      </p:sp>
      <p:sp>
        <p:nvSpPr>
          <p:cNvPr id="49" name="Rectangle 48">
            <a:extLst>
              <a:ext uri="{FF2B5EF4-FFF2-40B4-BE49-F238E27FC236}">
                <a16:creationId xmlns:a16="http://schemas.microsoft.com/office/drawing/2014/main" id="{6F8CECAA-AFE2-F31D-8D51-4FF680E1FD9A}"/>
              </a:ext>
            </a:extLst>
          </p:cNvPr>
          <p:cNvSpPr/>
          <p:nvPr/>
        </p:nvSpPr>
        <p:spPr>
          <a:xfrm>
            <a:off x="0" y="359470"/>
            <a:ext cx="424800" cy="89255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67" name="TextBox 66">
            <a:extLst>
              <a:ext uri="{FF2B5EF4-FFF2-40B4-BE49-F238E27FC236}">
                <a16:creationId xmlns:a16="http://schemas.microsoft.com/office/drawing/2014/main" id="{FA575653-4AA0-A0FC-0744-3CF3528B0B04}"/>
              </a:ext>
            </a:extLst>
          </p:cNvPr>
          <p:cNvSpPr txBox="1"/>
          <p:nvPr/>
        </p:nvSpPr>
        <p:spPr>
          <a:xfrm>
            <a:off x="603571" y="3378583"/>
            <a:ext cx="4661334" cy="830997"/>
          </a:xfrm>
          <a:prstGeom prst="rect">
            <a:avLst/>
          </a:prstGeom>
          <a:noFill/>
        </p:spPr>
        <p:txBody>
          <a:bodyPr wrap="square" rtlCol="0">
            <a:spAutoFit/>
          </a:bodyPr>
          <a:lstStyle/>
          <a:p>
            <a:pPr marL="231775" indent="-231775">
              <a:buFont typeface="Arial" panose="020B0604020202020204" pitchFamily="34" charset="0"/>
              <a:buChar char="•"/>
            </a:pPr>
            <a:r>
              <a:rPr lang="en-CN" sz="1600" dirty="0">
                <a:latin typeface="Franklin Gothic Book" panose="020B0503020102020204" pitchFamily="34" charset="0"/>
              </a:rPr>
              <a:t>Consumers from these less developed economies look to brands the most to play a </a:t>
            </a:r>
            <a:r>
              <a:rPr lang="en-GB" sz="1600" b="0" i="0" dirty="0">
                <a:effectLst/>
                <a:latin typeface="Franklin Gothic Book" panose="020B0503020102020204" pitchFamily="34" charset="0"/>
              </a:rPr>
              <a:t>significant</a:t>
            </a:r>
            <a:r>
              <a:rPr lang="en-CN" sz="1600" dirty="0">
                <a:latin typeface="Franklin Gothic Book" panose="020B0503020102020204" pitchFamily="34" charset="0"/>
              </a:rPr>
              <a:t> role in society.</a:t>
            </a:r>
          </a:p>
        </p:txBody>
      </p:sp>
      <p:graphicFrame>
        <p:nvGraphicFramePr>
          <p:cNvPr id="5" name="Chart 4">
            <a:extLst>
              <a:ext uri="{FF2B5EF4-FFF2-40B4-BE49-F238E27FC236}">
                <a16:creationId xmlns:a16="http://schemas.microsoft.com/office/drawing/2014/main" id="{9B197663-01A9-B91C-60C2-E375384A95BE}"/>
              </a:ext>
            </a:extLst>
          </p:cNvPr>
          <p:cNvGraphicFramePr/>
          <p:nvPr>
            <p:extLst>
              <p:ext uri="{D42A27DB-BD31-4B8C-83A1-F6EECF244321}">
                <p14:modId xmlns:p14="http://schemas.microsoft.com/office/powerpoint/2010/main" val="3401437049"/>
              </p:ext>
            </p:extLst>
          </p:nvPr>
        </p:nvGraphicFramePr>
        <p:xfrm>
          <a:off x="5947962" y="2533869"/>
          <a:ext cx="5710218" cy="276143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4145C7CE-A2B4-D60C-C957-24460B062F1D}"/>
              </a:ext>
            </a:extLst>
          </p:cNvPr>
          <p:cNvSpPr txBox="1"/>
          <p:nvPr/>
        </p:nvSpPr>
        <p:spPr>
          <a:xfrm>
            <a:off x="6064318" y="5122694"/>
            <a:ext cx="1888435" cy="738664"/>
          </a:xfrm>
          <a:prstGeom prst="rect">
            <a:avLst/>
          </a:prstGeom>
          <a:noFill/>
        </p:spPr>
        <p:txBody>
          <a:bodyPr wrap="square" rtlCol="0">
            <a:spAutoFit/>
          </a:bodyPr>
          <a:lstStyle/>
          <a:p>
            <a:pPr algn="ctr"/>
            <a:r>
              <a:rPr lang="en-CN" sz="1350" dirty="0">
                <a:latin typeface="Franklin Gothic Book" panose="020B0503020102020204" pitchFamily="34" charset="0"/>
              </a:rPr>
              <a:t>“I like brands that stand for the good of society or planet”</a:t>
            </a:r>
          </a:p>
        </p:txBody>
      </p:sp>
      <p:sp>
        <p:nvSpPr>
          <p:cNvPr id="7" name="TextBox 6">
            <a:extLst>
              <a:ext uri="{FF2B5EF4-FFF2-40B4-BE49-F238E27FC236}">
                <a16:creationId xmlns:a16="http://schemas.microsoft.com/office/drawing/2014/main" id="{D2DFC738-8E55-253C-04CE-61C26DD5CF64}"/>
              </a:ext>
            </a:extLst>
          </p:cNvPr>
          <p:cNvSpPr txBox="1"/>
          <p:nvPr/>
        </p:nvSpPr>
        <p:spPr>
          <a:xfrm>
            <a:off x="7825574" y="5129322"/>
            <a:ext cx="1933908" cy="738664"/>
          </a:xfrm>
          <a:prstGeom prst="rect">
            <a:avLst/>
          </a:prstGeom>
          <a:noFill/>
        </p:spPr>
        <p:txBody>
          <a:bodyPr wrap="square" rtlCol="0">
            <a:spAutoFit/>
          </a:bodyPr>
          <a:lstStyle/>
          <a:p>
            <a:pPr algn="ctr"/>
            <a:r>
              <a:rPr lang="en-CN" sz="1350" dirty="0">
                <a:latin typeface="Franklin Gothic Book" panose="020B0503020102020204" pitchFamily="34" charset="0"/>
              </a:rPr>
              <a:t>“I like brands that represent the same values I believe in”</a:t>
            </a:r>
          </a:p>
        </p:txBody>
      </p:sp>
      <p:sp>
        <p:nvSpPr>
          <p:cNvPr id="8" name="TextBox 7">
            <a:extLst>
              <a:ext uri="{FF2B5EF4-FFF2-40B4-BE49-F238E27FC236}">
                <a16:creationId xmlns:a16="http://schemas.microsoft.com/office/drawing/2014/main" id="{232F4F24-0D19-1899-314B-1DB50F28AD17}"/>
              </a:ext>
            </a:extLst>
          </p:cNvPr>
          <p:cNvSpPr txBox="1"/>
          <p:nvPr/>
        </p:nvSpPr>
        <p:spPr>
          <a:xfrm>
            <a:off x="9649569" y="5135950"/>
            <a:ext cx="1933908" cy="738664"/>
          </a:xfrm>
          <a:prstGeom prst="rect">
            <a:avLst/>
          </a:prstGeom>
          <a:noFill/>
        </p:spPr>
        <p:txBody>
          <a:bodyPr wrap="square" rtlCol="0">
            <a:spAutoFit/>
          </a:bodyPr>
          <a:lstStyle/>
          <a:p>
            <a:pPr algn="ctr"/>
            <a:r>
              <a:rPr lang="en-CN" sz="1350" dirty="0">
                <a:latin typeface="Franklin Gothic Book" panose="020B0503020102020204" pitchFamily="34" charset="0"/>
              </a:rPr>
              <a:t>“I like brands that support the issues I care about”</a:t>
            </a:r>
          </a:p>
        </p:txBody>
      </p:sp>
      <p:sp>
        <p:nvSpPr>
          <p:cNvPr id="9" name="TextBox 8">
            <a:extLst>
              <a:ext uri="{FF2B5EF4-FFF2-40B4-BE49-F238E27FC236}">
                <a16:creationId xmlns:a16="http://schemas.microsoft.com/office/drawing/2014/main" id="{09858B85-FE1E-CF61-0DA9-3DB88ABD20DE}"/>
              </a:ext>
            </a:extLst>
          </p:cNvPr>
          <p:cNvSpPr txBox="1"/>
          <p:nvPr/>
        </p:nvSpPr>
        <p:spPr>
          <a:xfrm>
            <a:off x="5909115" y="5982147"/>
            <a:ext cx="2218877" cy="553998"/>
          </a:xfrm>
          <a:prstGeom prst="rect">
            <a:avLst/>
          </a:prstGeom>
          <a:noFill/>
        </p:spPr>
        <p:txBody>
          <a:bodyPr wrap="none" rtlCol="0">
            <a:spAutoFit/>
          </a:bodyPr>
          <a:lstStyle/>
          <a:p>
            <a:endParaRPr lang="en-CN" sz="900" dirty="0">
              <a:latin typeface="Franklin Gothic Book" panose="020B0503020102020204" pitchFamily="34" charset="0"/>
            </a:endParaRPr>
          </a:p>
          <a:p>
            <a:endParaRPr lang="en-CN" sz="300" dirty="0">
              <a:latin typeface="Franklin Gothic Book" panose="020B0503020102020204" pitchFamily="34" charset="0"/>
            </a:endParaRPr>
          </a:p>
          <a:p>
            <a:r>
              <a:rPr lang="en-CN" sz="900" dirty="0">
                <a:latin typeface="Franklin Gothic Book" panose="020B0503020102020204" pitchFamily="34" charset="0"/>
              </a:rPr>
              <a:t>BASE: Total Respondents</a:t>
            </a:r>
          </a:p>
          <a:p>
            <a:r>
              <a:rPr lang="en-CN" sz="900" dirty="0">
                <a:latin typeface="Franklin Gothic Book" panose="020B0503020102020204" pitchFamily="34" charset="0"/>
              </a:rPr>
              <a:t>*Measured on a 5-point agreement scale</a:t>
            </a:r>
          </a:p>
        </p:txBody>
      </p:sp>
      <p:cxnSp>
        <p:nvCxnSpPr>
          <p:cNvPr id="12" name="Straight Connector 11">
            <a:extLst>
              <a:ext uri="{FF2B5EF4-FFF2-40B4-BE49-F238E27FC236}">
                <a16:creationId xmlns:a16="http://schemas.microsoft.com/office/drawing/2014/main" id="{9E3C95E4-FBC1-C196-8002-29BB87000600}"/>
              </a:ext>
            </a:extLst>
          </p:cNvPr>
          <p:cNvCxnSpPr>
            <a:cxnSpLocks/>
          </p:cNvCxnSpPr>
          <p:nvPr/>
        </p:nvCxnSpPr>
        <p:spPr>
          <a:xfrm>
            <a:off x="6064318" y="3642944"/>
            <a:ext cx="5519159"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252E9359-83DF-FA68-9FC6-5DE6EBA1C29E}"/>
              </a:ext>
            </a:extLst>
          </p:cNvPr>
          <p:cNvGrpSpPr/>
          <p:nvPr/>
        </p:nvGrpSpPr>
        <p:grpSpPr>
          <a:xfrm>
            <a:off x="7279691" y="1562691"/>
            <a:ext cx="3509010" cy="767903"/>
            <a:chOff x="6915150" y="1495236"/>
            <a:chExt cx="3509010" cy="767903"/>
          </a:xfrm>
        </p:grpSpPr>
        <p:sp>
          <p:nvSpPr>
            <p:cNvPr id="28" name="Rectangle 27">
              <a:extLst>
                <a:ext uri="{FF2B5EF4-FFF2-40B4-BE49-F238E27FC236}">
                  <a16:creationId xmlns:a16="http://schemas.microsoft.com/office/drawing/2014/main" id="{26865170-5870-C0A5-8E8A-36C007A0448B}"/>
                </a:ext>
              </a:extLst>
            </p:cNvPr>
            <p:cNvSpPr/>
            <p:nvPr/>
          </p:nvSpPr>
          <p:spPr>
            <a:xfrm>
              <a:off x="6915150" y="1495236"/>
              <a:ext cx="3509010" cy="7679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grpSp>
          <p:nvGrpSpPr>
            <p:cNvPr id="26" name="Group 25">
              <a:extLst>
                <a:ext uri="{FF2B5EF4-FFF2-40B4-BE49-F238E27FC236}">
                  <a16:creationId xmlns:a16="http://schemas.microsoft.com/office/drawing/2014/main" id="{FB2E0B05-5FD3-7771-B0ED-38E1241981BC}"/>
                </a:ext>
              </a:extLst>
            </p:cNvPr>
            <p:cNvGrpSpPr/>
            <p:nvPr/>
          </p:nvGrpSpPr>
          <p:grpSpPr>
            <a:xfrm>
              <a:off x="7177394" y="1603921"/>
              <a:ext cx="3112145" cy="559426"/>
              <a:chOff x="6700960" y="1493780"/>
              <a:chExt cx="3112145" cy="559426"/>
            </a:xfrm>
          </p:grpSpPr>
          <p:sp>
            <p:nvSpPr>
              <p:cNvPr id="13" name="Rectangle 12">
                <a:extLst>
                  <a:ext uri="{FF2B5EF4-FFF2-40B4-BE49-F238E27FC236}">
                    <a16:creationId xmlns:a16="http://schemas.microsoft.com/office/drawing/2014/main" id="{269580E7-CAE7-FD77-31D4-5540572D6CB6}"/>
                  </a:ext>
                </a:extLst>
              </p:cNvPr>
              <p:cNvSpPr/>
              <p:nvPr/>
            </p:nvSpPr>
            <p:spPr>
              <a:xfrm>
                <a:off x="6700960" y="1563222"/>
                <a:ext cx="223623" cy="13811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4" name="TextBox 13">
                <a:extLst>
                  <a:ext uri="{FF2B5EF4-FFF2-40B4-BE49-F238E27FC236}">
                    <a16:creationId xmlns:a16="http://schemas.microsoft.com/office/drawing/2014/main" id="{070D5A6B-573C-5DA1-259C-0AE609CA71BB}"/>
                  </a:ext>
                </a:extLst>
              </p:cNvPr>
              <p:cNvSpPr txBox="1"/>
              <p:nvPr/>
            </p:nvSpPr>
            <p:spPr>
              <a:xfrm>
                <a:off x="6889358" y="1493780"/>
                <a:ext cx="572593" cy="276999"/>
              </a:xfrm>
              <a:prstGeom prst="rect">
                <a:avLst/>
              </a:prstGeom>
              <a:noFill/>
            </p:spPr>
            <p:txBody>
              <a:bodyPr wrap="none" rtlCol="0">
                <a:spAutoFit/>
              </a:bodyPr>
              <a:lstStyle/>
              <a:p>
                <a:r>
                  <a:rPr lang="en-CN" sz="1200" b="1" dirty="0">
                    <a:latin typeface="Bahnschrift" panose="020B0502040204020203" pitchFamily="34" charset="0"/>
                  </a:rPr>
                  <a:t>China</a:t>
                </a:r>
              </a:p>
            </p:txBody>
          </p:sp>
          <p:sp>
            <p:nvSpPr>
              <p:cNvPr id="15" name="Rectangle 14">
                <a:extLst>
                  <a:ext uri="{FF2B5EF4-FFF2-40B4-BE49-F238E27FC236}">
                    <a16:creationId xmlns:a16="http://schemas.microsoft.com/office/drawing/2014/main" id="{33EE4E79-E58D-A38E-C763-943AAD71548C}"/>
                  </a:ext>
                </a:extLst>
              </p:cNvPr>
              <p:cNvSpPr/>
              <p:nvPr/>
            </p:nvSpPr>
            <p:spPr>
              <a:xfrm>
                <a:off x="7700175" y="1563222"/>
                <a:ext cx="223623" cy="1381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6" name="TextBox 15">
                <a:extLst>
                  <a:ext uri="{FF2B5EF4-FFF2-40B4-BE49-F238E27FC236}">
                    <a16:creationId xmlns:a16="http://schemas.microsoft.com/office/drawing/2014/main" id="{90D05653-F80D-B637-7F69-778F782A8403}"/>
                  </a:ext>
                </a:extLst>
              </p:cNvPr>
              <p:cNvSpPr txBox="1"/>
              <p:nvPr/>
            </p:nvSpPr>
            <p:spPr>
              <a:xfrm>
                <a:off x="7888573" y="1493780"/>
                <a:ext cx="761747" cy="276999"/>
              </a:xfrm>
              <a:prstGeom prst="rect">
                <a:avLst/>
              </a:prstGeom>
              <a:noFill/>
            </p:spPr>
            <p:txBody>
              <a:bodyPr wrap="none" rtlCol="0">
                <a:spAutoFit/>
              </a:bodyPr>
              <a:lstStyle/>
              <a:p>
                <a:r>
                  <a:rPr lang="en-CN" sz="1200" b="1" dirty="0">
                    <a:latin typeface="Bahnschrift" panose="020B0502040204020203" pitchFamily="34" charset="0"/>
                  </a:rPr>
                  <a:t>Thailand</a:t>
                </a:r>
              </a:p>
            </p:txBody>
          </p:sp>
          <p:sp>
            <p:nvSpPr>
              <p:cNvPr id="17" name="Rectangle 16">
                <a:extLst>
                  <a:ext uri="{FF2B5EF4-FFF2-40B4-BE49-F238E27FC236}">
                    <a16:creationId xmlns:a16="http://schemas.microsoft.com/office/drawing/2014/main" id="{043030BC-4597-FEEA-2A63-4C3589929002}"/>
                  </a:ext>
                </a:extLst>
              </p:cNvPr>
              <p:cNvSpPr/>
              <p:nvPr/>
            </p:nvSpPr>
            <p:spPr>
              <a:xfrm>
                <a:off x="8681820" y="1563222"/>
                <a:ext cx="223623" cy="13811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8" name="TextBox 17">
                <a:extLst>
                  <a:ext uri="{FF2B5EF4-FFF2-40B4-BE49-F238E27FC236}">
                    <a16:creationId xmlns:a16="http://schemas.microsoft.com/office/drawing/2014/main" id="{EE9770C6-C6F8-425F-12AF-945737A55707}"/>
                  </a:ext>
                </a:extLst>
              </p:cNvPr>
              <p:cNvSpPr txBox="1"/>
              <p:nvPr/>
            </p:nvSpPr>
            <p:spPr>
              <a:xfrm>
                <a:off x="8870218" y="1493780"/>
                <a:ext cx="942887" cy="276999"/>
              </a:xfrm>
              <a:prstGeom prst="rect">
                <a:avLst/>
              </a:prstGeom>
              <a:noFill/>
            </p:spPr>
            <p:txBody>
              <a:bodyPr wrap="none" rtlCol="0">
                <a:spAutoFit/>
              </a:bodyPr>
              <a:lstStyle/>
              <a:p>
                <a:r>
                  <a:rPr lang="en-CN" sz="1200" b="1" dirty="0">
                    <a:latin typeface="Bahnschrift" panose="020B0502040204020203" pitchFamily="34" charset="0"/>
                  </a:rPr>
                  <a:t>Philippines</a:t>
                </a:r>
              </a:p>
            </p:txBody>
          </p:sp>
          <p:sp>
            <p:nvSpPr>
              <p:cNvPr id="19" name="Rectangle 18">
                <a:extLst>
                  <a:ext uri="{FF2B5EF4-FFF2-40B4-BE49-F238E27FC236}">
                    <a16:creationId xmlns:a16="http://schemas.microsoft.com/office/drawing/2014/main" id="{4DC723C7-B1F4-2293-6A90-D53CA18FB3A8}"/>
                  </a:ext>
                </a:extLst>
              </p:cNvPr>
              <p:cNvSpPr/>
              <p:nvPr/>
            </p:nvSpPr>
            <p:spPr>
              <a:xfrm>
                <a:off x="6700960" y="1845649"/>
                <a:ext cx="223623" cy="13811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20" name="TextBox 19">
                <a:extLst>
                  <a:ext uri="{FF2B5EF4-FFF2-40B4-BE49-F238E27FC236}">
                    <a16:creationId xmlns:a16="http://schemas.microsoft.com/office/drawing/2014/main" id="{C130DA62-D034-5FE3-DE74-EB1356725F68}"/>
                  </a:ext>
                </a:extLst>
              </p:cNvPr>
              <p:cNvSpPr txBox="1"/>
              <p:nvPr/>
            </p:nvSpPr>
            <p:spPr>
              <a:xfrm>
                <a:off x="6889358" y="1776207"/>
                <a:ext cx="768159" cy="276999"/>
              </a:xfrm>
              <a:prstGeom prst="rect">
                <a:avLst/>
              </a:prstGeom>
              <a:noFill/>
            </p:spPr>
            <p:txBody>
              <a:bodyPr wrap="none" rtlCol="0">
                <a:spAutoFit/>
              </a:bodyPr>
              <a:lstStyle/>
              <a:p>
                <a:r>
                  <a:rPr lang="en-CN" sz="1200" b="1" dirty="0">
                    <a:latin typeface="Bahnschrift" panose="020B0502040204020203" pitchFamily="34" charset="0"/>
                  </a:rPr>
                  <a:t>S. Korea</a:t>
                </a:r>
              </a:p>
            </p:txBody>
          </p:sp>
          <p:sp>
            <p:nvSpPr>
              <p:cNvPr id="21" name="Rectangle 20">
                <a:extLst>
                  <a:ext uri="{FF2B5EF4-FFF2-40B4-BE49-F238E27FC236}">
                    <a16:creationId xmlns:a16="http://schemas.microsoft.com/office/drawing/2014/main" id="{0C4C56E2-C78A-0340-1368-F0B425DE7086}"/>
                  </a:ext>
                </a:extLst>
              </p:cNvPr>
              <p:cNvSpPr/>
              <p:nvPr/>
            </p:nvSpPr>
            <p:spPr>
              <a:xfrm>
                <a:off x="7707250" y="1845649"/>
                <a:ext cx="223623" cy="1381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22" name="TextBox 21">
                <a:extLst>
                  <a:ext uri="{FF2B5EF4-FFF2-40B4-BE49-F238E27FC236}">
                    <a16:creationId xmlns:a16="http://schemas.microsoft.com/office/drawing/2014/main" id="{B7A32828-DE76-28C8-372C-8DAEA3CD547F}"/>
                  </a:ext>
                </a:extLst>
              </p:cNvPr>
              <p:cNvSpPr txBox="1"/>
              <p:nvPr/>
            </p:nvSpPr>
            <p:spPr>
              <a:xfrm>
                <a:off x="7895648" y="1776207"/>
                <a:ext cx="596638" cy="276999"/>
              </a:xfrm>
              <a:prstGeom prst="rect">
                <a:avLst/>
              </a:prstGeom>
              <a:noFill/>
            </p:spPr>
            <p:txBody>
              <a:bodyPr wrap="none" rtlCol="0">
                <a:spAutoFit/>
              </a:bodyPr>
              <a:lstStyle/>
              <a:p>
                <a:r>
                  <a:rPr lang="en-CN" sz="1200" b="1" dirty="0">
                    <a:latin typeface="Bahnschrift" panose="020B0502040204020203" pitchFamily="34" charset="0"/>
                  </a:rPr>
                  <a:t>Japan</a:t>
                </a:r>
              </a:p>
            </p:txBody>
          </p:sp>
          <p:sp>
            <p:nvSpPr>
              <p:cNvPr id="23" name="Rectangle 22">
                <a:extLst>
                  <a:ext uri="{FF2B5EF4-FFF2-40B4-BE49-F238E27FC236}">
                    <a16:creationId xmlns:a16="http://schemas.microsoft.com/office/drawing/2014/main" id="{958A5DF2-4CDD-9FF5-1F5C-8B009E7A84EF}"/>
                  </a:ext>
                </a:extLst>
              </p:cNvPr>
              <p:cNvSpPr/>
              <p:nvPr/>
            </p:nvSpPr>
            <p:spPr>
              <a:xfrm>
                <a:off x="8688882" y="1845649"/>
                <a:ext cx="223623" cy="13811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24" name="TextBox 23">
                <a:extLst>
                  <a:ext uri="{FF2B5EF4-FFF2-40B4-BE49-F238E27FC236}">
                    <a16:creationId xmlns:a16="http://schemas.microsoft.com/office/drawing/2014/main" id="{A245E008-8C1D-67BF-B7A9-220A54FF4290}"/>
                  </a:ext>
                </a:extLst>
              </p:cNvPr>
              <p:cNvSpPr txBox="1"/>
              <p:nvPr/>
            </p:nvSpPr>
            <p:spPr>
              <a:xfrm>
                <a:off x="8877280" y="1776207"/>
                <a:ext cx="516488" cy="276999"/>
              </a:xfrm>
              <a:prstGeom prst="rect">
                <a:avLst/>
              </a:prstGeom>
              <a:noFill/>
            </p:spPr>
            <p:txBody>
              <a:bodyPr wrap="none" rtlCol="0">
                <a:spAutoFit/>
              </a:bodyPr>
              <a:lstStyle/>
              <a:p>
                <a:r>
                  <a:rPr lang="en-CN" sz="1200" b="1" dirty="0">
                    <a:latin typeface="Bahnschrift" panose="020B0502040204020203" pitchFamily="34" charset="0"/>
                  </a:rPr>
                  <a:t>India</a:t>
                </a:r>
              </a:p>
            </p:txBody>
          </p:sp>
        </p:grpSp>
      </p:grpSp>
      <p:sp>
        <p:nvSpPr>
          <p:cNvPr id="30" name="TextBox 29">
            <a:extLst>
              <a:ext uri="{FF2B5EF4-FFF2-40B4-BE49-F238E27FC236}">
                <a16:creationId xmlns:a16="http://schemas.microsoft.com/office/drawing/2014/main" id="{D6014A69-D12E-44FD-D445-1D3776F96B7D}"/>
              </a:ext>
            </a:extLst>
          </p:cNvPr>
          <p:cNvSpPr txBox="1"/>
          <p:nvPr/>
        </p:nvSpPr>
        <p:spPr>
          <a:xfrm>
            <a:off x="6087729" y="321855"/>
            <a:ext cx="5710218" cy="707886"/>
          </a:xfrm>
          <a:prstGeom prst="rect">
            <a:avLst/>
          </a:prstGeom>
          <a:noFill/>
        </p:spPr>
        <p:txBody>
          <a:bodyPr wrap="none" rtlCol="0">
            <a:spAutoFit/>
          </a:bodyPr>
          <a:lstStyle/>
          <a:p>
            <a:pPr algn="ctr"/>
            <a:r>
              <a:rPr lang="en-CN" sz="2400" b="1" dirty="0">
                <a:latin typeface="Bahnschrift" panose="020B0502040204020203" pitchFamily="34" charset="0"/>
              </a:rPr>
              <a:t>ATTITUDES TOWARDS BRAND PURPOSE</a:t>
            </a:r>
          </a:p>
          <a:p>
            <a:pPr algn="ctr"/>
            <a:r>
              <a:rPr lang="en-CN" sz="1600" b="1" dirty="0">
                <a:latin typeface="Bahnschrift" panose="020B0502040204020203" pitchFamily="34" charset="0"/>
              </a:rPr>
              <a:t>% WHO STRONGLY AGREE* – BY COUNTRY</a:t>
            </a:r>
          </a:p>
        </p:txBody>
      </p:sp>
      <p:cxnSp>
        <p:nvCxnSpPr>
          <p:cNvPr id="34" name="Straight Connector 33">
            <a:extLst>
              <a:ext uri="{FF2B5EF4-FFF2-40B4-BE49-F238E27FC236}">
                <a16:creationId xmlns:a16="http://schemas.microsoft.com/office/drawing/2014/main" id="{C4DE00A1-6986-9BF6-38BB-2D07177E6ACD}"/>
              </a:ext>
            </a:extLst>
          </p:cNvPr>
          <p:cNvCxnSpPr/>
          <p:nvPr/>
        </p:nvCxnSpPr>
        <p:spPr>
          <a:xfrm>
            <a:off x="8188298" y="1252021"/>
            <a:ext cx="159698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06D02A5-ED13-05E1-6F8E-F3A932F68472}"/>
              </a:ext>
            </a:extLst>
          </p:cNvPr>
          <p:cNvCxnSpPr>
            <a:cxnSpLocks/>
          </p:cNvCxnSpPr>
          <p:nvPr/>
        </p:nvCxnSpPr>
        <p:spPr>
          <a:xfrm>
            <a:off x="206062" y="6658377"/>
            <a:ext cx="11062954"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37" name="Picture 7" descr="Picture 7">
            <a:extLst>
              <a:ext uri="{FF2B5EF4-FFF2-40B4-BE49-F238E27FC236}">
                <a16:creationId xmlns:a16="http://schemas.microsoft.com/office/drawing/2014/main" id="{6BAD6DB3-51FE-3F74-E8DB-55B5EB990D7B}"/>
              </a:ext>
            </a:extLst>
          </p:cNvPr>
          <p:cNvPicPr>
            <a:picLocks noChangeAspect="1"/>
          </p:cNvPicPr>
          <p:nvPr/>
        </p:nvPicPr>
        <p:blipFill>
          <a:blip r:embed="rId3"/>
          <a:stretch>
            <a:fillRect/>
          </a:stretch>
        </p:blipFill>
        <p:spPr>
          <a:xfrm>
            <a:off x="11356263" y="6563469"/>
            <a:ext cx="570474" cy="164058"/>
          </a:xfrm>
          <a:prstGeom prst="rect">
            <a:avLst/>
          </a:prstGeom>
          <a:ln w="12700" cap="flat">
            <a:noFill/>
            <a:miter lim="400000"/>
          </a:ln>
          <a:effectLst/>
        </p:spPr>
      </p:pic>
      <p:sp>
        <p:nvSpPr>
          <p:cNvPr id="46" name="TextBox 45">
            <a:extLst>
              <a:ext uri="{FF2B5EF4-FFF2-40B4-BE49-F238E27FC236}">
                <a16:creationId xmlns:a16="http://schemas.microsoft.com/office/drawing/2014/main" id="{9B736E9E-E0ED-80C6-F67C-680DBC9498B9}"/>
              </a:ext>
            </a:extLst>
          </p:cNvPr>
          <p:cNvSpPr txBox="1"/>
          <p:nvPr/>
        </p:nvSpPr>
        <p:spPr>
          <a:xfrm>
            <a:off x="11442845" y="3452291"/>
            <a:ext cx="684803" cy="415498"/>
          </a:xfrm>
          <a:prstGeom prst="rect">
            <a:avLst/>
          </a:prstGeom>
          <a:noFill/>
        </p:spPr>
        <p:txBody>
          <a:bodyPr wrap="none" rtlCol="0">
            <a:spAutoFit/>
          </a:bodyPr>
          <a:lstStyle/>
          <a:p>
            <a:pPr algn="ctr"/>
            <a:r>
              <a:rPr lang="en-CN" sz="1050" b="1" dirty="0">
                <a:latin typeface="Bahnschrift" panose="020B0502040204020203" pitchFamily="34" charset="0"/>
              </a:rPr>
              <a:t>Asia </a:t>
            </a:r>
          </a:p>
          <a:p>
            <a:pPr algn="ctr"/>
            <a:r>
              <a:rPr lang="en-CN" sz="1050" b="1" dirty="0">
                <a:latin typeface="Bahnschrift" panose="020B0502040204020203" pitchFamily="34" charset="0"/>
              </a:rPr>
              <a:t>Average</a:t>
            </a:r>
            <a:endParaRPr lang="en-CN" sz="800" b="1" dirty="0">
              <a:latin typeface="Bahnschrift" panose="020B0502040204020203" pitchFamily="34" charset="0"/>
            </a:endParaRPr>
          </a:p>
        </p:txBody>
      </p:sp>
      <p:sp>
        <p:nvSpPr>
          <p:cNvPr id="3" name="Triangle 2">
            <a:extLst>
              <a:ext uri="{FF2B5EF4-FFF2-40B4-BE49-F238E27FC236}">
                <a16:creationId xmlns:a16="http://schemas.microsoft.com/office/drawing/2014/main" id="{D247B7D4-4A5F-E3A2-CC6B-80B1F9F5A2A5}"/>
              </a:ext>
            </a:extLst>
          </p:cNvPr>
          <p:cNvSpPr/>
          <p:nvPr/>
        </p:nvSpPr>
        <p:spPr>
          <a:xfrm>
            <a:off x="11365998" y="2799183"/>
            <a:ext cx="115776" cy="99807"/>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4" name="Triangle 3">
            <a:extLst>
              <a:ext uri="{FF2B5EF4-FFF2-40B4-BE49-F238E27FC236}">
                <a16:creationId xmlns:a16="http://schemas.microsoft.com/office/drawing/2014/main" id="{BA606221-4B4B-F840-05A2-EE3B4046BC9C}"/>
              </a:ext>
            </a:extLst>
          </p:cNvPr>
          <p:cNvSpPr/>
          <p:nvPr/>
        </p:nvSpPr>
        <p:spPr>
          <a:xfrm>
            <a:off x="10659982" y="3110206"/>
            <a:ext cx="115776" cy="99807"/>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0" name="Triangle 9">
            <a:extLst>
              <a:ext uri="{FF2B5EF4-FFF2-40B4-BE49-F238E27FC236}">
                <a16:creationId xmlns:a16="http://schemas.microsoft.com/office/drawing/2014/main" id="{FD2ED585-9F34-8DD3-3F9E-F59652B583BF}"/>
              </a:ext>
            </a:extLst>
          </p:cNvPr>
          <p:cNvSpPr/>
          <p:nvPr/>
        </p:nvSpPr>
        <p:spPr>
          <a:xfrm>
            <a:off x="9568297" y="2699656"/>
            <a:ext cx="115776" cy="99807"/>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1" name="Triangle 10">
            <a:extLst>
              <a:ext uri="{FF2B5EF4-FFF2-40B4-BE49-F238E27FC236}">
                <a16:creationId xmlns:a16="http://schemas.microsoft.com/office/drawing/2014/main" id="{BE84627A-3B63-AEC2-B3B2-A8B28DF64331}"/>
              </a:ext>
            </a:extLst>
          </p:cNvPr>
          <p:cNvSpPr/>
          <p:nvPr/>
        </p:nvSpPr>
        <p:spPr>
          <a:xfrm>
            <a:off x="8852950" y="2973355"/>
            <a:ext cx="115776" cy="99807"/>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25" name="Triangle 24">
            <a:extLst>
              <a:ext uri="{FF2B5EF4-FFF2-40B4-BE49-F238E27FC236}">
                <a16:creationId xmlns:a16="http://schemas.microsoft.com/office/drawing/2014/main" id="{422F7369-B3B4-7593-46A1-1EBA14997BFC}"/>
              </a:ext>
            </a:extLst>
          </p:cNvPr>
          <p:cNvSpPr/>
          <p:nvPr/>
        </p:nvSpPr>
        <p:spPr>
          <a:xfrm>
            <a:off x="7751939" y="2674772"/>
            <a:ext cx="115776" cy="99807"/>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27" name="Triangle 26">
            <a:extLst>
              <a:ext uri="{FF2B5EF4-FFF2-40B4-BE49-F238E27FC236}">
                <a16:creationId xmlns:a16="http://schemas.microsoft.com/office/drawing/2014/main" id="{67C7E967-3C92-022B-0764-7FD84762545A}"/>
              </a:ext>
            </a:extLst>
          </p:cNvPr>
          <p:cNvSpPr/>
          <p:nvPr/>
        </p:nvSpPr>
        <p:spPr>
          <a:xfrm>
            <a:off x="7036592" y="2668551"/>
            <a:ext cx="115776" cy="99807"/>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Tree>
    <p:extLst>
      <p:ext uri="{BB962C8B-B14F-4D97-AF65-F5344CB8AC3E}">
        <p14:creationId xmlns:p14="http://schemas.microsoft.com/office/powerpoint/2010/main" val="2897437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7EBF88-1713-8918-2228-76414D12CFC8}"/>
              </a:ext>
            </a:extLst>
          </p:cNvPr>
          <p:cNvSpPr/>
          <p:nvPr/>
        </p:nvSpPr>
        <p:spPr>
          <a:xfrm>
            <a:off x="5734372" y="0"/>
            <a:ext cx="6457627"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45" name="TextBox 44">
            <a:extLst>
              <a:ext uri="{FF2B5EF4-FFF2-40B4-BE49-F238E27FC236}">
                <a16:creationId xmlns:a16="http://schemas.microsoft.com/office/drawing/2014/main" id="{E7573175-4FDB-AA6B-8CD4-6A31E2482D6C}"/>
              </a:ext>
            </a:extLst>
          </p:cNvPr>
          <p:cNvSpPr txBox="1"/>
          <p:nvPr/>
        </p:nvSpPr>
        <p:spPr>
          <a:xfrm>
            <a:off x="467292" y="273141"/>
            <a:ext cx="5098934" cy="1138773"/>
          </a:xfrm>
          <a:prstGeom prst="rect">
            <a:avLst/>
          </a:prstGeom>
          <a:noFill/>
        </p:spPr>
        <p:txBody>
          <a:bodyPr wrap="square" rtlCol="0">
            <a:spAutoFit/>
          </a:bodyPr>
          <a:lstStyle/>
          <a:p>
            <a:r>
              <a:rPr lang="en-CN" sz="3400" b="1" dirty="0">
                <a:solidFill>
                  <a:srgbClr val="FF0000"/>
                </a:solidFill>
                <a:latin typeface="Bahnschrift" panose="020B0502040204020203" pitchFamily="34" charset="0"/>
              </a:rPr>
              <a:t>ASIA’S “BRAND PURPOSE PARADOX”</a:t>
            </a:r>
          </a:p>
        </p:txBody>
      </p:sp>
      <p:sp>
        <p:nvSpPr>
          <p:cNvPr id="49" name="Rectangle 48">
            <a:extLst>
              <a:ext uri="{FF2B5EF4-FFF2-40B4-BE49-F238E27FC236}">
                <a16:creationId xmlns:a16="http://schemas.microsoft.com/office/drawing/2014/main" id="{6F8CECAA-AFE2-F31D-8D51-4FF680E1FD9A}"/>
              </a:ext>
            </a:extLst>
          </p:cNvPr>
          <p:cNvSpPr/>
          <p:nvPr/>
        </p:nvSpPr>
        <p:spPr>
          <a:xfrm>
            <a:off x="0" y="359470"/>
            <a:ext cx="424800" cy="89255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67" name="TextBox 66">
            <a:extLst>
              <a:ext uri="{FF2B5EF4-FFF2-40B4-BE49-F238E27FC236}">
                <a16:creationId xmlns:a16="http://schemas.microsoft.com/office/drawing/2014/main" id="{FA575653-4AA0-A0FC-0744-3CF3528B0B04}"/>
              </a:ext>
            </a:extLst>
          </p:cNvPr>
          <p:cNvSpPr txBox="1"/>
          <p:nvPr/>
        </p:nvSpPr>
        <p:spPr>
          <a:xfrm>
            <a:off x="603570" y="1767855"/>
            <a:ext cx="4800619" cy="3539430"/>
          </a:xfrm>
          <a:prstGeom prst="rect">
            <a:avLst/>
          </a:prstGeom>
          <a:noFill/>
        </p:spPr>
        <p:txBody>
          <a:bodyPr wrap="square" rtlCol="0">
            <a:spAutoFit/>
          </a:bodyPr>
          <a:lstStyle/>
          <a:p>
            <a:pPr marL="231775" indent="-231775">
              <a:buFont typeface="Arial" panose="020B0604020202020204" pitchFamily="34" charset="0"/>
              <a:buChar char="•"/>
            </a:pPr>
            <a:r>
              <a:rPr lang="en-GB" sz="1600" b="0" i="0" dirty="0">
                <a:effectLst/>
                <a:latin typeface="Franklin Gothic Book" panose="020B0503020102020204" pitchFamily="34" charset="0"/>
              </a:rPr>
              <a:t>In Asia, there is a strong inverse correlation between a country's economic condition and its citizens' attitudes toward brand purpose.</a:t>
            </a:r>
          </a:p>
          <a:p>
            <a:pPr marL="231775" indent="-231775">
              <a:buFont typeface="Arial" panose="020B0604020202020204" pitchFamily="34" charset="0"/>
              <a:buChar char="•"/>
            </a:pPr>
            <a:endParaRPr lang="en-GB" sz="1600" b="0" i="0" dirty="0">
              <a:effectLst/>
              <a:latin typeface="Franklin Gothic Book" panose="020B0503020102020204" pitchFamily="34" charset="0"/>
            </a:endParaRPr>
          </a:p>
          <a:p>
            <a:pPr marL="231775" indent="-231775">
              <a:buFont typeface="Arial" panose="020B0604020202020204" pitchFamily="34" charset="0"/>
              <a:buChar char="•"/>
            </a:pPr>
            <a:r>
              <a:rPr lang="en-GB" sz="1600" b="0" i="0" dirty="0">
                <a:effectLst/>
                <a:latin typeface="Franklin Gothic Book" panose="020B0503020102020204" pitchFamily="34" charset="0"/>
              </a:rPr>
              <a:t>The less robust an economy is (as measured by GDP per capita), the greater people’s desire for brands to contribute to society becomes.</a:t>
            </a:r>
            <a:r>
              <a:rPr lang="en-GB" sz="1600" dirty="0">
                <a:latin typeface="Franklin Gothic Book" panose="020B0503020102020204" pitchFamily="34" charset="0"/>
              </a:rPr>
              <a:t> </a:t>
            </a:r>
            <a:r>
              <a:rPr lang="en-GB" sz="1600" b="0" i="0" dirty="0">
                <a:effectLst/>
                <a:latin typeface="Franklin Gothic Book" panose="020B0503020102020204" pitchFamily="34" charset="0"/>
              </a:rPr>
              <a:t>This is best presented in markets like the Philippines and India where citizens expect brands to fill gaps in society that governments often cannot.</a:t>
            </a:r>
          </a:p>
          <a:p>
            <a:pPr marL="231775" indent="-231775">
              <a:buFont typeface="Arial" panose="020B0604020202020204" pitchFamily="34" charset="0"/>
              <a:buChar char="•"/>
            </a:pPr>
            <a:endParaRPr lang="en-GB" sz="1600" dirty="0">
              <a:latin typeface="Franklin Gothic Book" panose="020B0503020102020204" pitchFamily="34" charset="0"/>
            </a:endParaRPr>
          </a:p>
          <a:p>
            <a:pPr marL="231775" indent="-231775">
              <a:buFont typeface="Arial" panose="020B0604020202020204" pitchFamily="34" charset="0"/>
              <a:buChar char="•"/>
            </a:pPr>
            <a:r>
              <a:rPr lang="en-GB" sz="1600" b="0" i="0" dirty="0">
                <a:effectLst/>
                <a:latin typeface="Franklin Gothic Book" panose="020B0503020102020204" pitchFamily="34" charset="0"/>
              </a:rPr>
              <a:t>In contrast, the more robust an economy is, i.e., Japan and Korea, the less likely people will look to brands and corporations to embody a purpose.</a:t>
            </a:r>
          </a:p>
        </p:txBody>
      </p:sp>
      <p:sp>
        <p:nvSpPr>
          <p:cNvPr id="30" name="TextBox 29">
            <a:extLst>
              <a:ext uri="{FF2B5EF4-FFF2-40B4-BE49-F238E27FC236}">
                <a16:creationId xmlns:a16="http://schemas.microsoft.com/office/drawing/2014/main" id="{D6014A69-D12E-44FD-D445-1D3776F96B7D}"/>
              </a:ext>
            </a:extLst>
          </p:cNvPr>
          <p:cNvSpPr txBox="1"/>
          <p:nvPr/>
        </p:nvSpPr>
        <p:spPr>
          <a:xfrm>
            <a:off x="6769814" y="270339"/>
            <a:ext cx="4346063" cy="1200329"/>
          </a:xfrm>
          <a:prstGeom prst="rect">
            <a:avLst/>
          </a:prstGeom>
          <a:noFill/>
        </p:spPr>
        <p:txBody>
          <a:bodyPr wrap="none" rtlCol="0">
            <a:spAutoFit/>
          </a:bodyPr>
          <a:lstStyle/>
          <a:p>
            <a:pPr algn="ctr"/>
            <a:r>
              <a:rPr lang="en-CN" sz="2400" b="1" dirty="0">
                <a:latin typeface="Bahnschrift" panose="020B0502040204020203" pitchFamily="34" charset="0"/>
              </a:rPr>
              <a:t>ATTITUDES TOWARDS </a:t>
            </a:r>
          </a:p>
          <a:p>
            <a:pPr algn="ctr"/>
            <a:r>
              <a:rPr lang="en-CN" sz="2400" b="1" dirty="0">
                <a:latin typeface="Bahnschrift" panose="020B0502040204020203" pitchFamily="34" charset="0"/>
              </a:rPr>
              <a:t>BRAND PURPOSE</a:t>
            </a:r>
          </a:p>
          <a:p>
            <a:pPr algn="ctr"/>
            <a:r>
              <a:rPr lang="en-US" sz="2400" b="1" dirty="0">
                <a:latin typeface="Bahnschrift" panose="020B0502040204020203" pitchFamily="34" charset="0"/>
              </a:rPr>
              <a:t>vs.</a:t>
            </a:r>
            <a:r>
              <a:rPr lang="en-CN" sz="2400" b="1" dirty="0">
                <a:latin typeface="Bahnschrift" panose="020B0502040204020203" pitchFamily="34" charset="0"/>
              </a:rPr>
              <a:t> ECONOMIC DEVELOPMENT</a:t>
            </a:r>
            <a:endParaRPr lang="en-CN" sz="1600" b="1" dirty="0">
              <a:latin typeface="Bahnschrift" panose="020B0502040204020203" pitchFamily="34" charset="0"/>
            </a:endParaRPr>
          </a:p>
        </p:txBody>
      </p:sp>
      <p:cxnSp>
        <p:nvCxnSpPr>
          <p:cNvPr id="34" name="Straight Connector 33">
            <a:extLst>
              <a:ext uri="{FF2B5EF4-FFF2-40B4-BE49-F238E27FC236}">
                <a16:creationId xmlns:a16="http://schemas.microsoft.com/office/drawing/2014/main" id="{C4DE00A1-6986-9BF6-38BB-2D07177E6ACD}"/>
              </a:ext>
            </a:extLst>
          </p:cNvPr>
          <p:cNvCxnSpPr/>
          <p:nvPr/>
        </p:nvCxnSpPr>
        <p:spPr>
          <a:xfrm>
            <a:off x="8188298" y="1689904"/>
            <a:ext cx="159698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D0626DC3-63C7-4CD0-C135-2D2EF40EFBD7}"/>
              </a:ext>
            </a:extLst>
          </p:cNvPr>
          <p:cNvGrpSpPr/>
          <p:nvPr/>
        </p:nvGrpSpPr>
        <p:grpSpPr>
          <a:xfrm>
            <a:off x="6881286" y="1826016"/>
            <a:ext cx="4916667" cy="3790431"/>
            <a:chOff x="6236437" y="1500714"/>
            <a:chExt cx="5500702" cy="4664031"/>
          </a:xfrm>
        </p:grpSpPr>
        <p:graphicFrame>
          <p:nvGraphicFramePr>
            <p:cNvPr id="3" name="Chart 2">
              <a:extLst>
                <a:ext uri="{FF2B5EF4-FFF2-40B4-BE49-F238E27FC236}">
                  <a16:creationId xmlns:a16="http://schemas.microsoft.com/office/drawing/2014/main" id="{884F7B50-D6CB-75A9-7479-0EBECB43AC1A}"/>
                </a:ext>
              </a:extLst>
            </p:cNvPr>
            <p:cNvGraphicFramePr/>
            <p:nvPr>
              <p:extLst>
                <p:ext uri="{D42A27DB-BD31-4B8C-83A1-F6EECF244321}">
                  <p14:modId xmlns:p14="http://schemas.microsoft.com/office/powerpoint/2010/main" val="2907727040"/>
                </p:ext>
              </p:extLst>
            </p:nvPr>
          </p:nvGraphicFramePr>
          <p:xfrm>
            <a:off x="6236437" y="1500714"/>
            <a:ext cx="5500702" cy="4664031"/>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41AC31A0-4EB5-695B-FB73-A421560414C9}"/>
                </a:ext>
              </a:extLst>
            </p:cNvPr>
            <p:cNvSpPr txBox="1"/>
            <p:nvPr/>
          </p:nvSpPr>
          <p:spPr>
            <a:xfrm>
              <a:off x="7002691" y="2039467"/>
              <a:ext cx="567079" cy="309903"/>
            </a:xfrm>
            <a:prstGeom prst="rect">
              <a:avLst/>
            </a:prstGeom>
            <a:noFill/>
          </p:spPr>
          <p:txBody>
            <a:bodyPr wrap="none" rtlCol="0">
              <a:spAutoFit/>
            </a:bodyPr>
            <a:lstStyle/>
            <a:p>
              <a:r>
                <a:rPr lang="en-CN" sz="1200" dirty="0">
                  <a:latin typeface="Franklin Gothic Book" panose="020B0503020102020204" pitchFamily="34" charset="0"/>
                </a:rPr>
                <a:t>India</a:t>
              </a:r>
            </a:p>
          </p:txBody>
        </p:sp>
        <p:sp>
          <p:nvSpPr>
            <p:cNvPr id="10" name="TextBox 9">
              <a:extLst>
                <a:ext uri="{FF2B5EF4-FFF2-40B4-BE49-F238E27FC236}">
                  <a16:creationId xmlns:a16="http://schemas.microsoft.com/office/drawing/2014/main" id="{9E7B9ABE-2DE2-CE94-6A8B-31FF62AAA369}"/>
                </a:ext>
              </a:extLst>
            </p:cNvPr>
            <p:cNvSpPr txBox="1"/>
            <p:nvPr/>
          </p:nvSpPr>
          <p:spPr>
            <a:xfrm>
              <a:off x="7095259" y="2597357"/>
              <a:ext cx="1015022" cy="307777"/>
            </a:xfrm>
            <a:prstGeom prst="rect">
              <a:avLst/>
            </a:prstGeom>
            <a:noFill/>
          </p:spPr>
          <p:txBody>
            <a:bodyPr wrap="none" rtlCol="0">
              <a:spAutoFit/>
            </a:bodyPr>
            <a:lstStyle/>
            <a:p>
              <a:r>
                <a:rPr lang="en-CN" sz="1200" dirty="0">
                  <a:latin typeface="Franklin Gothic Book" panose="020B0503020102020204" pitchFamily="34" charset="0"/>
                </a:rPr>
                <a:t>Philippines</a:t>
              </a:r>
            </a:p>
          </p:txBody>
        </p:sp>
        <p:sp>
          <p:nvSpPr>
            <p:cNvPr id="25" name="TextBox 24">
              <a:extLst>
                <a:ext uri="{FF2B5EF4-FFF2-40B4-BE49-F238E27FC236}">
                  <a16:creationId xmlns:a16="http://schemas.microsoft.com/office/drawing/2014/main" id="{78CA0F14-850D-834C-0FED-BE1FFF23D447}"/>
                </a:ext>
              </a:extLst>
            </p:cNvPr>
            <p:cNvSpPr txBox="1"/>
            <p:nvPr/>
          </p:nvSpPr>
          <p:spPr>
            <a:xfrm>
              <a:off x="6812772" y="2996568"/>
              <a:ext cx="833883" cy="307777"/>
            </a:xfrm>
            <a:prstGeom prst="rect">
              <a:avLst/>
            </a:prstGeom>
            <a:noFill/>
          </p:spPr>
          <p:txBody>
            <a:bodyPr wrap="none" rtlCol="0">
              <a:spAutoFit/>
            </a:bodyPr>
            <a:lstStyle/>
            <a:p>
              <a:r>
                <a:rPr lang="en-CN" sz="1200" dirty="0">
                  <a:latin typeface="Franklin Gothic Book" panose="020B0503020102020204" pitchFamily="34" charset="0"/>
                </a:rPr>
                <a:t>Thailand</a:t>
              </a:r>
            </a:p>
          </p:txBody>
        </p:sp>
        <p:sp>
          <p:nvSpPr>
            <p:cNvPr id="27" name="TextBox 26">
              <a:extLst>
                <a:ext uri="{FF2B5EF4-FFF2-40B4-BE49-F238E27FC236}">
                  <a16:creationId xmlns:a16="http://schemas.microsoft.com/office/drawing/2014/main" id="{D8007107-FC5C-7F6E-8346-878F63440BFD}"/>
                </a:ext>
              </a:extLst>
            </p:cNvPr>
            <p:cNvSpPr txBox="1"/>
            <p:nvPr/>
          </p:nvSpPr>
          <p:spPr>
            <a:xfrm>
              <a:off x="7794200" y="3278644"/>
              <a:ext cx="619080" cy="307777"/>
            </a:xfrm>
            <a:prstGeom prst="rect">
              <a:avLst/>
            </a:prstGeom>
            <a:noFill/>
          </p:spPr>
          <p:txBody>
            <a:bodyPr wrap="none" rtlCol="0">
              <a:spAutoFit/>
            </a:bodyPr>
            <a:lstStyle/>
            <a:p>
              <a:r>
                <a:rPr lang="en-CN" sz="1200" dirty="0">
                  <a:latin typeface="Franklin Gothic Book" panose="020B0503020102020204" pitchFamily="34" charset="0"/>
                </a:rPr>
                <a:t>China</a:t>
              </a:r>
            </a:p>
          </p:txBody>
        </p:sp>
        <p:sp>
          <p:nvSpPr>
            <p:cNvPr id="31" name="TextBox 30">
              <a:extLst>
                <a:ext uri="{FF2B5EF4-FFF2-40B4-BE49-F238E27FC236}">
                  <a16:creationId xmlns:a16="http://schemas.microsoft.com/office/drawing/2014/main" id="{9DE1DCDE-4164-9707-0F94-D5D24261739D}"/>
                </a:ext>
              </a:extLst>
            </p:cNvPr>
            <p:cNvSpPr txBox="1"/>
            <p:nvPr/>
          </p:nvSpPr>
          <p:spPr>
            <a:xfrm>
              <a:off x="10475573" y="4395587"/>
              <a:ext cx="635110" cy="307777"/>
            </a:xfrm>
            <a:prstGeom prst="rect">
              <a:avLst/>
            </a:prstGeom>
            <a:noFill/>
          </p:spPr>
          <p:txBody>
            <a:bodyPr wrap="none" rtlCol="0">
              <a:spAutoFit/>
            </a:bodyPr>
            <a:lstStyle/>
            <a:p>
              <a:r>
                <a:rPr lang="en-CN" sz="1200" dirty="0">
                  <a:latin typeface="Franklin Gothic Book" panose="020B0503020102020204" pitchFamily="34" charset="0"/>
                </a:rPr>
                <a:t>Japan</a:t>
              </a:r>
            </a:p>
          </p:txBody>
        </p:sp>
        <p:sp>
          <p:nvSpPr>
            <p:cNvPr id="32" name="TextBox 31">
              <a:extLst>
                <a:ext uri="{FF2B5EF4-FFF2-40B4-BE49-F238E27FC236}">
                  <a16:creationId xmlns:a16="http://schemas.microsoft.com/office/drawing/2014/main" id="{9A71D80B-9254-9267-76D4-0513972F5D51}"/>
                </a:ext>
              </a:extLst>
            </p:cNvPr>
            <p:cNvSpPr txBox="1"/>
            <p:nvPr/>
          </p:nvSpPr>
          <p:spPr>
            <a:xfrm>
              <a:off x="8479165" y="4222681"/>
              <a:ext cx="1121141" cy="307777"/>
            </a:xfrm>
            <a:prstGeom prst="rect">
              <a:avLst/>
            </a:prstGeom>
            <a:noFill/>
          </p:spPr>
          <p:txBody>
            <a:bodyPr wrap="none" rtlCol="0">
              <a:spAutoFit/>
            </a:bodyPr>
            <a:lstStyle/>
            <a:p>
              <a:r>
                <a:rPr lang="en-CN" sz="1200" dirty="0">
                  <a:latin typeface="Franklin Gothic Book" panose="020B0503020102020204" pitchFamily="34" charset="0"/>
                </a:rPr>
                <a:t>South Korea</a:t>
              </a:r>
            </a:p>
          </p:txBody>
        </p:sp>
      </p:grpSp>
      <p:sp>
        <p:nvSpPr>
          <p:cNvPr id="36" name="TextBox 35">
            <a:extLst>
              <a:ext uri="{FF2B5EF4-FFF2-40B4-BE49-F238E27FC236}">
                <a16:creationId xmlns:a16="http://schemas.microsoft.com/office/drawing/2014/main" id="{414DF25B-95D2-85F2-3ED1-DD577C7D40C6}"/>
              </a:ext>
            </a:extLst>
          </p:cNvPr>
          <p:cNvSpPr txBox="1"/>
          <p:nvPr/>
        </p:nvSpPr>
        <p:spPr>
          <a:xfrm rot="16200000">
            <a:off x="4705899" y="3481665"/>
            <a:ext cx="3563796" cy="523220"/>
          </a:xfrm>
          <a:prstGeom prst="rect">
            <a:avLst/>
          </a:prstGeom>
          <a:noFill/>
        </p:spPr>
        <p:txBody>
          <a:bodyPr wrap="none" rtlCol="0">
            <a:spAutoFit/>
          </a:bodyPr>
          <a:lstStyle/>
          <a:p>
            <a:pPr algn="ctr"/>
            <a:r>
              <a:rPr lang="en-CN" sz="1400" b="1" dirty="0">
                <a:latin typeface="Bahnschrift" panose="020B0502040204020203" pitchFamily="34" charset="0"/>
              </a:rPr>
              <a:t>I like brands that support </a:t>
            </a:r>
          </a:p>
          <a:p>
            <a:pPr algn="ctr"/>
            <a:r>
              <a:rPr lang="en-US" sz="1400" b="1" dirty="0">
                <a:latin typeface="Bahnschrift" panose="020B0502040204020203" pitchFamily="34" charset="0"/>
              </a:rPr>
              <a:t>t</a:t>
            </a:r>
            <a:r>
              <a:rPr lang="en-CN" sz="1400" b="1" dirty="0">
                <a:latin typeface="Bahnschrift" panose="020B0502040204020203" pitchFamily="34" charset="0"/>
              </a:rPr>
              <a:t>he issues I care about (% Strongly Agree)</a:t>
            </a:r>
          </a:p>
        </p:txBody>
      </p:sp>
      <p:sp>
        <p:nvSpPr>
          <p:cNvPr id="37" name="TextBox 36">
            <a:extLst>
              <a:ext uri="{FF2B5EF4-FFF2-40B4-BE49-F238E27FC236}">
                <a16:creationId xmlns:a16="http://schemas.microsoft.com/office/drawing/2014/main" id="{BAB98D36-8430-AC59-2DC9-1E38473FDBF8}"/>
              </a:ext>
            </a:extLst>
          </p:cNvPr>
          <p:cNvSpPr txBox="1"/>
          <p:nvPr/>
        </p:nvSpPr>
        <p:spPr>
          <a:xfrm>
            <a:off x="8312191" y="5656413"/>
            <a:ext cx="2252541" cy="307777"/>
          </a:xfrm>
          <a:prstGeom prst="rect">
            <a:avLst/>
          </a:prstGeom>
          <a:noFill/>
        </p:spPr>
        <p:txBody>
          <a:bodyPr wrap="none" rtlCol="0">
            <a:spAutoFit/>
          </a:bodyPr>
          <a:lstStyle/>
          <a:p>
            <a:pPr algn="ctr"/>
            <a:r>
              <a:rPr lang="en-CN" sz="1400" b="1" dirty="0">
                <a:latin typeface="Bahnschrift" panose="020B0502040204020203" pitchFamily="34" charset="0"/>
              </a:rPr>
              <a:t>GDP per Capita (in US</a:t>
            </a:r>
            <a:r>
              <a:rPr lang="en-US" sz="1400" b="1" dirty="0">
                <a:latin typeface="Bahnschrift" panose="020B0502040204020203" pitchFamily="34" charset="0"/>
              </a:rPr>
              <a:t>$)**</a:t>
            </a:r>
            <a:endParaRPr lang="en-CN" sz="1100" b="1" dirty="0">
              <a:latin typeface="Bahnschrift" panose="020B0502040204020203" pitchFamily="34" charset="0"/>
            </a:endParaRPr>
          </a:p>
        </p:txBody>
      </p:sp>
      <p:sp>
        <p:nvSpPr>
          <p:cNvPr id="39" name="TextBox 38">
            <a:extLst>
              <a:ext uri="{FF2B5EF4-FFF2-40B4-BE49-F238E27FC236}">
                <a16:creationId xmlns:a16="http://schemas.microsoft.com/office/drawing/2014/main" id="{00FC4959-E810-8813-BA6E-D4138E878ED9}"/>
              </a:ext>
            </a:extLst>
          </p:cNvPr>
          <p:cNvSpPr txBox="1"/>
          <p:nvPr/>
        </p:nvSpPr>
        <p:spPr>
          <a:xfrm>
            <a:off x="10003217" y="2557804"/>
            <a:ext cx="1024639" cy="307777"/>
          </a:xfrm>
          <a:prstGeom prst="rect">
            <a:avLst/>
          </a:prstGeom>
          <a:noFill/>
        </p:spPr>
        <p:txBody>
          <a:bodyPr wrap="none" rtlCol="0">
            <a:spAutoFit/>
          </a:bodyPr>
          <a:lstStyle/>
          <a:p>
            <a:r>
              <a:rPr lang="en-CN" sz="1400" b="1" dirty="0">
                <a:latin typeface="Bahnschrift" panose="020B0502040204020203" pitchFamily="34" charset="0"/>
              </a:rPr>
              <a:t>R</a:t>
            </a:r>
            <a:r>
              <a:rPr lang="en-CN" sz="1400" b="1" baseline="30000" dirty="0">
                <a:latin typeface="Bahnschrift" panose="020B0502040204020203" pitchFamily="34" charset="0"/>
              </a:rPr>
              <a:t>2</a:t>
            </a:r>
            <a:r>
              <a:rPr lang="en-CN" sz="1400" b="1" dirty="0">
                <a:latin typeface="Bahnschrift" panose="020B0502040204020203" pitchFamily="34" charset="0"/>
              </a:rPr>
              <a:t> = 0.9201</a:t>
            </a:r>
          </a:p>
        </p:txBody>
      </p:sp>
      <p:sp>
        <p:nvSpPr>
          <p:cNvPr id="40" name="TextBox 39">
            <a:extLst>
              <a:ext uri="{FF2B5EF4-FFF2-40B4-BE49-F238E27FC236}">
                <a16:creationId xmlns:a16="http://schemas.microsoft.com/office/drawing/2014/main" id="{F8883F08-8A48-00A6-619F-8304027D7872}"/>
              </a:ext>
            </a:extLst>
          </p:cNvPr>
          <p:cNvSpPr txBox="1"/>
          <p:nvPr/>
        </p:nvSpPr>
        <p:spPr>
          <a:xfrm>
            <a:off x="5909115" y="6029475"/>
            <a:ext cx="2190023" cy="553998"/>
          </a:xfrm>
          <a:prstGeom prst="rect">
            <a:avLst/>
          </a:prstGeom>
          <a:noFill/>
        </p:spPr>
        <p:txBody>
          <a:bodyPr wrap="none" rtlCol="0">
            <a:spAutoFit/>
          </a:bodyPr>
          <a:lstStyle/>
          <a:p>
            <a:endParaRPr lang="en-CN" sz="300" dirty="0">
              <a:latin typeface="Franklin Gothic Book" panose="020B0503020102020204" pitchFamily="34" charset="0"/>
            </a:endParaRPr>
          </a:p>
          <a:p>
            <a:r>
              <a:rPr lang="en-CN" sz="900" dirty="0">
                <a:latin typeface="Franklin Gothic Book" panose="020B0503020102020204" pitchFamily="34" charset="0"/>
              </a:rPr>
              <a:t>BASE: Total Respondents</a:t>
            </a:r>
          </a:p>
          <a:p>
            <a:r>
              <a:rPr lang="en-CN" sz="900" dirty="0">
                <a:latin typeface="Franklin Gothic Book" panose="020B0503020102020204" pitchFamily="34" charset="0"/>
              </a:rPr>
              <a:t>*Measured on a 5-point agreement scale</a:t>
            </a:r>
          </a:p>
          <a:p>
            <a:r>
              <a:rPr lang="en-CN" sz="900" dirty="0">
                <a:latin typeface="Franklin Gothic Book" panose="020B0503020102020204" pitchFamily="34" charset="0"/>
              </a:rPr>
              <a:t>**S</a:t>
            </a:r>
            <a:r>
              <a:rPr lang="en-US" sz="900" dirty="0">
                <a:latin typeface="Franklin Gothic Book" panose="020B0503020102020204" pitchFamily="34" charset="0"/>
              </a:rPr>
              <a:t>o</a:t>
            </a:r>
            <a:r>
              <a:rPr lang="en-CN" sz="900" dirty="0">
                <a:latin typeface="Franklin Gothic Book" panose="020B0503020102020204" pitchFamily="34" charset="0"/>
              </a:rPr>
              <a:t>urce: World Bank</a:t>
            </a:r>
          </a:p>
        </p:txBody>
      </p:sp>
      <p:cxnSp>
        <p:nvCxnSpPr>
          <p:cNvPr id="5" name="Straight Connector 4">
            <a:extLst>
              <a:ext uri="{FF2B5EF4-FFF2-40B4-BE49-F238E27FC236}">
                <a16:creationId xmlns:a16="http://schemas.microsoft.com/office/drawing/2014/main" id="{552954C6-09E4-C4EC-5DF1-378449104687}"/>
              </a:ext>
            </a:extLst>
          </p:cNvPr>
          <p:cNvCxnSpPr>
            <a:cxnSpLocks/>
          </p:cNvCxnSpPr>
          <p:nvPr/>
        </p:nvCxnSpPr>
        <p:spPr>
          <a:xfrm>
            <a:off x="206062" y="6658377"/>
            <a:ext cx="11062954"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7" descr="Picture 7">
            <a:extLst>
              <a:ext uri="{FF2B5EF4-FFF2-40B4-BE49-F238E27FC236}">
                <a16:creationId xmlns:a16="http://schemas.microsoft.com/office/drawing/2014/main" id="{CCE1EE26-A004-E984-2B47-7C31564A747F}"/>
              </a:ext>
            </a:extLst>
          </p:cNvPr>
          <p:cNvPicPr>
            <a:picLocks noChangeAspect="1"/>
          </p:cNvPicPr>
          <p:nvPr/>
        </p:nvPicPr>
        <p:blipFill>
          <a:blip r:embed="rId3"/>
          <a:stretch>
            <a:fillRect/>
          </a:stretch>
        </p:blipFill>
        <p:spPr>
          <a:xfrm>
            <a:off x="11356263" y="6563469"/>
            <a:ext cx="570474" cy="164058"/>
          </a:xfrm>
          <a:prstGeom prst="rect">
            <a:avLst/>
          </a:prstGeom>
          <a:ln w="12700" cap="flat">
            <a:noFill/>
            <a:miter lim="400000"/>
          </a:ln>
          <a:effectLst/>
        </p:spPr>
      </p:pic>
    </p:spTree>
    <p:extLst>
      <p:ext uri="{BB962C8B-B14F-4D97-AF65-F5344CB8AC3E}">
        <p14:creationId xmlns:p14="http://schemas.microsoft.com/office/powerpoint/2010/main" val="301743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86609F6-D9D6-1CB3-4014-E2D0DA136AF5}"/>
              </a:ext>
            </a:extLst>
          </p:cNvPr>
          <p:cNvSpPr/>
          <p:nvPr/>
        </p:nvSpPr>
        <p:spPr>
          <a:xfrm>
            <a:off x="0" y="1536244"/>
            <a:ext cx="12192000" cy="53081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graphicFrame>
        <p:nvGraphicFramePr>
          <p:cNvPr id="7" name="Chart 6">
            <a:extLst>
              <a:ext uri="{FF2B5EF4-FFF2-40B4-BE49-F238E27FC236}">
                <a16:creationId xmlns:a16="http://schemas.microsoft.com/office/drawing/2014/main" id="{4BFD23A8-59D9-6B6A-8185-C713F1A59B43}"/>
              </a:ext>
            </a:extLst>
          </p:cNvPr>
          <p:cNvGraphicFramePr>
            <a:graphicFrameLocks/>
          </p:cNvGraphicFramePr>
          <p:nvPr>
            <p:extLst>
              <p:ext uri="{D42A27DB-BD31-4B8C-83A1-F6EECF244321}">
                <p14:modId xmlns:p14="http://schemas.microsoft.com/office/powerpoint/2010/main" val="3780578719"/>
              </p:ext>
            </p:extLst>
          </p:nvPr>
        </p:nvGraphicFramePr>
        <p:xfrm>
          <a:off x="775576" y="3216378"/>
          <a:ext cx="5137476" cy="3032393"/>
        </p:xfrm>
        <a:graphic>
          <a:graphicData uri="http://schemas.openxmlformats.org/drawingml/2006/chart">
            <c:chart xmlns:c="http://schemas.openxmlformats.org/drawingml/2006/chart" xmlns:r="http://schemas.openxmlformats.org/officeDocument/2006/relationships" r:id="rId2"/>
          </a:graphicData>
        </a:graphic>
      </p:graphicFrame>
      <p:sp>
        <p:nvSpPr>
          <p:cNvPr id="45" name="TextBox 44">
            <a:extLst>
              <a:ext uri="{FF2B5EF4-FFF2-40B4-BE49-F238E27FC236}">
                <a16:creationId xmlns:a16="http://schemas.microsoft.com/office/drawing/2014/main" id="{E7573175-4FDB-AA6B-8CD4-6A31E2482D6C}"/>
              </a:ext>
            </a:extLst>
          </p:cNvPr>
          <p:cNvSpPr txBox="1"/>
          <p:nvPr/>
        </p:nvSpPr>
        <p:spPr>
          <a:xfrm>
            <a:off x="467292" y="314085"/>
            <a:ext cx="11545638" cy="1015663"/>
          </a:xfrm>
          <a:prstGeom prst="rect">
            <a:avLst/>
          </a:prstGeom>
          <a:noFill/>
        </p:spPr>
        <p:txBody>
          <a:bodyPr wrap="square" rtlCol="0">
            <a:spAutoFit/>
          </a:bodyPr>
          <a:lstStyle/>
          <a:p>
            <a:r>
              <a:rPr lang="en-CN" sz="3600" b="1" dirty="0">
                <a:solidFill>
                  <a:srgbClr val="FF0000"/>
                </a:solidFill>
                <a:latin typeface="Bahnschrift" panose="020B0502040204020203" pitchFamily="34" charset="0"/>
              </a:rPr>
              <a:t>PHILIPPINES &amp; INDIA:</a:t>
            </a:r>
          </a:p>
          <a:p>
            <a:r>
              <a:rPr lang="en-CN" sz="2400" b="1" dirty="0">
                <a:solidFill>
                  <a:srgbClr val="FF0000"/>
                </a:solidFill>
                <a:latin typeface="Bahnschrift" panose="020B0502040204020203" pitchFamily="34" charset="0"/>
              </a:rPr>
              <a:t>PEOPLE NEED BRANDS TO ALLEVIATE THE URGENT CHALLENGES OF LIFE.</a:t>
            </a:r>
          </a:p>
        </p:txBody>
      </p:sp>
      <p:sp>
        <p:nvSpPr>
          <p:cNvPr id="49" name="Rectangle 48">
            <a:extLst>
              <a:ext uri="{FF2B5EF4-FFF2-40B4-BE49-F238E27FC236}">
                <a16:creationId xmlns:a16="http://schemas.microsoft.com/office/drawing/2014/main" id="{6F8CECAA-AFE2-F31D-8D51-4FF680E1FD9A}"/>
              </a:ext>
            </a:extLst>
          </p:cNvPr>
          <p:cNvSpPr/>
          <p:nvPr/>
        </p:nvSpPr>
        <p:spPr>
          <a:xfrm>
            <a:off x="0" y="359470"/>
            <a:ext cx="424800" cy="89255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cxnSp>
        <p:nvCxnSpPr>
          <p:cNvPr id="5" name="Straight Connector 4">
            <a:extLst>
              <a:ext uri="{FF2B5EF4-FFF2-40B4-BE49-F238E27FC236}">
                <a16:creationId xmlns:a16="http://schemas.microsoft.com/office/drawing/2014/main" id="{552954C6-09E4-C4EC-5DF1-378449104687}"/>
              </a:ext>
            </a:extLst>
          </p:cNvPr>
          <p:cNvCxnSpPr>
            <a:cxnSpLocks/>
          </p:cNvCxnSpPr>
          <p:nvPr/>
        </p:nvCxnSpPr>
        <p:spPr>
          <a:xfrm>
            <a:off x="206062" y="6658377"/>
            <a:ext cx="11062954"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7" descr="Picture 7">
            <a:extLst>
              <a:ext uri="{FF2B5EF4-FFF2-40B4-BE49-F238E27FC236}">
                <a16:creationId xmlns:a16="http://schemas.microsoft.com/office/drawing/2014/main" id="{CCE1EE26-A004-E984-2B47-7C31564A747F}"/>
              </a:ext>
            </a:extLst>
          </p:cNvPr>
          <p:cNvPicPr>
            <a:picLocks noChangeAspect="1"/>
          </p:cNvPicPr>
          <p:nvPr/>
        </p:nvPicPr>
        <p:blipFill>
          <a:blip r:embed="rId3"/>
          <a:stretch>
            <a:fillRect/>
          </a:stretch>
        </p:blipFill>
        <p:spPr>
          <a:xfrm>
            <a:off x="11356263" y="6563469"/>
            <a:ext cx="570474" cy="164058"/>
          </a:xfrm>
          <a:prstGeom prst="rect">
            <a:avLst/>
          </a:prstGeom>
          <a:ln w="12700" cap="flat">
            <a:noFill/>
            <a:miter lim="400000"/>
          </a:ln>
          <a:effectLst/>
        </p:spPr>
      </p:pic>
      <p:sp>
        <p:nvSpPr>
          <p:cNvPr id="8" name="TextBox 7">
            <a:extLst>
              <a:ext uri="{FF2B5EF4-FFF2-40B4-BE49-F238E27FC236}">
                <a16:creationId xmlns:a16="http://schemas.microsoft.com/office/drawing/2014/main" id="{012E2FFA-82B5-1FBD-63E4-707774B5051A}"/>
              </a:ext>
            </a:extLst>
          </p:cNvPr>
          <p:cNvSpPr txBox="1"/>
          <p:nvPr/>
        </p:nvSpPr>
        <p:spPr>
          <a:xfrm>
            <a:off x="4872447" y="3803371"/>
            <a:ext cx="823064" cy="369332"/>
          </a:xfrm>
          <a:prstGeom prst="rect">
            <a:avLst/>
          </a:prstGeom>
          <a:noFill/>
        </p:spPr>
        <p:txBody>
          <a:bodyPr wrap="none" rtlCol="0">
            <a:spAutoFit/>
          </a:bodyPr>
          <a:lstStyle/>
          <a:p>
            <a:pPr algn="ctr"/>
            <a:r>
              <a:rPr lang="en-CN" sz="900" dirty="0">
                <a:latin typeface="Franklin Gothic Book" panose="020B0503020102020204" pitchFamily="34" charset="0"/>
              </a:rPr>
              <a:t>Environment/</a:t>
            </a:r>
          </a:p>
          <a:p>
            <a:pPr algn="ctr"/>
            <a:r>
              <a:rPr lang="en-CN" sz="900" dirty="0">
                <a:latin typeface="Franklin Gothic Book" panose="020B0503020102020204" pitchFamily="34" charset="0"/>
              </a:rPr>
              <a:t>sustainability</a:t>
            </a:r>
          </a:p>
        </p:txBody>
      </p:sp>
      <p:sp>
        <p:nvSpPr>
          <p:cNvPr id="9" name="TextBox 8">
            <a:extLst>
              <a:ext uri="{FF2B5EF4-FFF2-40B4-BE49-F238E27FC236}">
                <a16:creationId xmlns:a16="http://schemas.microsoft.com/office/drawing/2014/main" id="{E4DAE44F-3863-0F68-CD01-94CBEE973E3E}"/>
              </a:ext>
            </a:extLst>
          </p:cNvPr>
          <p:cNvSpPr txBox="1"/>
          <p:nvPr/>
        </p:nvSpPr>
        <p:spPr>
          <a:xfrm>
            <a:off x="3838307" y="3557841"/>
            <a:ext cx="1112961" cy="369332"/>
          </a:xfrm>
          <a:prstGeom prst="rect">
            <a:avLst/>
          </a:prstGeom>
          <a:noFill/>
        </p:spPr>
        <p:txBody>
          <a:bodyPr wrap="square" rtlCol="0">
            <a:spAutoFit/>
          </a:bodyPr>
          <a:lstStyle/>
          <a:p>
            <a:pPr algn="ctr"/>
            <a:r>
              <a:rPr lang="en-CN" sz="900" dirty="0">
                <a:latin typeface="Franklin Gothic Book" panose="020B0503020102020204" pitchFamily="34" charset="0"/>
              </a:rPr>
              <a:t>Makes products affordable for all</a:t>
            </a:r>
          </a:p>
        </p:txBody>
      </p:sp>
      <p:sp>
        <p:nvSpPr>
          <p:cNvPr id="11" name="TextBox 10">
            <a:extLst>
              <a:ext uri="{FF2B5EF4-FFF2-40B4-BE49-F238E27FC236}">
                <a16:creationId xmlns:a16="http://schemas.microsoft.com/office/drawing/2014/main" id="{DFC54324-A619-E2DC-8366-FE2B892B120F}"/>
              </a:ext>
            </a:extLst>
          </p:cNvPr>
          <p:cNvSpPr txBox="1"/>
          <p:nvPr/>
        </p:nvSpPr>
        <p:spPr>
          <a:xfrm>
            <a:off x="3902336" y="4213674"/>
            <a:ext cx="1277869" cy="507831"/>
          </a:xfrm>
          <a:prstGeom prst="rect">
            <a:avLst/>
          </a:prstGeom>
          <a:noFill/>
        </p:spPr>
        <p:txBody>
          <a:bodyPr wrap="square" rtlCol="0">
            <a:spAutoFit/>
          </a:bodyPr>
          <a:lstStyle/>
          <a:p>
            <a:pPr algn="ctr"/>
            <a:r>
              <a:rPr lang="en-CN" sz="900" dirty="0">
                <a:latin typeface="Franklin Gothic Book" panose="020B0503020102020204" pitchFamily="34" charset="0"/>
              </a:rPr>
              <a:t>Promotes good physical &amp; mental health</a:t>
            </a:r>
          </a:p>
        </p:txBody>
      </p:sp>
      <p:cxnSp>
        <p:nvCxnSpPr>
          <p:cNvPr id="13" name="Straight Connector 12">
            <a:extLst>
              <a:ext uri="{FF2B5EF4-FFF2-40B4-BE49-F238E27FC236}">
                <a16:creationId xmlns:a16="http://schemas.microsoft.com/office/drawing/2014/main" id="{27BEBFD9-52E7-FF8F-7A85-134ADCD6DF1B}"/>
              </a:ext>
            </a:extLst>
          </p:cNvPr>
          <p:cNvCxnSpPr>
            <a:cxnSpLocks/>
          </p:cNvCxnSpPr>
          <p:nvPr/>
        </p:nvCxnSpPr>
        <p:spPr>
          <a:xfrm flipH="1" flipV="1">
            <a:off x="3884663" y="4125297"/>
            <a:ext cx="230012" cy="17509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9CD0572-B11A-FA4B-A8E6-D0DD9727A1F0}"/>
              </a:ext>
            </a:extLst>
          </p:cNvPr>
          <p:cNvSpPr txBox="1"/>
          <p:nvPr/>
        </p:nvSpPr>
        <p:spPr>
          <a:xfrm>
            <a:off x="2790244" y="3554466"/>
            <a:ext cx="1127699" cy="369332"/>
          </a:xfrm>
          <a:prstGeom prst="rect">
            <a:avLst/>
          </a:prstGeom>
          <a:noFill/>
        </p:spPr>
        <p:txBody>
          <a:bodyPr wrap="square" rtlCol="0">
            <a:spAutoFit/>
          </a:bodyPr>
          <a:lstStyle/>
          <a:p>
            <a:pPr algn="ctr"/>
            <a:r>
              <a:rPr lang="en-CN" sz="900" dirty="0">
                <a:latin typeface="Franklin Gothic Book" panose="020B0503020102020204" pitchFamily="34" charset="0"/>
              </a:rPr>
              <a:t>Protecting clean water sources</a:t>
            </a:r>
          </a:p>
        </p:txBody>
      </p:sp>
      <p:cxnSp>
        <p:nvCxnSpPr>
          <p:cNvPr id="20" name="Straight Connector 19">
            <a:extLst>
              <a:ext uri="{FF2B5EF4-FFF2-40B4-BE49-F238E27FC236}">
                <a16:creationId xmlns:a16="http://schemas.microsoft.com/office/drawing/2014/main" id="{9B35E457-8916-ED80-DAFB-7EB538A27093}"/>
              </a:ext>
            </a:extLst>
          </p:cNvPr>
          <p:cNvCxnSpPr/>
          <p:nvPr/>
        </p:nvCxnSpPr>
        <p:spPr>
          <a:xfrm>
            <a:off x="3158007" y="3362217"/>
            <a:ext cx="0" cy="26006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7D0F0AC-A49E-BFE8-6D95-49C82895BAAF}"/>
              </a:ext>
            </a:extLst>
          </p:cNvPr>
          <p:cNvCxnSpPr>
            <a:cxnSpLocks/>
          </p:cNvCxnSpPr>
          <p:nvPr/>
        </p:nvCxnSpPr>
        <p:spPr>
          <a:xfrm flipH="1">
            <a:off x="1135857" y="4230102"/>
            <a:ext cx="45541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D17E42AA-BFBA-042F-72DC-73D961EC7FF6}"/>
              </a:ext>
            </a:extLst>
          </p:cNvPr>
          <p:cNvSpPr txBox="1"/>
          <p:nvPr/>
        </p:nvSpPr>
        <p:spPr>
          <a:xfrm>
            <a:off x="2698226" y="6227027"/>
            <a:ext cx="1024639" cy="276999"/>
          </a:xfrm>
          <a:prstGeom prst="rect">
            <a:avLst/>
          </a:prstGeom>
          <a:noFill/>
        </p:spPr>
        <p:txBody>
          <a:bodyPr wrap="none" rtlCol="0">
            <a:spAutoFit/>
          </a:bodyPr>
          <a:lstStyle/>
          <a:p>
            <a:r>
              <a:rPr lang="en-CN" sz="1200" b="1" dirty="0">
                <a:latin typeface="Bahnschrift" panose="020B0502040204020203" pitchFamily="34" charset="0"/>
              </a:rPr>
              <a:t>% Mentions*</a:t>
            </a:r>
          </a:p>
        </p:txBody>
      </p:sp>
      <p:sp>
        <p:nvSpPr>
          <p:cNvPr id="28" name="TextBox 27">
            <a:extLst>
              <a:ext uri="{FF2B5EF4-FFF2-40B4-BE49-F238E27FC236}">
                <a16:creationId xmlns:a16="http://schemas.microsoft.com/office/drawing/2014/main" id="{564D2A34-C037-033C-D3DB-13CE174E8269}"/>
              </a:ext>
            </a:extLst>
          </p:cNvPr>
          <p:cNvSpPr txBox="1"/>
          <p:nvPr/>
        </p:nvSpPr>
        <p:spPr>
          <a:xfrm rot="16200000">
            <a:off x="-272083" y="4581285"/>
            <a:ext cx="1745991" cy="267241"/>
          </a:xfrm>
          <a:prstGeom prst="rect">
            <a:avLst/>
          </a:prstGeom>
          <a:noFill/>
        </p:spPr>
        <p:txBody>
          <a:bodyPr wrap="none" rtlCol="0">
            <a:spAutoFit/>
          </a:bodyPr>
          <a:lstStyle/>
          <a:p>
            <a:r>
              <a:rPr lang="en-CN" sz="1200" b="1" dirty="0">
                <a:latin typeface="Bahnschrift" panose="020B0502040204020203" pitchFamily="34" charset="0"/>
              </a:rPr>
              <a:t>Index vs. Asia Average</a:t>
            </a:r>
          </a:p>
        </p:txBody>
      </p:sp>
      <p:sp>
        <p:nvSpPr>
          <p:cNvPr id="33" name="TextBox 32">
            <a:extLst>
              <a:ext uri="{FF2B5EF4-FFF2-40B4-BE49-F238E27FC236}">
                <a16:creationId xmlns:a16="http://schemas.microsoft.com/office/drawing/2014/main" id="{985B11E6-3358-A3E3-7C6D-74CA79E88323}"/>
              </a:ext>
            </a:extLst>
          </p:cNvPr>
          <p:cNvSpPr txBox="1"/>
          <p:nvPr/>
        </p:nvSpPr>
        <p:spPr>
          <a:xfrm>
            <a:off x="2471205" y="2794440"/>
            <a:ext cx="1686680" cy="523220"/>
          </a:xfrm>
          <a:prstGeom prst="rect">
            <a:avLst/>
          </a:prstGeom>
          <a:noFill/>
        </p:spPr>
        <p:txBody>
          <a:bodyPr wrap="none" rtlCol="0">
            <a:spAutoFit/>
          </a:bodyPr>
          <a:lstStyle/>
          <a:p>
            <a:pPr algn="ctr"/>
            <a:r>
              <a:rPr lang="en-CN" sz="1200" b="1" dirty="0">
                <a:latin typeface="Bahnschrift" panose="020B0502040204020203" pitchFamily="34" charset="0"/>
              </a:rPr>
              <a:t>Desired Brand F</a:t>
            </a:r>
            <a:r>
              <a:rPr lang="en-US" sz="1200" b="1" dirty="0">
                <a:latin typeface="Bahnschrift" panose="020B0502040204020203" pitchFamily="34" charset="0"/>
              </a:rPr>
              <a:t>o</a:t>
            </a:r>
            <a:r>
              <a:rPr lang="en-CN" sz="1200" b="1" dirty="0">
                <a:latin typeface="Bahnschrift" panose="020B0502040204020203" pitchFamily="34" charset="0"/>
              </a:rPr>
              <a:t>cus</a:t>
            </a:r>
          </a:p>
          <a:p>
            <a:pPr algn="ctr"/>
            <a:r>
              <a:rPr lang="en-CN" sz="1600" b="1" dirty="0">
                <a:latin typeface="Bahnschrift" panose="020B0502040204020203" pitchFamily="34" charset="0"/>
              </a:rPr>
              <a:t>PHILIPPINES</a:t>
            </a:r>
          </a:p>
        </p:txBody>
      </p:sp>
      <p:sp>
        <p:nvSpPr>
          <p:cNvPr id="51" name="TextBox 50">
            <a:extLst>
              <a:ext uri="{FF2B5EF4-FFF2-40B4-BE49-F238E27FC236}">
                <a16:creationId xmlns:a16="http://schemas.microsoft.com/office/drawing/2014/main" id="{3AF1C6C2-8942-6384-F1D3-DD500AA384EB}"/>
              </a:ext>
            </a:extLst>
          </p:cNvPr>
          <p:cNvSpPr txBox="1"/>
          <p:nvPr/>
        </p:nvSpPr>
        <p:spPr>
          <a:xfrm>
            <a:off x="3084641" y="4697474"/>
            <a:ext cx="1277863" cy="369332"/>
          </a:xfrm>
          <a:prstGeom prst="rect">
            <a:avLst/>
          </a:prstGeom>
          <a:noFill/>
        </p:spPr>
        <p:txBody>
          <a:bodyPr wrap="square" rtlCol="0">
            <a:spAutoFit/>
          </a:bodyPr>
          <a:lstStyle/>
          <a:p>
            <a:pPr algn="ctr"/>
            <a:r>
              <a:rPr lang="en-CN" sz="900" dirty="0">
                <a:latin typeface="Franklin Gothic Book" panose="020B0503020102020204" pitchFamily="34" charset="0"/>
              </a:rPr>
              <a:t>Uses natural</a:t>
            </a:r>
          </a:p>
          <a:p>
            <a:pPr algn="ctr"/>
            <a:r>
              <a:rPr lang="en-CN" sz="900" dirty="0">
                <a:latin typeface="Franklin Gothic Book" panose="020B0503020102020204" pitchFamily="34" charset="0"/>
              </a:rPr>
              <a:t>ingredients</a:t>
            </a:r>
          </a:p>
        </p:txBody>
      </p:sp>
      <p:cxnSp>
        <p:nvCxnSpPr>
          <p:cNvPr id="52" name="Straight Connector 51">
            <a:extLst>
              <a:ext uri="{FF2B5EF4-FFF2-40B4-BE49-F238E27FC236}">
                <a16:creationId xmlns:a16="http://schemas.microsoft.com/office/drawing/2014/main" id="{B74F8DF2-9060-299D-ADA6-0FDC828AFDBD}"/>
              </a:ext>
            </a:extLst>
          </p:cNvPr>
          <p:cNvCxnSpPr>
            <a:cxnSpLocks/>
          </p:cNvCxnSpPr>
          <p:nvPr/>
        </p:nvCxnSpPr>
        <p:spPr>
          <a:xfrm flipV="1">
            <a:off x="3646007" y="4352357"/>
            <a:ext cx="60852" cy="36933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8507974C-31C0-5EC6-7B8D-4966BDB34BD6}"/>
              </a:ext>
            </a:extLst>
          </p:cNvPr>
          <p:cNvSpPr txBox="1"/>
          <p:nvPr/>
        </p:nvSpPr>
        <p:spPr>
          <a:xfrm>
            <a:off x="2428434" y="4329339"/>
            <a:ext cx="1277869" cy="507831"/>
          </a:xfrm>
          <a:prstGeom prst="rect">
            <a:avLst/>
          </a:prstGeom>
          <a:noFill/>
        </p:spPr>
        <p:txBody>
          <a:bodyPr wrap="square" rtlCol="0">
            <a:spAutoFit/>
          </a:bodyPr>
          <a:lstStyle/>
          <a:p>
            <a:pPr algn="ctr"/>
            <a:r>
              <a:rPr lang="en-CN" sz="900" dirty="0">
                <a:latin typeface="Franklin Gothic Book" panose="020B0503020102020204" pitchFamily="34" charset="0"/>
              </a:rPr>
              <a:t>Uses 100% local ingredients/</a:t>
            </a:r>
          </a:p>
          <a:p>
            <a:pPr algn="ctr"/>
            <a:r>
              <a:rPr lang="en-CN" sz="900" dirty="0">
                <a:latin typeface="Franklin Gothic Book" panose="020B0503020102020204" pitchFamily="34" charset="0"/>
              </a:rPr>
              <a:t>material</a:t>
            </a:r>
          </a:p>
        </p:txBody>
      </p:sp>
      <p:cxnSp>
        <p:nvCxnSpPr>
          <p:cNvPr id="55" name="Straight Connector 54">
            <a:extLst>
              <a:ext uri="{FF2B5EF4-FFF2-40B4-BE49-F238E27FC236}">
                <a16:creationId xmlns:a16="http://schemas.microsoft.com/office/drawing/2014/main" id="{A108148B-E958-DFD1-84FE-F5B7F66981BA}"/>
              </a:ext>
            </a:extLst>
          </p:cNvPr>
          <p:cNvCxnSpPr>
            <a:cxnSpLocks/>
          </p:cNvCxnSpPr>
          <p:nvPr/>
        </p:nvCxnSpPr>
        <p:spPr>
          <a:xfrm flipV="1">
            <a:off x="3312572" y="4221392"/>
            <a:ext cx="127861" cy="15083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8" name="Chart 37">
            <a:extLst>
              <a:ext uri="{FF2B5EF4-FFF2-40B4-BE49-F238E27FC236}">
                <a16:creationId xmlns:a16="http://schemas.microsoft.com/office/drawing/2014/main" id="{AE8A3A71-FD19-3E54-E18D-C0E9B3BE6E78}"/>
              </a:ext>
            </a:extLst>
          </p:cNvPr>
          <p:cNvGraphicFramePr>
            <a:graphicFrameLocks/>
          </p:cNvGraphicFramePr>
          <p:nvPr>
            <p:extLst>
              <p:ext uri="{D42A27DB-BD31-4B8C-83A1-F6EECF244321}">
                <p14:modId xmlns:p14="http://schemas.microsoft.com/office/powerpoint/2010/main" val="1116616380"/>
              </p:ext>
            </p:extLst>
          </p:nvPr>
        </p:nvGraphicFramePr>
        <p:xfrm>
          <a:off x="6730851" y="3237681"/>
          <a:ext cx="5156819" cy="3032393"/>
        </p:xfrm>
        <a:graphic>
          <a:graphicData uri="http://schemas.openxmlformats.org/drawingml/2006/chart">
            <c:chart xmlns:c="http://schemas.openxmlformats.org/drawingml/2006/chart" xmlns:r="http://schemas.openxmlformats.org/officeDocument/2006/relationships" r:id="rId4"/>
          </a:graphicData>
        </a:graphic>
      </p:graphicFrame>
      <p:sp>
        <p:nvSpPr>
          <p:cNvPr id="41" name="TextBox 40">
            <a:extLst>
              <a:ext uri="{FF2B5EF4-FFF2-40B4-BE49-F238E27FC236}">
                <a16:creationId xmlns:a16="http://schemas.microsoft.com/office/drawing/2014/main" id="{20FD2FA4-5340-D9AA-02A4-393031ED13CE}"/>
              </a:ext>
            </a:extLst>
          </p:cNvPr>
          <p:cNvSpPr txBox="1"/>
          <p:nvPr/>
        </p:nvSpPr>
        <p:spPr>
          <a:xfrm rot="16200000">
            <a:off x="5681513" y="4597640"/>
            <a:ext cx="1745991" cy="267241"/>
          </a:xfrm>
          <a:prstGeom prst="rect">
            <a:avLst/>
          </a:prstGeom>
          <a:noFill/>
        </p:spPr>
        <p:txBody>
          <a:bodyPr wrap="none" rtlCol="0">
            <a:spAutoFit/>
          </a:bodyPr>
          <a:lstStyle/>
          <a:p>
            <a:r>
              <a:rPr lang="en-CN" sz="1200" b="1" dirty="0">
                <a:latin typeface="Bahnschrift" panose="020B0502040204020203" pitchFamily="34" charset="0"/>
              </a:rPr>
              <a:t>Index vs. Asia Average</a:t>
            </a:r>
          </a:p>
        </p:txBody>
      </p:sp>
      <p:sp>
        <p:nvSpPr>
          <p:cNvPr id="42" name="TextBox 41">
            <a:extLst>
              <a:ext uri="{FF2B5EF4-FFF2-40B4-BE49-F238E27FC236}">
                <a16:creationId xmlns:a16="http://schemas.microsoft.com/office/drawing/2014/main" id="{F7C042E0-91A4-B0FA-2830-53A70FA51660}"/>
              </a:ext>
            </a:extLst>
          </p:cNvPr>
          <p:cNvSpPr txBox="1"/>
          <p:nvPr/>
        </p:nvSpPr>
        <p:spPr>
          <a:xfrm>
            <a:off x="8856758" y="6229527"/>
            <a:ext cx="1024639" cy="276999"/>
          </a:xfrm>
          <a:prstGeom prst="rect">
            <a:avLst/>
          </a:prstGeom>
          <a:noFill/>
        </p:spPr>
        <p:txBody>
          <a:bodyPr wrap="none" rtlCol="0">
            <a:spAutoFit/>
          </a:bodyPr>
          <a:lstStyle/>
          <a:p>
            <a:r>
              <a:rPr lang="en-CN" sz="1200" b="1" dirty="0">
                <a:latin typeface="Bahnschrift" panose="020B0502040204020203" pitchFamily="34" charset="0"/>
              </a:rPr>
              <a:t>% Mentions*</a:t>
            </a:r>
          </a:p>
        </p:txBody>
      </p:sp>
      <p:cxnSp>
        <p:nvCxnSpPr>
          <p:cNvPr id="43" name="Straight Connector 42">
            <a:extLst>
              <a:ext uri="{FF2B5EF4-FFF2-40B4-BE49-F238E27FC236}">
                <a16:creationId xmlns:a16="http://schemas.microsoft.com/office/drawing/2014/main" id="{1DC0451C-1563-E72D-68F9-42E46BC24844}"/>
              </a:ext>
            </a:extLst>
          </p:cNvPr>
          <p:cNvCxnSpPr/>
          <p:nvPr/>
        </p:nvCxnSpPr>
        <p:spPr>
          <a:xfrm>
            <a:off x="9121255" y="3378572"/>
            <a:ext cx="0" cy="26006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B0E4D2E-4FB8-FCAB-486E-EF0D85848382}"/>
              </a:ext>
            </a:extLst>
          </p:cNvPr>
          <p:cNvCxnSpPr>
            <a:cxnSpLocks/>
          </p:cNvCxnSpPr>
          <p:nvPr/>
        </p:nvCxnSpPr>
        <p:spPr>
          <a:xfrm flipH="1">
            <a:off x="7099105" y="4246457"/>
            <a:ext cx="45541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A20B13BB-A0DA-3340-D8F5-7CCFD4B7EFB5}"/>
              </a:ext>
            </a:extLst>
          </p:cNvPr>
          <p:cNvSpPr txBox="1"/>
          <p:nvPr/>
        </p:nvSpPr>
        <p:spPr>
          <a:xfrm>
            <a:off x="10313178" y="4483732"/>
            <a:ext cx="823064" cy="369332"/>
          </a:xfrm>
          <a:prstGeom prst="rect">
            <a:avLst/>
          </a:prstGeom>
          <a:noFill/>
        </p:spPr>
        <p:txBody>
          <a:bodyPr wrap="none" rtlCol="0">
            <a:spAutoFit/>
          </a:bodyPr>
          <a:lstStyle/>
          <a:p>
            <a:pPr algn="ctr"/>
            <a:r>
              <a:rPr lang="en-CN" sz="900" dirty="0">
                <a:latin typeface="Franklin Gothic Book" panose="020B0503020102020204" pitchFamily="34" charset="0"/>
              </a:rPr>
              <a:t>Environment/</a:t>
            </a:r>
          </a:p>
          <a:p>
            <a:pPr algn="ctr"/>
            <a:r>
              <a:rPr lang="en-CN" sz="900" dirty="0">
                <a:latin typeface="Franklin Gothic Book" panose="020B0503020102020204" pitchFamily="34" charset="0"/>
              </a:rPr>
              <a:t>sustainability</a:t>
            </a:r>
          </a:p>
        </p:txBody>
      </p:sp>
      <p:sp>
        <p:nvSpPr>
          <p:cNvPr id="47" name="TextBox 46">
            <a:extLst>
              <a:ext uri="{FF2B5EF4-FFF2-40B4-BE49-F238E27FC236}">
                <a16:creationId xmlns:a16="http://schemas.microsoft.com/office/drawing/2014/main" id="{6817CD25-5A75-7CA5-1CBA-7730CF125902}"/>
              </a:ext>
            </a:extLst>
          </p:cNvPr>
          <p:cNvSpPr txBox="1"/>
          <p:nvPr/>
        </p:nvSpPr>
        <p:spPr>
          <a:xfrm>
            <a:off x="10031225" y="4002795"/>
            <a:ext cx="1277869" cy="369332"/>
          </a:xfrm>
          <a:prstGeom prst="rect">
            <a:avLst/>
          </a:prstGeom>
          <a:noFill/>
        </p:spPr>
        <p:txBody>
          <a:bodyPr wrap="square" rtlCol="0">
            <a:spAutoFit/>
          </a:bodyPr>
          <a:lstStyle/>
          <a:p>
            <a:r>
              <a:rPr lang="en-CN" sz="900" dirty="0">
                <a:latin typeface="Franklin Gothic Book" panose="020B0503020102020204" pitchFamily="34" charset="0"/>
              </a:rPr>
              <a:t>Uses natural ingredients</a:t>
            </a:r>
          </a:p>
        </p:txBody>
      </p:sp>
      <p:sp>
        <p:nvSpPr>
          <p:cNvPr id="48" name="TextBox 47">
            <a:extLst>
              <a:ext uri="{FF2B5EF4-FFF2-40B4-BE49-F238E27FC236}">
                <a16:creationId xmlns:a16="http://schemas.microsoft.com/office/drawing/2014/main" id="{C42C20A3-0A30-921F-CB66-F37CCC05D195}"/>
              </a:ext>
            </a:extLst>
          </p:cNvPr>
          <p:cNvSpPr txBox="1"/>
          <p:nvPr/>
        </p:nvSpPr>
        <p:spPr>
          <a:xfrm>
            <a:off x="8975581" y="3606922"/>
            <a:ext cx="1277869" cy="507831"/>
          </a:xfrm>
          <a:prstGeom prst="rect">
            <a:avLst/>
          </a:prstGeom>
          <a:noFill/>
        </p:spPr>
        <p:txBody>
          <a:bodyPr wrap="square" rtlCol="0">
            <a:spAutoFit/>
          </a:bodyPr>
          <a:lstStyle/>
          <a:p>
            <a:pPr algn="ctr"/>
            <a:r>
              <a:rPr lang="en-CN" sz="900" dirty="0">
                <a:latin typeface="Franklin Gothic Book" panose="020B0503020102020204" pitchFamily="34" charset="0"/>
              </a:rPr>
              <a:t>Uses 100% local ingredients/</a:t>
            </a:r>
          </a:p>
          <a:p>
            <a:pPr algn="ctr"/>
            <a:r>
              <a:rPr lang="en-CN" sz="900" dirty="0">
                <a:latin typeface="Franklin Gothic Book" panose="020B0503020102020204" pitchFamily="34" charset="0"/>
              </a:rPr>
              <a:t>material</a:t>
            </a:r>
          </a:p>
        </p:txBody>
      </p:sp>
      <p:sp>
        <p:nvSpPr>
          <p:cNvPr id="50" name="TextBox 49">
            <a:extLst>
              <a:ext uri="{FF2B5EF4-FFF2-40B4-BE49-F238E27FC236}">
                <a16:creationId xmlns:a16="http://schemas.microsoft.com/office/drawing/2014/main" id="{AA986657-4B07-6035-D800-8E77FDAE3307}"/>
              </a:ext>
            </a:extLst>
          </p:cNvPr>
          <p:cNvSpPr txBox="1"/>
          <p:nvPr/>
        </p:nvSpPr>
        <p:spPr>
          <a:xfrm>
            <a:off x="7764244" y="3434126"/>
            <a:ext cx="1277869" cy="507831"/>
          </a:xfrm>
          <a:prstGeom prst="rect">
            <a:avLst/>
          </a:prstGeom>
          <a:noFill/>
        </p:spPr>
        <p:txBody>
          <a:bodyPr wrap="square" rtlCol="0">
            <a:spAutoFit/>
          </a:bodyPr>
          <a:lstStyle/>
          <a:p>
            <a:pPr algn="ctr"/>
            <a:r>
              <a:rPr lang="en-CN" sz="900" dirty="0">
                <a:latin typeface="Franklin Gothic Book" panose="020B0503020102020204" pitchFamily="34" charset="0"/>
              </a:rPr>
              <a:t>Help government in nation-building agenda</a:t>
            </a:r>
          </a:p>
        </p:txBody>
      </p:sp>
      <p:sp>
        <p:nvSpPr>
          <p:cNvPr id="59" name="TextBox 58">
            <a:extLst>
              <a:ext uri="{FF2B5EF4-FFF2-40B4-BE49-F238E27FC236}">
                <a16:creationId xmlns:a16="http://schemas.microsoft.com/office/drawing/2014/main" id="{74C2A239-E36F-FC54-EB45-2990244F0D56}"/>
              </a:ext>
            </a:extLst>
          </p:cNvPr>
          <p:cNvSpPr txBox="1"/>
          <p:nvPr/>
        </p:nvSpPr>
        <p:spPr>
          <a:xfrm>
            <a:off x="370746" y="1723145"/>
            <a:ext cx="11407762" cy="877163"/>
          </a:xfrm>
          <a:prstGeom prst="rect">
            <a:avLst/>
          </a:prstGeom>
          <a:noFill/>
        </p:spPr>
        <p:txBody>
          <a:bodyPr wrap="square" rtlCol="0">
            <a:spAutoFit/>
          </a:bodyPr>
          <a:lstStyle/>
          <a:p>
            <a:pPr marL="231775" indent="-231775">
              <a:buFont typeface="Arial" panose="020B0604020202020204" pitchFamily="34" charset="0"/>
              <a:buChar char="•"/>
            </a:pPr>
            <a:r>
              <a:rPr lang="en-US" sz="1700" dirty="0">
                <a:latin typeface="Franklin Gothic Book" panose="020B0503020102020204" pitchFamily="34" charset="0"/>
              </a:rPr>
              <a:t>In such countries which are highly vulnerable to the effects of global warming, consumers need brands to champion sustainability. Moreover, citizens here also want brands to make products affordable for all, and help local communities thrive (e.g., via use of local ingredients, help on government initiatives, etc.).</a:t>
            </a:r>
            <a:endParaRPr lang="en-CN" sz="1700" dirty="0">
              <a:latin typeface="Franklin Gothic Book" panose="020B0503020102020204" pitchFamily="34" charset="0"/>
            </a:endParaRPr>
          </a:p>
        </p:txBody>
      </p:sp>
      <p:sp>
        <p:nvSpPr>
          <p:cNvPr id="63" name="TextBox 62">
            <a:extLst>
              <a:ext uri="{FF2B5EF4-FFF2-40B4-BE49-F238E27FC236}">
                <a16:creationId xmlns:a16="http://schemas.microsoft.com/office/drawing/2014/main" id="{1C163E42-9E7E-2B74-D904-A0A9149235AE}"/>
              </a:ext>
            </a:extLst>
          </p:cNvPr>
          <p:cNvSpPr txBox="1"/>
          <p:nvPr/>
        </p:nvSpPr>
        <p:spPr>
          <a:xfrm>
            <a:off x="219437" y="6263924"/>
            <a:ext cx="3234884" cy="369332"/>
          </a:xfrm>
          <a:prstGeom prst="rect">
            <a:avLst/>
          </a:prstGeom>
          <a:noFill/>
        </p:spPr>
        <p:txBody>
          <a:bodyPr wrap="square" rtlCol="0">
            <a:spAutoFit/>
          </a:bodyPr>
          <a:lstStyle/>
          <a:p>
            <a:r>
              <a:rPr lang="en-CN" sz="900" dirty="0">
                <a:latin typeface="Franklin Gothic Book" panose="020B0503020102020204" pitchFamily="34" charset="0"/>
              </a:rPr>
              <a:t>BASE: Purpose-Driven Shoppers</a:t>
            </a:r>
          </a:p>
          <a:p>
            <a:r>
              <a:rPr lang="en-CN" sz="900" dirty="0">
                <a:latin typeface="Franklin Gothic Book" panose="020B0503020102020204" pitchFamily="34" charset="0"/>
              </a:rPr>
              <a:t>*as part of top-3 choices</a:t>
            </a:r>
          </a:p>
        </p:txBody>
      </p:sp>
      <p:sp>
        <p:nvSpPr>
          <p:cNvPr id="64" name="TextBox 63">
            <a:extLst>
              <a:ext uri="{FF2B5EF4-FFF2-40B4-BE49-F238E27FC236}">
                <a16:creationId xmlns:a16="http://schemas.microsoft.com/office/drawing/2014/main" id="{2B1323CA-5AC4-B792-05CF-44B5CADDA1D2}"/>
              </a:ext>
            </a:extLst>
          </p:cNvPr>
          <p:cNvSpPr txBox="1"/>
          <p:nvPr/>
        </p:nvSpPr>
        <p:spPr>
          <a:xfrm>
            <a:off x="8519462" y="2794438"/>
            <a:ext cx="1628971" cy="523220"/>
          </a:xfrm>
          <a:prstGeom prst="rect">
            <a:avLst/>
          </a:prstGeom>
          <a:noFill/>
        </p:spPr>
        <p:txBody>
          <a:bodyPr wrap="none" rtlCol="0">
            <a:spAutoFit/>
          </a:bodyPr>
          <a:lstStyle/>
          <a:p>
            <a:pPr algn="ctr"/>
            <a:r>
              <a:rPr lang="en-CN" sz="1200" b="1" dirty="0">
                <a:latin typeface="Bahnschrift" panose="020B0502040204020203" pitchFamily="34" charset="0"/>
              </a:rPr>
              <a:t>Desired </a:t>
            </a:r>
            <a:r>
              <a:rPr lang="en-CN" sz="1200" b="1">
                <a:latin typeface="Bahnschrift" panose="020B0502040204020203" pitchFamily="34" charset="0"/>
              </a:rPr>
              <a:t>Brand Focus</a:t>
            </a:r>
            <a:endParaRPr lang="en-CN" sz="1200" b="1" dirty="0">
              <a:latin typeface="Bahnschrift" panose="020B0502040204020203" pitchFamily="34" charset="0"/>
            </a:endParaRPr>
          </a:p>
          <a:p>
            <a:pPr algn="ctr"/>
            <a:r>
              <a:rPr lang="en-CN" sz="1600" b="1" dirty="0">
                <a:latin typeface="Bahnschrift" panose="020B0502040204020203" pitchFamily="34" charset="0"/>
              </a:rPr>
              <a:t>INDIA</a:t>
            </a:r>
          </a:p>
        </p:txBody>
      </p:sp>
    </p:spTree>
    <p:extLst>
      <p:ext uri="{BB962C8B-B14F-4D97-AF65-F5344CB8AC3E}">
        <p14:creationId xmlns:p14="http://schemas.microsoft.com/office/powerpoint/2010/main" val="259515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97C48DA-192A-C2BC-66F3-3E3F94CDFAD3}"/>
              </a:ext>
            </a:extLst>
          </p:cNvPr>
          <p:cNvSpPr/>
          <p:nvPr/>
        </p:nvSpPr>
        <p:spPr>
          <a:xfrm>
            <a:off x="0" y="1549892"/>
            <a:ext cx="12192000" cy="53081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grpSp>
        <p:nvGrpSpPr>
          <p:cNvPr id="50" name="Group 49">
            <a:extLst>
              <a:ext uri="{FF2B5EF4-FFF2-40B4-BE49-F238E27FC236}">
                <a16:creationId xmlns:a16="http://schemas.microsoft.com/office/drawing/2014/main" id="{322E519A-3F9D-3585-84D4-C73ED30BDCEA}"/>
              </a:ext>
            </a:extLst>
          </p:cNvPr>
          <p:cNvGrpSpPr/>
          <p:nvPr/>
        </p:nvGrpSpPr>
        <p:grpSpPr>
          <a:xfrm>
            <a:off x="519325" y="2459871"/>
            <a:ext cx="5840056" cy="3855363"/>
            <a:chOff x="6143222" y="1622738"/>
            <a:chExt cx="5840056" cy="4386808"/>
          </a:xfrm>
        </p:grpSpPr>
        <p:sp>
          <p:nvSpPr>
            <p:cNvPr id="51" name="Rectangle 50">
              <a:extLst>
                <a:ext uri="{FF2B5EF4-FFF2-40B4-BE49-F238E27FC236}">
                  <a16:creationId xmlns:a16="http://schemas.microsoft.com/office/drawing/2014/main" id="{957E5DF8-2E9D-9B0D-0CAA-617BD8B48861}"/>
                </a:ext>
              </a:extLst>
            </p:cNvPr>
            <p:cNvSpPr/>
            <p:nvPr/>
          </p:nvSpPr>
          <p:spPr>
            <a:xfrm>
              <a:off x="6143222" y="3142445"/>
              <a:ext cx="5400474" cy="136516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grpSp>
          <p:nvGrpSpPr>
            <p:cNvPr id="52" name="Group 51">
              <a:extLst>
                <a:ext uri="{FF2B5EF4-FFF2-40B4-BE49-F238E27FC236}">
                  <a16:creationId xmlns:a16="http://schemas.microsoft.com/office/drawing/2014/main" id="{E63B902B-B2A8-2A04-5167-2B0E6BDE530A}"/>
                </a:ext>
              </a:extLst>
            </p:cNvPr>
            <p:cNvGrpSpPr/>
            <p:nvPr/>
          </p:nvGrpSpPr>
          <p:grpSpPr>
            <a:xfrm>
              <a:off x="6439437" y="1622738"/>
              <a:ext cx="5543841" cy="4386808"/>
              <a:chOff x="5467594" y="1596980"/>
              <a:chExt cx="5543841" cy="4064834"/>
            </a:xfrm>
          </p:grpSpPr>
          <p:graphicFrame>
            <p:nvGraphicFramePr>
              <p:cNvPr id="57" name="Chart 56">
                <a:extLst>
                  <a:ext uri="{FF2B5EF4-FFF2-40B4-BE49-F238E27FC236}">
                    <a16:creationId xmlns:a16="http://schemas.microsoft.com/office/drawing/2014/main" id="{BADAACB4-9EB3-BAFF-08D2-652A5FD74B78}"/>
                  </a:ext>
                </a:extLst>
              </p:cNvPr>
              <p:cNvGraphicFramePr/>
              <p:nvPr>
                <p:extLst>
                  <p:ext uri="{D42A27DB-BD31-4B8C-83A1-F6EECF244321}">
                    <p14:modId xmlns:p14="http://schemas.microsoft.com/office/powerpoint/2010/main" val="2536328796"/>
                  </p:ext>
                </p:extLst>
              </p:nvPr>
            </p:nvGraphicFramePr>
            <p:xfrm>
              <a:off x="7332375" y="1596980"/>
              <a:ext cx="3679060" cy="4064834"/>
            </p:xfrm>
            <a:graphic>
              <a:graphicData uri="http://schemas.openxmlformats.org/drawingml/2006/chart">
                <c:chart xmlns:c="http://schemas.openxmlformats.org/drawingml/2006/chart" xmlns:r="http://schemas.openxmlformats.org/officeDocument/2006/relationships" r:id="rId2"/>
              </a:graphicData>
            </a:graphic>
          </p:graphicFrame>
          <p:sp>
            <p:nvSpPr>
              <p:cNvPr id="58" name="TextBox 57">
                <a:extLst>
                  <a:ext uri="{FF2B5EF4-FFF2-40B4-BE49-F238E27FC236}">
                    <a16:creationId xmlns:a16="http://schemas.microsoft.com/office/drawing/2014/main" id="{1FBA1DEA-D07C-C993-2AB0-B3F1F4512826}"/>
                  </a:ext>
                </a:extLst>
              </p:cNvPr>
              <p:cNvSpPr txBox="1"/>
              <p:nvPr/>
            </p:nvSpPr>
            <p:spPr>
              <a:xfrm>
                <a:off x="5467595" y="1899016"/>
                <a:ext cx="2034290" cy="308274"/>
              </a:xfrm>
              <a:prstGeom prst="rect">
                <a:avLst/>
              </a:prstGeom>
              <a:noFill/>
            </p:spPr>
            <p:txBody>
              <a:bodyPr wrap="square" rtlCol="0">
                <a:spAutoFit/>
              </a:bodyPr>
              <a:lstStyle/>
              <a:p>
                <a:r>
                  <a:rPr lang="en-CN" sz="1300" dirty="0">
                    <a:latin typeface="Franklin Gothic Book" panose="020B0503020102020204" pitchFamily="34" charset="0"/>
                  </a:rPr>
                  <a:t>A brand with a discount</a:t>
                </a:r>
              </a:p>
            </p:txBody>
          </p:sp>
          <p:sp>
            <p:nvSpPr>
              <p:cNvPr id="59" name="TextBox 58">
                <a:extLst>
                  <a:ext uri="{FF2B5EF4-FFF2-40B4-BE49-F238E27FC236}">
                    <a16:creationId xmlns:a16="http://schemas.microsoft.com/office/drawing/2014/main" id="{AEDE0983-A51A-7172-84E5-754D7FAF9A4D}"/>
                  </a:ext>
                </a:extLst>
              </p:cNvPr>
              <p:cNvSpPr txBox="1"/>
              <p:nvPr/>
            </p:nvSpPr>
            <p:spPr>
              <a:xfrm>
                <a:off x="5467595" y="2448974"/>
                <a:ext cx="2034290" cy="519199"/>
              </a:xfrm>
              <a:prstGeom prst="rect">
                <a:avLst/>
              </a:prstGeom>
              <a:noFill/>
            </p:spPr>
            <p:txBody>
              <a:bodyPr wrap="square" rtlCol="0">
                <a:spAutoFit/>
              </a:bodyPr>
              <a:lstStyle/>
              <a:p>
                <a:r>
                  <a:rPr lang="en-CN" sz="1300" dirty="0">
                    <a:latin typeface="Franklin Gothic Book" panose="020B0503020102020204" pitchFamily="34" charset="0"/>
                  </a:rPr>
                  <a:t>A brand with a great advertisement</a:t>
                </a:r>
              </a:p>
            </p:txBody>
          </p:sp>
          <p:sp>
            <p:nvSpPr>
              <p:cNvPr id="60" name="TextBox 59">
                <a:extLst>
                  <a:ext uri="{FF2B5EF4-FFF2-40B4-BE49-F238E27FC236}">
                    <a16:creationId xmlns:a16="http://schemas.microsoft.com/office/drawing/2014/main" id="{3881D83F-DBDF-71F7-6BB4-7AAA5F6CDCFB}"/>
                  </a:ext>
                </a:extLst>
              </p:cNvPr>
              <p:cNvSpPr txBox="1"/>
              <p:nvPr/>
            </p:nvSpPr>
            <p:spPr>
              <a:xfrm>
                <a:off x="5467595" y="3094701"/>
                <a:ext cx="2034290" cy="456300"/>
              </a:xfrm>
              <a:prstGeom prst="rect">
                <a:avLst/>
              </a:prstGeom>
              <a:noFill/>
            </p:spPr>
            <p:txBody>
              <a:bodyPr wrap="square" rtlCol="0">
                <a:spAutoFit/>
              </a:bodyPr>
              <a:lstStyle/>
              <a:p>
                <a:r>
                  <a:rPr lang="en-CN" sz="1300" dirty="0">
                    <a:latin typeface="Franklin Gothic Book" panose="020B0503020102020204" pitchFamily="34" charset="0"/>
                  </a:rPr>
                  <a:t>A brand that makes a positive impact on society</a:t>
                </a:r>
              </a:p>
            </p:txBody>
          </p:sp>
          <p:sp>
            <p:nvSpPr>
              <p:cNvPr id="61" name="TextBox 60">
                <a:extLst>
                  <a:ext uri="{FF2B5EF4-FFF2-40B4-BE49-F238E27FC236}">
                    <a16:creationId xmlns:a16="http://schemas.microsoft.com/office/drawing/2014/main" id="{3BFC7E6F-06C9-3DEA-FE38-4F39D7630948}"/>
                  </a:ext>
                </a:extLst>
              </p:cNvPr>
              <p:cNvSpPr txBox="1"/>
              <p:nvPr/>
            </p:nvSpPr>
            <p:spPr>
              <a:xfrm>
                <a:off x="5467594" y="3718203"/>
                <a:ext cx="2034289" cy="447348"/>
              </a:xfrm>
              <a:prstGeom prst="rect">
                <a:avLst/>
              </a:prstGeom>
              <a:noFill/>
            </p:spPr>
            <p:txBody>
              <a:bodyPr wrap="square" rtlCol="0">
                <a:spAutoFit/>
              </a:bodyPr>
              <a:lstStyle/>
              <a:p>
                <a:r>
                  <a:rPr lang="en-CN" sz="1300" dirty="0">
                    <a:latin typeface="Franklin Gothic Book" panose="020B0503020102020204" pitchFamily="34" charset="0"/>
                  </a:rPr>
                  <a:t>A brand from a company with good values</a:t>
                </a:r>
              </a:p>
            </p:txBody>
          </p:sp>
          <p:sp>
            <p:nvSpPr>
              <p:cNvPr id="62" name="TextBox 61">
                <a:extLst>
                  <a:ext uri="{FF2B5EF4-FFF2-40B4-BE49-F238E27FC236}">
                    <a16:creationId xmlns:a16="http://schemas.microsoft.com/office/drawing/2014/main" id="{954BCD8B-C58C-2181-35F1-0452488BDBB3}"/>
                  </a:ext>
                </a:extLst>
              </p:cNvPr>
              <p:cNvSpPr txBox="1"/>
              <p:nvPr/>
            </p:nvSpPr>
            <p:spPr>
              <a:xfrm>
                <a:off x="5486890" y="4351840"/>
                <a:ext cx="1957049" cy="447348"/>
              </a:xfrm>
              <a:prstGeom prst="rect">
                <a:avLst/>
              </a:prstGeom>
              <a:noFill/>
            </p:spPr>
            <p:txBody>
              <a:bodyPr wrap="square" rtlCol="0">
                <a:spAutoFit/>
              </a:bodyPr>
              <a:lstStyle/>
              <a:p>
                <a:r>
                  <a:rPr lang="en-CN" sz="1300" dirty="0">
                    <a:latin typeface="Franklin Gothic Book" panose="020B0503020102020204" pitchFamily="34" charset="0"/>
                  </a:rPr>
                  <a:t>A brand endorsed by someone famous</a:t>
                </a:r>
              </a:p>
            </p:txBody>
          </p:sp>
          <p:sp>
            <p:nvSpPr>
              <p:cNvPr id="63" name="TextBox 62">
                <a:extLst>
                  <a:ext uri="{FF2B5EF4-FFF2-40B4-BE49-F238E27FC236}">
                    <a16:creationId xmlns:a16="http://schemas.microsoft.com/office/drawing/2014/main" id="{BC27BFF9-CD7E-09F0-19F8-FAAA4965E555}"/>
                  </a:ext>
                </a:extLst>
              </p:cNvPr>
              <p:cNvSpPr txBox="1"/>
              <p:nvPr/>
            </p:nvSpPr>
            <p:spPr>
              <a:xfrm>
                <a:off x="5486890" y="4981145"/>
                <a:ext cx="1957049" cy="447348"/>
              </a:xfrm>
              <a:prstGeom prst="rect">
                <a:avLst/>
              </a:prstGeom>
              <a:noFill/>
            </p:spPr>
            <p:txBody>
              <a:bodyPr wrap="square" rtlCol="0">
                <a:spAutoFit/>
              </a:bodyPr>
              <a:lstStyle/>
              <a:p>
                <a:r>
                  <a:rPr lang="en-CN" sz="1300" dirty="0">
                    <a:latin typeface="Franklin Gothic Book" panose="020B0503020102020204" pitchFamily="34" charset="0"/>
                  </a:rPr>
                  <a:t>A brand offering high quality product/ service</a:t>
                </a:r>
              </a:p>
            </p:txBody>
          </p:sp>
        </p:grpSp>
      </p:grpSp>
      <p:sp>
        <p:nvSpPr>
          <p:cNvPr id="71" name="Oval 70">
            <a:extLst>
              <a:ext uri="{FF2B5EF4-FFF2-40B4-BE49-F238E27FC236}">
                <a16:creationId xmlns:a16="http://schemas.microsoft.com/office/drawing/2014/main" id="{A6B0CC5A-E889-372C-2494-5AF348676F0D}"/>
              </a:ext>
            </a:extLst>
          </p:cNvPr>
          <p:cNvSpPr/>
          <p:nvPr/>
        </p:nvSpPr>
        <p:spPr>
          <a:xfrm>
            <a:off x="5098022" y="4130095"/>
            <a:ext cx="582880" cy="582880"/>
          </a:xfrm>
          <a:prstGeom prst="ellipse">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45" name="TextBox 44">
            <a:extLst>
              <a:ext uri="{FF2B5EF4-FFF2-40B4-BE49-F238E27FC236}">
                <a16:creationId xmlns:a16="http://schemas.microsoft.com/office/drawing/2014/main" id="{E7573175-4FDB-AA6B-8CD4-6A31E2482D6C}"/>
              </a:ext>
            </a:extLst>
          </p:cNvPr>
          <p:cNvSpPr txBox="1"/>
          <p:nvPr/>
        </p:nvSpPr>
        <p:spPr>
          <a:xfrm>
            <a:off x="467293" y="289183"/>
            <a:ext cx="11062954" cy="1015663"/>
          </a:xfrm>
          <a:prstGeom prst="rect">
            <a:avLst/>
          </a:prstGeom>
          <a:noFill/>
        </p:spPr>
        <p:txBody>
          <a:bodyPr wrap="square" rtlCol="0">
            <a:spAutoFit/>
          </a:bodyPr>
          <a:lstStyle/>
          <a:p>
            <a:r>
              <a:rPr lang="en-CN" sz="3600" b="1" dirty="0">
                <a:solidFill>
                  <a:srgbClr val="FF0000"/>
                </a:solidFill>
                <a:latin typeface="Bahnschrift" panose="020B0502040204020203" pitchFamily="34" charset="0"/>
              </a:rPr>
              <a:t>THUS, CONSUMERS IN THESE MARKETS </a:t>
            </a:r>
          </a:p>
          <a:p>
            <a:r>
              <a:rPr lang="en-CN" sz="2400" b="1" dirty="0">
                <a:solidFill>
                  <a:srgbClr val="FF0000"/>
                </a:solidFill>
                <a:latin typeface="Bahnschrift" panose="020B0502040204020203" pitchFamily="34" charset="0"/>
              </a:rPr>
              <a:t>ARE MORE LIKELY TO HAVE BOUGHT PURPOSE-DRIVEN BRANDS.</a:t>
            </a:r>
            <a:endParaRPr lang="en-CN" sz="1600" b="1" dirty="0">
              <a:solidFill>
                <a:srgbClr val="FF0000"/>
              </a:solidFill>
              <a:latin typeface="Bahnschrift" panose="020B0502040204020203" pitchFamily="34" charset="0"/>
            </a:endParaRPr>
          </a:p>
        </p:txBody>
      </p:sp>
      <p:sp>
        <p:nvSpPr>
          <p:cNvPr id="47" name="TextBox 46">
            <a:extLst>
              <a:ext uri="{FF2B5EF4-FFF2-40B4-BE49-F238E27FC236}">
                <a16:creationId xmlns:a16="http://schemas.microsoft.com/office/drawing/2014/main" id="{BEF234D3-3FD5-B02B-0860-A1ED86C1DC58}"/>
              </a:ext>
            </a:extLst>
          </p:cNvPr>
          <p:cNvSpPr txBox="1"/>
          <p:nvPr/>
        </p:nvSpPr>
        <p:spPr>
          <a:xfrm>
            <a:off x="199874" y="6355111"/>
            <a:ext cx="1391728" cy="230832"/>
          </a:xfrm>
          <a:prstGeom prst="rect">
            <a:avLst/>
          </a:prstGeom>
          <a:noFill/>
        </p:spPr>
        <p:txBody>
          <a:bodyPr wrap="none" rtlCol="0">
            <a:spAutoFit/>
          </a:bodyPr>
          <a:lstStyle/>
          <a:p>
            <a:r>
              <a:rPr lang="en-CN" sz="900" dirty="0">
                <a:latin typeface="Franklin Gothic Book" panose="020B0503020102020204" pitchFamily="34" charset="0"/>
              </a:rPr>
              <a:t>Base: Total Respondents</a:t>
            </a:r>
          </a:p>
        </p:txBody>
      </p:sp>
      <p:sp>
        <p:nvSpPr>
          <p:cNvPr id="49" name="Rectangle 48">
            <a:extLst>
              <a:ext uri="{FF2B5EF4-FFF2-40B4-BE49-F238E27FC236}">
                <a16:creationId xmlns:a16="http://schemas.microsoft.com/office/drawing/2014/main" id="{6F8CECAA-AFE2-F31D-8D51-4FF680E1FD9A}"/>
              </a:ext>
            </a:extLst>
          </p:cNvPr>
          <p:cNvSpPr/>
          <p:nvPr/>
        </p:nvSpPr>
        <p:spPr>
          <a:xfrm>
            <a:off x="0" y="359470"/>
            <a:ext cx="424800" cy="89255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cxnSp>
        <p:nvCxnSpPr>
          <p:cNvPr id="36" name="Straight Connector 35">
            <a:extLst>
              <a:ext uri="{FF2B5EF4-FFF2-40B4-BE49-F238E27FC236}">
                <a16:creationId xmlns:a16="http://schemas.microsoft.com/office/drawing/2014/main" id="{EDA88677-64E5-5D7E-60FE-1E1807EEC8F7}"/>
              </a:ext>
            </a:extLst>
          </p:cNvPr>
          <p:cNvCxnSpPr>
            <a:cxnSpLocks/>
          </p:cNvCxnSpPr>
          <p:nvPr/>
        </p:nvCxnSpPr>
        <p:spPr>
          <a:xfrm>
            <a:off x="206062" y="6658377"/>
            <a:ext cx="11062954"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46" name="Picture 7" descr="Picture 7">
            <a:extLst>
              <a:ext uri="{FF2B5EF4-FFF2-40B4-BE49-F238E27FC236}">
                <a16:creationId xmlns:a16="http://schemas.microsoft.com/office/drawing/2014/main" id="{205B03A9-AB82-D41C-2973-035BE70C7B19}"/>
              </a:ext>
            </a:extLst>
          </p:cNvPr>
          <p:cNvPicPr>
            <a:picLocks noChangeAspect="1"/>
          </p:cNvPicPr>
          <p:nvPr/>
        </p:nvPicPr>
        <p:blipFill>
          <a:blip r:embed="rId3"/>
          <a:stretch>
            <a:fillRect/>
          </a:stretch>
        </p:blipFill>
        <p:spPr>
          <a:xfrm>
            <a:off x="11356263" y="6563469"/>
            <a:ext cx="570474" cy="164058"/>
          </a:xfrm>
          <a:prstGeom prst="rect">
            <a:avLst/>
          </a:prstGeom>
          <a:ln w="12700" cap="flat">
            <a:noFill/>
            <a:miter lim="400000"/>
          </a:ln>
          <a:effectLst/>
        </p:spPr>
      </p:pic>
      <p:sp>
        <p:nvSpPr>
          <p:cNvPr id="64" name="TextBox 63">
            <a:extLst>
              <a:ext uri="{FF2B5EF4-FFF2-40B4-BE49-F238E27FC236}">
                <a16:creationId xmlns:a16="http://schemas.microsoft.com/office/drawing/2014/main" id="{CD0F30DD-4DDB-ECEC-7453-EC3EA541C543}"/>
              </a:ext>
            </a:extLst>
          </p:cNvPr>
          <p:cNvSpPr txBox="1"/>
          <p:nvPr/>
        </p:nvSpPr>
        <p:spPr>
          <a:xfrm>
            <a:off x="849026" y="1725171"/>
            <a:ext cx="4883068" cy="615553"/>
          </a:xfrm>
          <a:prstGeom prst="rect">
            <a:avLst/>
          </a:prstGeom>
          <a:noFill/>
        </p:spPr>
        <p:txBody>
          <a:bodyPr wrap="none" rtlCol="0">
            <a:spAutoFit/>
          </a:bodyPr>
          <a:lstStyle/>
          <a:p>
            <a:pPr algn="ctr"/>
            <a:r>
              <a:rPr lang="en-CN" sz="2000" b="1" dirty="0">
                <a:latin typeface="Bahnschrift" panose="020B0502040204020203" pitchFamily="34" charset="0"/>
              </a:rPr>
              <a:t>WHICH OF THE FOLLOWING DID YOU BUY</a:t>
            </a:r>
          </a:p>
          <a:p>
            <a:pPr algn="ctr"/>
            <a:r>
              <a:rPr lang="en-CN" sz="1400" b="1" dirty="0">
                <a:latin typeface="Bahnschrift" panose="020B0502040204020203" pitchFamily="34" charset="0"/>
              </a:rPr>
              <a:t>IN THE PAST-3 MONTHS? - TOTAL ASIA</a:t>
            </a:r>
          </a:p>
        </p:txBody>
      </p:sp>
      <p:cxnSp>
        <p:nvCxnSpPr>
          <p:cNvPr id="65" name="Straight Connector 64">
            <a:extLst>
              <a:ext uri="{FF2B5EF4-FFF2-40B4-BE49-F238E27FC236}">
                <a16:creationId xmlns:a16="http://schemas.microsoft.com/office/drawing/2014/main" id="{885DB5A6-C822-5816-CBF1-4BFEA1C58BEC}"/>
              </a:ext>
            </a:extLst>
          </p:cNvPr>
          <p:cNvCxnSpPr/>
          <p:nvPr/>
        </p:nvCxnSpPr>
        <p:spPr>
          <a:xfrm>
            <a:off x="2458743" y="2397758"/>
            <a:ext cx="159698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A3FA38D5-63EB-82D4-F6B9-BFA352608D71}"/>
              </a:ext>
            </a:extLst>
          </p:cNvPr>
          <p:cNvSpPr txBox="1"/>
          <p:nvPr/>
        </p:nvSpPr>
        <p:spPr>
          <a:xfrm>
            <a:off x="5168362" y="4179773"/>
            <a:ext cx="476412" cy="461665"/>
          </a:xfrm>
          <a:prstGeom prst="rect">
            <a:avLst/>
          </a:prstGeom>
          <a:noFill/>
        </p:spPr>
        <p:txBody>
          <a:bodyPr wrap="none" rtlCol="0">
            <a:spAutoFit/>
          </a:bodyPr>
          <a:lstStyle/>
          <a:p>
            <a:pPr algn="ctr"/>
            <a:r>
              <a:rPr lang="en-CN" sz="1100" dirty="0">
                <a:solidFill>
                  <a:schemeClr val="bg1"/>
                </a:solidFill>
                <a:latin typeface="Franklin Gothic Book" panose="020B0503020102020204" pitchFamily="34" charset="0"/>
              </a:rPr>
              <a:t>Net:</a:t>
            </a:r>
          </a:p>
          <a:p>
            <a:pPr algn="ctr"/>
            <a:r>
              <a:rPr lang="en-CN" sz="1300" b="1" dirty="0">
                <a:solidFill>
                  <a:schemeClr val="bg1"/>
                </a:solidFill>
                <a:latin typeface="Bahnschrift" panose="020B0502040204020203" pitchFamily="34" charset="0"/>
              </a:rPr>
              <a:t>47%</a:t>
            </a:r>
          </a:p>
        </p:txBody>
      </p:sp>
      <p:sp>
        <p:nvSpPr>
          <p:cNvPr id="80" name="TextBox 79">
            <a:extLst>
              <a:ext uri="{FF2B5EF4-FFF2-40B4-BE49-F238E27FC236}">
                <a16:creationId xmlns:a16="http://schemas.microsoft.com/office/drawing/2014/main" id="{1AB4104B-28E8-973B-4F63-59BE8009156B}"/>
              </a:ext>
            </a:extLst>
          </p:cNvPr>
          <p:cNvSpPr txBox="1"/>
          <p:nvPr/>
        </p:nvSpPr>
        <p:spPr>
          <a:xfrm>
            <a:off x="6771080" y="1736893"/>
            <a:ext cx="4575291" cy="615553"/>
          </a:xfrm>
          <a:prstGeom prst="rect">
            <a:avLst/>
          </a:prstGeom>
          <a:noFill/>
        </p:spPr>
        <p:txBody>
          <a:bodyPr wrap="none" rtlCol="0">
            <a:spAutoFit/>
          </a:bodyPr>
          <a:lstStyle/>
          <a:p>
            <a:pPr algn="ctr"/>
            <a:r>
              <a:rPr lang="en-CN" sz="2000" b="1" dirty="0">
                <a:latin typeface="Bahnschrift" panose="020B0502040204020203" pitchFamily="34" charset="0"/>
              </a:rPr>
              <a:t>BOUGHT A BRAND FOR ITS PURPOSE*</a:t>
            </a:r>
          </a:p>
          <a:p>
            <a:pPr algn="ctr"/>
            <a:r>
              <a:rPr lang="en-CN" sz="1400" b="1" dirty="0">
                <a:latin typeface="Bahnschrift" panose="020B0502040204020203" pitchFamily="34" charset="0"/>
              </a:rPr>
              <a:t>IN THE PAST-3 MONTHS – BY COUNTRY</a:t>
            </a:r>
          </a:p>
        </p:txBody>
      </p:sp>
      <p:cxnSp>
        <p:nvCxnSpPr>
          <p:cNvPr id="81" name="Straight Connector 80">
            <a:extLst>
              <a:ext uri="{FF2B5EF4-FFF2-40B4-BE49-F238E27FC236}">
                <a16:creationId xmlns:a16="http://schemas.microsoft.com/office/drawing/2014/main" id="{010F5748-8A62-15DA-B3E3-C72F29BBDB8A}"/>
              </a:ext>
            </a:extLst>
          </p:cNvPr>
          <p:cNvCxnSpPr/>
          <p:nvPr/>
        </p:nvCxnSpPr>
        <p:spPr>
          <a:xfrm>
            <a:off x="8226891" y="2409480"/>
            <a:ext cx="159698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4" name="Group 83">
            <a:extLst>
              <a:ext uri="{FF2B5EF4-FFF2-40B4-BE49-F238E27FC236}">
                <a16:creationId xmlns:a16="http://schemas.microsoft.com/office/drawing/2014/main" id="{E91ABDF3-BE96-AC70-2D1D-51492977625D}"/>
              </a:ext>
            </a:extLst>
          </p:cNvPr>
          <p:cNvGrpSpPr/>
          <p:nvPr/>
        </p:nvGrpSpPr>
        <p:grpSpPr>
          <a:xfrm>
            <a:off x="6178851" y="3929374"/>
            <a:ext cx="231820" cy="965916"/>
            <a:chOff x="5047090" y="3931719"/>
            <a:chExt cx="231820" cy="965916"/>
          </a:xfrm>
        </p:grpSpPr>
        <p:cxnSp>
          <p:nvCxnSpPr>
            <p:cNvPr id="85" name="Straight Connector 84">
              <a:extLst>
                <a:ext uri="{FF2B5EF4-FFF2-40B4-BE49-F238E27FC236}">
                  <a16:creationId xmlns:a16="http://schemas.microsoft.com/office/drawing/2014/main" id="{B931A759-4E1C-EFF4-412F-1273736082D0}"/>
                </a:ext>
              </a:extLst>
            </p:cNvPr>
            <p:cNvCxnSpPr/>
            <p:nvPr/>
          </p:nvCxnSpPr>
          <p:spPr>
            <a:xfrm>
              <a:off x="5047090" y="3931719"/>
              <a:ext cx="221741" cy="48919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DC60D882-7023-E236-57E9-FC1051BA0F56}"/>
                </a:ext>
              </a:extLst>
            </p:cNvPr>
            <p:cNvCxnSpPr>
              <a:cxnSpLocks/>
            </p:cNvCxnSpPr>
            <p:nvPr/>
          </p:nvCxnSpPr>
          <p:spPr>
            <a:xfrm flipV="1">
              <a:off x="5057169" y="4408444"/>
              <a:ext cx="221741" cy="48919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4" name="Group 93">
            <a:extLst>
              <a:ext uri="{FF2B5EF4-FFF2-40B4-BE49-F238E27FC236}">
                <a16:creationId xmlns:a16="http://schemas.microsoft.com/office/drawing/2014/main" id="{B85D2417-D2AD-8B8D-E83C-10FFB2C04B6C}"/>
              </a:ext>
            </a:extLst>
          </p:cNvPr>
          <p:cNvGrpSpPr/>
          <p:nvPr/>
        </p:nvGrpSpPr>
        <p:grpSpPr>
          <a:xfrm>
            <a:off x="6687975" y="2722975"/>
            <a:ext cx="5155586" cy="3432513"/>
            <a:chOff x="6687975" y="2710275"/>
            <a:chExt cx="5155586" cy="3521704"/>
          </a:xfrm>
        </p:grpSpPr>
        <p:sp>
          <p:nvSpPr>
            <p:cNvPr id="82" name="Rectangle 81">
              <a:extLst>
                <a:ext uri="{FF2B5EF4-FFF2-40B4-BE49-F238E27FC236}">
                  <a16:creationId xmlns:a16="http://schemas.microsoft.com/office/drawing/2014/main" id="{517195F1-34FF-2669-D204-17BA25FC2E99}"/>
                </a:ext>
              </a:extLst>
            </p:cNvPr>
            <p:cNvSpPr/>
            <p:nvPr/>
          </p:nvSpPr>
          <p:spPr>
            <a:xfrm>
              <a:off x="6687975" y="2710275"/>
              <a:ext cx="5155586" cy="352170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grpSp>
          <p:nvGrpSpPr>
            <p:cNvPr id="79" name="Group 78">
              <a:extLst>
                <a:ext uri="{FF2B5EF4-FFF2-40B4-BE49-F238E27FC236}">
                  <a16:creationId xmlns:a16="http://schemas.microsoft.com/office/drawing/2014/main" id="{8B778B05-52BF-39D5-061C-4E3AFB57D5D0}"/>
                </a:ext>
              </a:extLst>
            </p:cNvPr>
            <p:cNvGrpSpPr/>
            <p:nvPr/>
          </p:nvGrpSpPr>
          <p:grpSpPr>
            <a:xfrm>
              <a:off x="6887267" y="2775492"/>
              <a:ext cx="4956294" cy="3210060"/>
              <a:chOff x="7071907" y="2789560"/>
              <a:chExt cx="4956294" cy="2880081"/>
            </a:xfrm>
          </p:grpSpPr>
          <p:graphicFrame>
            <p:nvGraphicFramePr>
              <p:cNvPr id="72" name="Chart 71">
                <a:extLst>
                  <a:ext uri="{FF2B5EF4-FFF2-40B4-BE49-F238E27FC236}">
                    <a16:creationId xmlns:a16="http://schemas.microsoft.com/office/drawing/2014/main" id="{E3E6182D-78D1-7F75-CCB9-75732AAEDE43}"/>
                  </a:ext>
                </a:extLst>
              </p:cNvPr>
              <p:cNvGraphicFramePr/>
              <p:nvPr>
                <p:extLst>
                  <p:ext uri="{D42A27DB-BD31-4B8C-83A1-F6EECF244321}">
                    <p14:modId xmlns:p14="http://schemas.microsoft.com/office/powerpoint/2010/main" val="410041273"/>
                  </p:ext>
                </p:extLst>
              </p:nvPr>
            </p:nvGraphicFramePr>
            <p:xfrm>
              <a:off x="7795653" y="2789560"/>
              <a:ext cx="4232548" cy="2880081"/>
            </p:xfrm>
            <a:graphic>
              <a:graphicData uri="http://schemas.openxmlformats.org/drawingml/2006/chart">
                <c:chart xmlns:c="http://schemas.openxmlformats.org/drawingml/2006/chart" xmlns:r="http://schemas.openxmlformats.org/officeDocument/2006/relationships" r:id="rId4"/>
              </a:graphicData>
            </a:graphic>
          </p:graphicFrame>
          <p:sp>
            <p:nvSpPr>
              <p:cNvPr id="73" name="TextBox 72">
                <a:extLst>
                  <a:ext uri="{FF2B5EF4-FFF2-40B4-BE49-F238E27FC236}">
                    <a16:creationId xmlns:a16="http://schemas.microsoft.com/office/drawing/2014/main" id="{5D9A0B48-E6BB-51CA-57C4-EDFA2F8E89C8}"/>
                  </a:ext>
                </a:extLst>
              </p:cNvPr>
              <p:cNvSpPr txBox="1"/>
              <p:nvPr/>
            </p:nvSpPr>
            <p:spPr>
              <a:xfrm>
                <a:off x="7078942" y="2990637"/>
                <a:ext cx="1017145" cy="292388"/>
              </a:xfrm>
              <a:prstGeom prst="rect">
                <a:avLst/>
              </a:prstGeom>
              <a:noFill/>
            </p:spPr>
            <p:txBody>
              <a:bodyPr wrap="square" rtlCol="0">
                <a:spAutoFit/>
              </a:bodyPr>
              <a:lstStyle/>
              <a:p>
                <a:r>
                  <a:rPr lang="en-CN" sz="1300" dirty="0">
                    <a:latin typeface="Franklin Gothic Book" panose="020B0503020102020204" pitchFamily="34" charset="0"/>
                  </a:rPr>
                  <a:t>China</a:t>
                </a:r>
              </a:p>
            </p:txBody>
          </p:sp>
          <p:sp>
            <p:nvSpPr>
              <p:cNvPr id="74" name="TextBox 73">
                <a:extLst>
                  <a:ext uri="{FF2B5EF4-FFF2-40B4-BE49-F238E27FC236}">
                    <a16:creationId xmlns:a16="http://schemas.microsoft.com/office/drawing/2014/main" id="{DF953B11-AAFA-BB81-2860-FCA264C5448C}"/>
                  </a:ext>
                </a:extLst>
              </p:cNvPr>
              <p:cNvSpPr txBox="1"/>
              <p:nvPr/>
            </p:nvSpPr>
            <p:spPr>
              <a:xfrm>
                <a:off x="7076597" y="3452529"/>
                <a:ext cx="1017145" cy="292388"/>
              </a:xfrm>
              <a:prstGeom prst="rect">
                <a:avLst/>
              </a:prstGeom>
              <a:noFill/>
            </p:spPr>
            <p:txBody>
              <a:bodyPr wrap="square" rtlCol="0">
                <a:spAutoFit/>
              </a:bodyPr>
              <a:lstStyle/>
              <a:p>
                <a:r>
                  <a:rPr lang="en-CN" sz="1300" dirty="0">
                    <a:latin typeface="Franklin Gothic Book" panose="020B0503020102020204" pitchFamily="34" charset="0"/>
                  </a:rPr>
                  <a:t>Thailand</a:t>
                </a:r>
              </a:p>
            </p:txBody>
          </p:sp>
          <p:sp>
            <p:nvSpPr>
              <p:cNvPr id="75" name="TextBox 74">
                <a:extLst>
                  <a:ext uri="{FF2B5EF4-FFF2-40B4-BE49-F238E27FC236}">
                    <a16:creationId xmlns:a16="http://schemas.microsoft.com/office/drawing/2014/main" id="{A90C0BD8-B7F0-CCEE-B2F3-C2AAEE55AFF8}"/>
                  </a:ext>
                </a:extLst>
              </p:cNvPr>
              <p:cNvSpPr txBox="1"/>
              <p:nvPr/>
            </p:nvSpPr>
            <p:spPr>
              <a:xfrm>
                <a:off x="7076596" y="3874560"/>
                <a:ext cx="1017145" cy="292388"/>
              </a:xfrm>
              <a:prstGeom prst="rect">
                <a:avLst/>
              </a:prstGeom>
              <a:noFill/>
            </p:spPr>
            <p:txBody>
              <a:bodyPr wrap="square" rtlCol="0">
                <a:spAutoFit/>
              </a:bodyPr>
              <a:lstStyle/>
              <a:p>
                <a:r>
                  <a:rPr lang="en-CN" sz="1300" dirty="0">
                    <a:latin typeface="Franklin Gothic Book" panose="020B0503020102020204" pitchFamily="34" charset="0"/>
                  </a:rPr>
                  <a:t>Philippines</a:t>
                </a:r>
              </a:p>
            </p:txBody>
          </p:sp>
          <p:sp>
            <p:nvSpPr>
              <p:cNvPr id="76" name="TextBox 75">
                <a:extLst>
                  <a:ext uri="{FF2B5EF4-FFF2-40B4-BE49-F238E27FC236}">
                    <a16:creationId xmlns:a16="http://schemas.microsoft.com/office/drawing/2014/main" id="{4BE4EB41-9BEF-A345-C2B2-283A28D3532B}"/>
                  </a:ext>
                </a:extLst>
              </p:cNvPr>
              <p:cNvSpPr txBox="1"/>
              <p:nvPr/>
            </p:nvSpPr>
            <p:spPr>
              <a:xfrm>
                <a:off x="7074251" y="4308316"/>
                <a:ext cx="1017145" cy="292388"/>
              </a:xfrm>
              <a:prstGeom prst="rect">
                <a:avLst/>
              </a:prstGeom>
              <a:noFill/>
            </p:spPr>
            <p:txBody>
              <a:bodyPr wrap="square" rtlCol="0">
                <a:spAutoFit/>
              </a:bodyPr>
              <a:lstStyle/>
              <a:p>
                <a:r>
                  <a:rPr lang="en-CN" sz="1300" dirty="0">
                    <a:latin typeface="Franklin Gothic Book" panose="020B0503020102020204" pitchFamily="34" charset="0"/>
                  </a:rPr>
                  <a:t>S. Korea</a:t>
                </a:r>
              </a:p>
            </p:txBody>
          </p:sp>
          <p:sp>
            <p:nvSpPr>
              <p:cNvPr id="77" name="TextBox 76">
                <a:extLst>
                  <a:ext uri="{FF2B5EF4-FFF2-40B4-BE49-F238E27FC236}">
                    <a16:creationId xmlns:a16="http://schemas.microsoft.com/office/drawing/2014/main" id="{1AFCCF67-E888-CA3D-8340-2FE2C93B9583}"/>
                  </a:ext>
                </a:extLst>
              </p:cNvPr>
              <p:cNvSpPr txBox="1"/>
              <p:nvPr/>
            </p:nvSpPr>
            <p:spPr>
              <a:xfrm>
                <a:off x="7074252" y="4744413"/>
                <a:ext cx="1017145" cy="292388"/>
              </a:xfrm>
              <a:prstGeom prst="rect">
                <a:avLst/>
              </a:prstGeom>
              <a:noFill/>
            </p:spPr>
            <p:txBody>
              <a:bodyPr wrap="square" rtlCol="0">
                <a:spAutoFit/>
              </a:bodyPr>
              <a:lstStyle/>
              <a:p>
                <a:r>
                  <a:rPr lang="en-CN" sz="1300" dirty="0">
                    <a:latin typeface="Franklin Gothic Book" panose="020B0503020102020204" pitchFamily="34" charset="0"/>
                  </a:rPr>
                  <a:t>Japan</a:t>
                </a:r>
              </a:p>
            </p:txBody>
          </p:sp>
          <p:sp>
            <p:nvSpPr>
              <p:cNvPr id="78" name="TextBox 77">
                <a:extLst>
                  <a:ext uri="{FF2B5EF4-FFF2-40B4-BE49-F238E27FC236}">
                    <a16:creationId xmlns:a16="http://schemas.microsoft.com/office/drawing/2014/main" id="{3C9E3EEB-484E-555B-278C-025DCE888EFF}"/>
                  </a:ext>
                </a:extLst>
              </p:cNvPr>
              <p:cNvSpPr txBox="1"/>
              <p:nvPr/>
            </p:nvSpPr>
            <p:spPr>
              <a:xfrm>
                <a:off x="7071907" y="5178169"/>
                <a:ext cx="1017145" cy="292388"/>
              </a:xfrm>
              <a:prstGeom prst="rect">
                <a:avLst/>
              </a:prstGeom>
              <a:noFill/>
            </p:spPr>
            <p:txBody>
              <a:bodyPr wrap="square" rtlCol="0">
                <a:spAutoFit/>
              </a:bodyPr>
              <a:lstStyle/>
              <a:p>
                <a:r>
                  <a:rPr lang="en-CN" sz="1300" dirty="0">
                    <a:latin typeface="Franklin Gothic Book" panose="020B0503020102020204" pitchFamily="34" charset="0"/>
                  </a:rPr>
                  <a:t>India</a:t>
                </a:r>
              </a:p>
            </p:txBody>
          </p:sp>
        </p:grpSp>
        <p:cxnSp>
          <p:nvCxnSpPr>
            <p:cNvPr id="88" name="Straight Connector 87">
              <a:extLst>
                <a:ext uri="{FF2B5EF4-FFF2-40B4-BE49-F238E27FC236}">
                  <a16:creationId xmlns:a16="http://schemas.microsoft.com/office/drawing/2014/main" id="{D9F56ACC-0810-2E99-4BED-ADC6886C40C2}"/>
                </a:ext>
              </a:extLst>
            </p:cNvPr>
            <p:cNvCxnSpPr>
              <a:cxnSpLocks/>
            </p:cNvCxnSpPr>
            <p:nvPr/>
          </p:nvCxnSpPr>
          <p:spPr>
            <a:xfrm>
              <a:off x="10069342" y="2893841"/>
              <a:ext cx="5383" cy="2970648"/>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FA6E20FD-2FF8-D255-7C0F-5649616616DA}"/>
                </a:ext>
              </a:extLst>
            </p:cNvPr>
            <p:cNvSpPr txBox="1"/>
            <p:nvPr/>
          </p:nvSpPr>
          <p:spPr>
            <a:xfrm>
              <a:off x="9817206" y="5851789"/>
              <a:ext cx="1023037" cy="261610"/>
            </a:xfrm>
            <a:prstGeom prst="rect">
              <a:avLst/>
            </a:prstGeom>
            <a:noFill/>
          </p:spPr>
          <p:txBody>
            <a:bodyPr wrap="none" rtlCol="0">
              <a:spAutoFit/>
            </a:bodyPr>
            <a:lstStyle/>
            <a:p>
              <a:pPr algn="ctr"/>
              <a:r>
                <a:rPr lang="en-CN" sz="1050" b="1" dirty="0">
                  <a:latin typeface="Bahnschrift" panose="020B0502040204020203" pitchFamily="34" charset="0"/>
                </a:rPr>
                <a:t>Asia Average</a:t>
              </a:r>
              <a:endParaRPr lang="en-CN" sz="800" b="1" dirty="0">
                <a:latin typeface="Bahnschrift" panose="020B0502040204020203" pitchFamily="34" charset="0"/>
              </a:endParaRPr>
            </a:p>
          </p:txBody>
        </p:sp>
      </p:grpSp>
      <p:sp>
        <p:nvSpPr>
          <p:cNvPr id="93" name="TextBox 92">
            <a:extLst>
              <a:ext uri="{FF2B5EF4-FFF2-40B4-BE49-F238E27FC236}">
                <a16:creationId xmlns:a16="http://schemas.microsoft.com/office/drawing/2014/main" id="{4703511D-A45E-CBFE-7A56-200D85D535FB}"/>
              </a:ext>
            </a:extLst>
          </p:cNvPr>
          <p:cNvSpPr txBox="1"/>
          <p:nvPr/>
        </p:nvSpPr>
        <p:spPr>
          <a:xfrm>
            <a:off x="6575274" y="6202711"/>
            <a:ext cx="3389069" cy="369332"/>
          </a:xfrm>
          <a:prstGeom prst="rect">
            <a:avLst/>
          </a:prstGeom>
          <a:noFill/>
        </p:spPr>
        <p:txBody>
          <a:bodyPr wrap="none" rtlCol="0">
            <a:spAutoFit/>
          </a:bodyPr>
          <a:lstStyle/>
          <a:p>
            <a:r>
              <a:rPr lang="en-CN" sz="900" dirty="0">
                <a:latin typeface="Franklin Gothic Book" panose="020B0503020102020204" pitchFamily="34" charset="0"/>
              </a:rPr>
              <a:t>*Net: Bought a ”brand that makes a positive impact on society” + </a:t>
            </a:r>
          </a:p>
          <a:p>
            <a:r>
              <a:rPr lang="en-CN" sz="900" dirty="0">
                <a:latin typeface="Franklin Gothic Book" panose="020B0503020102020204" pitchFamily="34" charset="0"/>
              </a:rPr>
              <a:t>“brand from a company with good values” in p-3 months</a:t>
            </a:r>
          </a:p>
        </p:txBody>
      </p:sp>
      <p:sp>
        <p:nvSpPr>
          <p:cNvPr id="2" name="Triangle 1">
            <a:extLst>
              <a:ext uri="{FF2B5EF4-FFF2-40B4-BE49-F238E27FC236}">
                <a16:creationId xmlns:a16="http://schemas.microsoft.com/office/drawing/2014/main" id="{C31A0A04-7F98-2E06-5891-52A0F96897B3}"/>
              </a:ext>
            </a:extLst>
          </p:cNvPr>
          <p:cNvSpPr/>
          <p:nvPr/>
        </p:nvSpPr>
        <p:spPr>
          <a:xfrm>
            <a:off x="10894939" y="4058635"/>
            <a:ext cx="161581" cy="139294"/>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dirty="0"/>
          </a:p>
        </p:txBody>
      </p:sp>
      <p:sp>
        <p:nvSpPr>
          <p:cNvPr id="3" name="Triangle 2">
            <a:extLst>
              <a:ext uri="{FF2B5EF4-FFF2-40B4-BE49-F238E27FC236}">
                <a16:creationId xmlns:a16="http://schemas.microsoft.com/office/drawing/2014/main" id="{BDADFA63-1872-6CB6-1B1B-88A66DDDC56E}"/>
              </a:ext>
            </a:extLst>
          </p:cNvPr>
          <p:cNvSpPr/>
          <p:nvPr/>
        </p:nvSpPr>
        <p:spPr>
          <a:xfrm>
            <a:off x="11449124" y="5471800"/>
            <a:ext cx="161581" cy="139294"/>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Tree>
    <p:extLst>
      <p:ext uri="{BB962C8B-B14F-4D97-AF65-F5344CB8AC3E}">
        <p14:creationId xmlns:p14="http://schemas.microsoft.com/office/powerpoint/2010/main" val="2610590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bg>
      <p:bgPr>
        <a:solidFill>
          <a:schemeClr val="bg1">
            <a:lumMod val="95000"/>
          </a:scheme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3A98108-5C9E-C645-D46F-6623946B3E0D}"/>
              </a:ext>
            </a:extLst>
          </p:cNvPr>
          <p:cNvSpPr txBox="1"/>
          <p:nvPr/>
        </p:nvSpPr>
        <p:spPr>
          <a:xfrm>
            <a:off x="479353" y="467553"/>
            <a:ext cx="10650254" cy="707886"/>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CN" sz="4000" b="1" i="0" u="none" strike="noStrike" kern="1200" cap="none" spc="0" normalizeH="0" baseline="0" noProof="0" dirty="0">
                <a:ln>
                  <a:noFill/>
                </a:ln>
                <a:solidFill>
                  <a:srgbClr val="FF0000"/>
                </a:solidFill>
                <a:effectLst/>
                <a:uLnTx/>
                <a:uFillTx/>
                <a:latin typeface="Bahnschrift" panose="020B0502040204020203" pitchFamily="34" charset="0"/>
                <a:ea typeface="+mn-ea"/>
                <a:cs typeface="+mn-cs"/>
              </a:rPr>
              <a:t>EXPERT VOICE</a:t>
            </a:r>
          </a:p>
        </p:txBody>
      </p:sp>
      <p:cxnSp>
        <p:nvCxnSpPr>
          <p:cNvPr id="12" name="Straight Connector 11">
            <a:extLst>
              <a:ext uri="{FF2B5EF4-FFF2-40B4-BE49-F238E27FC236}">
                <a16:creationId xmlns:a16="http://schemas.microsoft.com/office/drawing/2014/main" id="{761ECA43-4350-E41A-C215-B791E1E1AE2C}"/>
              </a:ext>
            </a:extLst>
          </p:cNvPr>
          <p:cNvCxnSpPr>
            <a:cxnSpLocks/>
          </p:cNvCxnSpPr>
          <p:nvPr/>
        </p:nvCxnSpPr>
        <p:spPr>
          <a:xfrm>
            <a:off x="206062" y="6658377"/>
            <a:ext cx="11062954"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13" name="Picture 7" descr="Picture 7">
            <a:extLst>
              <a:ext uri="{FF2B5EF4-FFF2-40B4-BE49-F238E27FC236}">
                <a16:creationId xmlns:a16="http://schemas.microsoft.com/office/drawing/2014/main" id="{3ED449AA-88A3-1F4A-72EF-EFF60672F1AE}"/>
              </a:ext>
            </a:extLst>
          </p:cNvPr>
          <p:cNvPicPr>
            <a:picLocks noChangeAspect="1"/>
          </p:cNvPicPr>
          <p:nvPr/>
        </p:nvPicPr>
        <p:blipFill>
          <a:blip r:embed="rId2"/>
          <a:stretch>
            <a:fillRect/>
          </a:stretch>
        </p:blipFill>
        <p:spPr>
          <a:xfrm>
            <a:off x="11356263" y="6563469"/>
            <a:ext cx="570474" cy="164058"/>
          </a:xfrm>
          <a:prstGeom prst="rect">
            <a:avLst/>
          </a:prstGeom>
          <a:ln w="12700" cap="flat">
            <a:noFill/>
            <a:miter lim="400000"/>
          </a:ln>
          <a:effectLst/>
        </p:spPr>
      </p:pic>
      <p:sp>
        <p:nvSpPr>
          <p:cNvPr id="2" name="Rectangle 1">
            <a:extLst>
              <a:ext uri="{FF2B5EF4-FFF2-40B4-BE49-F238E27FC236}">
                <a16:creationId xmlns:a16="http://schemas.microsoft.com/office/drawing/2014/main" id="{F8D0EE8C-9720-9A40-D12B-AD00A1DF91A6}"/>
              </a:ext>
            </a:extLst>
          </p:cNvPr>
          <p:cNvSpPr/>
          <p:nvPr/>
        </p:nvSpPr>
        <p:spPr>
          <a:xfrm>
            <a:off x="11113" y="329053"/>
            <a:ext cx="424800" cy="89255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6" name="TextBox 5">
            <a:extLst>
              <a:ext uri="{FF2B5EF4-FFF2-40B4-BE49-F238E27FC236}">
                <a16:creationId xmlns:a16="http://schemas.microsoft.com/office/drawing/2014/main" id="{D4D0E4C2-BF7A-8898-7D07-F09AFC0BF098}"/>
              </a:ext>
            </a:extLst>
          </p:cNvPr>
          <p:cNvSpPr txBox="1"/>
          <p:nvPr/>
        </p:nvSpPr>
        <p:spPr>
          <a:xfrm>
            <a:off x="504404" y="1730439"/>
            <a:ext cx="5871344" cy="4216539"/>
          </a:xfrm>
          <a:prstGeom prst="rect">
            <a:avLst/>
          </a:prstGeom>
          <a:noFill/>
        </p:spPr>
        <p:txBody>
          <a:bodyPr wrap="square">
            <a:spAutoFit/>
          </a:bodyPr>
          <a:lstStyle/>
          <a:p>
            <a:r>
              <a:rPr lang="en-US" sz="1700" b="0" i="0" u="none" strike="noStrike" dirty="0">
                <a:solidFill>
                  <a:srgbClr val="000000"/>
                </a:solidFill>
                <a:effectLst/>
                <a:latin typeface="Franklin Gothic Book" panose="020B0503020102020204" pitchFamily="34" charset="0"/>
              </a:rPr>
              <a:t>“</a:t>
            </a:r>
            <a:r>
              <a:rPr lang="en-US" sz="1700" dirty="0">
                <a:solidFill>
                  <a:srgbClr val="000000"/>
                </a:solidFill>
                <a:latin typeface="Franklin Gothic Book" panose="020B0503020102020204" pitchFamily="34" charset="0"/>
              </a:rPr>
              <a:t>A nation throbbing with first world ambition is dampened by third world infrastructure. A large population of young India has to face resistance from old conservative mindset. Apathy of state towards bettering basic quality of life and lack of any cultural playbook that older generation can tap into to respond to new emerging narratives, compels Indians to look up to brands as change-makers! We expect brands to leverage their resources in making meaningful impact beyond sales. Brands can provide social sanction to new ideas, they can bridge the infrastructure gap, they can right any wrong that comes in the way of progress and thus become a catalyst to fulfilling our first world aspiration.”</a:t>
            </a:r>
          </a:p>
          <a:p>
            <a:endParaRPr lang="en-US" sz="1600" dirty="0">
              <a:solidFill>
                <a:srgbClr val="000000"/>
              </a:solidFill>
              <a:latin typeface="Franklin Gothic Book" panose="020B0503020102020204" pitchFamily="34" charset="0"/>
            </a:endParaRPr>
          </a:p>
          <a:p>
            <a:r>
              <a:rPr lang="en-US" sz="2400" b="1" dirty="0">
                <a:solidFill>
                  <a:srgbClr val="000000"/>
                </a:solidFill>
                <a:latin typeface="Bahnschrift" panose="020B0502040204020203" pitchFamily="34" charset="0"/>
              </a:rPr>
              <a:t>SURAJA KISHORE</a:t>
            </a:r>
          </a:p>
          <a:p>
            <a:r>
              <a:rPr lang="en-US" sz="1200" dirty="0">
                <a:solidFill>
                  <a:srgbClr val="000000"/>
                </a:solidFill>
                <a:latin typeface="Franklin Gothic Book" panose="020B0503020102020204" pitchFamily="34" charset="0"/>
              </a:rPr>
              <a:t>Chief Executive Officer</a:t>
            </a:r>
          </a:p>
          <a:p>
            <a:r>
              <a:rPr lang="en-US" sz="1200" dirty="0">
                <a:solidFill>
                  <a:srgbClr val="000000"/>
                </a:solidFill>
                <a:latin typeface="Franklin Gothic Book" panose="020B0503020102020204" pitchFamily="34" charset="0"/>
              </a:rPr>
              <a:t>BBDO INDIA</a:t>
            </a:r>
            <a:endParaRPr lang="en-CN" sz="1200" dirty="0">
              <a:latin typeface="Franklin Gothic Book" panose="020B0503020102020204" pitchFamily="34" charset="0"/>
            </a:endParaRPr>
          </a:p>
        </p:txBody>
      </p:sp>
      <p:sp>
        <p:nvSpPr>
          <p:cNvPr id="8" name="Oval 7">
            <a:extLst>
              <a:ext uri="{FF2B5EF4-FFF2-40B4-BE49-F238E27FC236}">
                <a16:creationId xmlns:a16="http://schemas.microsoft.com/office/drawing/2014/main" id="{AFDCDBA3-4EC3-9F63-F8BA-26C242325858}"/>
              </a:ext>
            </a:extLst>
          </p:cNvPr>
          <p:cNvSpPr/>
          <p:nvPr/>
        </p:nvSpPr>
        <p:spPr>
          <a:xfrm>
            <a:off x="6634607" y="1070580"/>
            <a:ext cx="5049044" cy="5049044"/>
          </a:xfrm>
          <a:prstGeom prst="ellipse">
            <a:avLst/>
          </a:prstGeom>
          <a:blipFill dpi="0"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dirty="0"/>
          </a:p>
        </p:txBody>
      </p:sp>
    </p:spTree>
    <p:extLst>
      <p:ext uri="{BB962C8B-B14F-4D97-AF65-F5344CB8AC3E}">
        <p14:creationId xmlns:p14="http://schemas.microsoft.com/office/powerpoint/2010/main" val="2557500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CF53B6F-6146-199A-96BC-A03506E38938}"/>
              </a:ext>
            </a:extLst>
          </p:cNvPr>
          <p:cNvCxnSpPr>
            <a:cxnSpLocks/>
          </p:cNvCxnSpPr>
          <p:nvPr/>
        </p:nvCxnSpPr>
        <p:spPr>
          <a:xfrm>
            <a:off x="206062" y="6658377"/>
            <a:ext cx="1106295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8375F8D-D136-260C-7342-54B84EFD5CED}"/>
              </a:ext>
            </a:extLst>
          </p:cNvPr>
          <p:cNvSpPr txBox="1"/>
          <p:nvPr/>
        </p:nvSpPr>
        <p:spPr>
          <a:xfrm>
            <a:off x="11243616" y="6481405"/>
            <a:ext cx="766557" cy="3539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N" sz="1700" b="1" i="0" u="none" strike="noStrike" kern="1200" cap="none" spc="-150" normalizeH="0" baseline="0" noProof="0" dirty="0">
                <a:ln>
                  <a:noFill/>
                </a:ln>
                <a:solidFill>
                  <a:prstClr val="white"/>
                </a:solidFill>
                <a:effectLst/>
                <a:uLnTx/>
                <a:uFillTx/>
                <a:latin typeface="Gotham Black" pitchFamily="2" charset="0"/>
                <a:ea typeface="+mn-ea"/>
                <a:cs typeface="Gotham Black" pitchFamily="2" charset="0"/>
              </a:rPr>
              <a:t>BBDO</a:t>
            </a:r>
          </a:p>
        </p:txBody>
      </p:sp>
      <p:sp>
        <p:nvSpPr>
          <p:cNvPr id="8" name="Rectangle 7">
            <a:extLst>
              <a:ext uri="{FF2B5EF4-FFF2-40B4-BE49-F238E27FC236}">
                <a16:creationId xmlns:a16="http://schemas.microsoft.com/office/drawing/2014/main" id="{B7C0DD20-D37E-53FF-3E5B-640DDF787856}"/>
              </a:ext>
            </a:extLst>
          </p:cNvPr>
          <p:cNvSpPr/>
          <p:nvPr/>
        </p:nvSpPr>
        <p:spPr>
          <a:xfrm>
            <a:off x="863600" y="2113627"/>
            <a:ext cx="139700" cy="2452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13A98108-5C9E-C645-D46F-6623946B3E0D}"/>
              </a:ext>
            </a:extLst>
          </p:cNvPr>
          <p:cNvSpPr txBox="1"/>
          <p:nvPr/>
        </p:nvSpPr>
        <p:spPr>
          <a:xfrm>
            <a:off x="1109945" y="2113627"/>
            <a:ext cx="11062953"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N" sz="1600" b="1" i="0" u="none" strike="noStrike" kern="1200" cap="none" spc="0" normalizeH="0" baseline="0" noProof="0" dirty="0">
                <a:ln>
                  <a:noFill/>
                </a:ln>
                <a:solidFill>
                  <a:prstClr val="white"/>
                </a:solidFill>
                <a:effectLst/>
                <a:uLnTx/>
                <a:uFillTx/>
                <a:latin typeface="Bahnschrift" panose="020B0502040204020203" pitchFamily="34" charset="0"/>
                <a:ea typeface="+mn-ea"/>
                <a:cs typeface="+mn-cs"/>
              </a:rPr>
              <a:t>LEARNING 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N" sz="3600" b="1" i="0" u="none" strike="noStrike" kern="1200" cap="none" spc="0" normalizeH="0" baseline="0" noProof="0" dirty="0">
                <a:ln>
                  <a:noFill/>
                </a:ln>
                <a:solidFill>
                  <a:prstClr val="white"/>
                </a:solidFill>
                <a:effectLst/>
                <a:uLnTx/>
                <a:uFillTx/>
                <a:latin typeface="Bahnschrift" panose="020B0502040204020203" pitchFamily="34" charset="0"/>
                <a:ea typeface="+mn-ea"/>
                <a:cs typeface="+mn-cs"/>
              </a:rPr>
              <a:t>THE WEAK RESONANCE OF PURPOSE-DRIVEN BRANDS IN JAPAN &amp; KOREA COMES FROM MEN.</a:t>
            </a:r>
            <a:r>
              <a:rPr lang="en-CN" sz="3600" b="1" dirty="0">
                <a:solidFill>
                  <a:prstClr val="white"/>
                </a:solidFill>
                <a:latin typeface="Bahnschrift" panose="020B0502040204020203" pitchFamily="34" charset="0"/>
              </a:rPr>
              <a:t> </a:t>
            </a:r>
            <a:r>
              <a:rPr kumimoji="0" lang="en-CN" sz="3600" b="1" i="0" u="none" strike="noStrike" kern="1200" cap="none" spc="0" normalizeH="0" baseline="0" noProof="0" dirty="0">
                <a:ln>
                  <a:noFill/>
                </a:ln>
                <a:solidFill>
                  <a:prstClr val="white"/>
                </a:solidFill>
                <a:effectLst/>
                <a:uLnTx/>
                <a:uFillTx/>
                <a:latin typeface="Bahnschrift" panose="020B0502040204020203" pitchFamily="34" charset="0"/>
                <a:ea typeface="+mn-ea"/>
                <a:cs typeface="+mn-cs"/>
              </a:rPr>
              <a:t>WOMEN IN THESE COUNTRIES LOOK TO BRANDS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N" sz="3600" b="1" i="0" u="none" strike="noStrike" kern="1200" cap="none" spc="0" normalizeH="0" baseline="0" noProof="0" dirty="0">
                <a:ln>
                  <a:noFill/>
                </a:ln>
                <a:solidFill>
                  <a:prstClr val="white"/>
                </a:solidFill>
                <a:effectLst/>
                <a:uLnTx/>
                <a:uFillTx/>
                <a:latin typeface="Bahnschrift" panose="020B0502040204020203" pitchFamily="34" charset="0"/>
                <a:ea typeface="+mn-ea"/>
                <a:cs typeface="+mn-cs"/>
              </a:rPr>
              <a:t>AS ALLIES ON GENDER ISSUES.</a:t>
            </a:r>
          </a:p>
        </p:txBody>
      </p:sp>
    </p:spTree>
    <p:extLst>
      <p:ext uri="{BB962C8B-B14F-4D97-AF65-F5344CB8AC3E}">
        <p14:creationId xmlns:p14="http://schemas.microsoft.com/office/powerpoint/2010/main" val="562860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CF53B6F-6146-199A-96BC-A03506E38938}"/>
              </a:ext>
            </a:extLst>
          </p:cNvPr>
          <p:cNvCxnSpPr>
            <a:cxnSpLocks/>
          </p:cNvCxnSpPr>
          <p:nvPr/>
        </p:nvCxnSpPr>
        <p:spPr>
          <a:xfrm>
            <a:off x="206062" y="6658377"/>
            <a:ext cx="1106295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8375F8D-D136-260C-7342-54B84EFD5CED}"/>
              </a:ext>
            </a:extLst>
          </p:cNvPr>
          <p:cNvSpPr txBox="1"/>
          <p:nvPr/>
        </p:nvSpPr>
        <p:spPr>
          <a:xfrm>
            <a:off x="11243616" y="6481405"/>
            <a:ext cx="766557" cy="3539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N" sz="1700" b="1" i="0" u="none" strike="noStrike" kern="1200" cap="none" spc="-150" normalizeH="0" baseline="0" noProof="0" dirty="0">
                <a:ln>
                  <a:noFill/>
                </a:ln>
                <a:solidFill>
                  <a:prstClr val="white"/>
                </a:solidFill>
                <a:effectLst/>
                <a:uLnTx/>
                <a:uFillTx/>
                <a:latin typeface="Gotham Black" pitchFamily="2" charset="0"/>
                <a:ea typeface="+mn-ea"/>
                <a:cs typeface="Gotham Black" pitchFamily="2" charset="0"/>
              </a:rPr>
              <a:t>BBDO</a:t>
            </a:r>
          </a:p>
        </p:txBody>
      </p:sp>
      <p:grpSp>
        <p:nvGrpSpPr>
          <p:cNvPr id="12" name="Group 11">
            <a:extLst>
              <a:ext uri="{FF2B5EF4-FFF2-40B4-BE49-F238E27FC236}">
                <a16:creationId xmlns:a16="http://schemas.microsoft.com/office/drawing/2014/main" id="{2B667B23-1E45-7E0D-1403-E9BB1B094F1C}"/>
              </a:ext>
            </a:extLst>
          </p:cNvPr>
          <p:cNvGrpSpPr/>
          <p:nvPr/>
        </p:nvGrpSpPr>
        <p:grpSpPr>
          <a:xfrm>
            <a:off x="1396726" y="1810571"/>
            <a:ext cx="9131300" cy="3091369"/>
            <a:chOff x="1555750" y="2141872"/>
            <a:chExt cx="9131300" cy="3091369"/>
          </a:xfrm>
        </p:grpSpPr>
        <p:sp>
          <p:nvSpPr>
            <p:cNvPr id="2" name="Rectangle 1">
              <a:extLst>
                <a:ext uri="{FF2B5EF4-FFF2-40B4-BE49-F238E27FC236}">
                  <a16:creationId xmlns:a16="http://schemas.microsoft.com/office/drawing/2014/main" id="{E5D04442-D90D-66EB-6B95-B482DABA3050}"/>
                </a:ext>
              </a:extLst>
            </p:cNvPr>
            <p:cNvSpPr/>
            <p:nvPr/>
          </p:nvSpPr>
          <p:spPr>
            <a:xfrm>
              <a:off x="1555750" y="2397515"/>
              <a:ext cx="9131300" cy="2835726"/>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C7253FA-45F1-51AD-B173-2D29AD004024}"/>
                </a:ext>
              </a:extLst>
            </p:cNvPr>
            <p:cNvSpPr txBox="1"/>
            <p:nvPr/>
          </p:nvSpPr>
          <p:spPr>
            <a:xfrm>
              <a:off x="1885950" y="2942906"/>
              <a:ext cx="8470900"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ahnschrift" panose="020B0502040204020203" pitchFamily="34" charset="0"/>
                  <a:ea typeface="+mn-ea"/>
                  <a:cs typeface="+mn-cs"/>
                </a:rPr>
                <a:t>PURPOSE</a:t>
              </a:r>
              <a:r>
                <a:rPr kumimoji="0" lang="en-US" sz="2400" b="0"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rPr>
                <a:t> is a reason for a brand to exist beyond making profit.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rPr>
                <a:t>It combines the ambitions and beliefs that motivate the organization and the changes that it wants to make in the world.</a:t>
              </a:r>
              <a:endParaRPr kumimoji="0" lang="en-CN" sz="2400" b="0"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endParaRPr>
            </a:p>
          </p:txBody>
        </p:sp>
        <p:sp>
          <p:nvSpPr>
            <p:cNvPr id="6" name="TextBox 5">
              <a:extLst>
                <a:ext uri="{FF2B5EF4-FFF2-40B4-BE49-F238E27FC236}">
                  <a16:creationId xmlns:a16="http://schemas.microsoft.com/office/drawing/2014/main" id="{E4B3BB61-EAB0-20B7-27D6-B32744DE9570}"/>
                </a:ext>
              </a:extLst>
            </p:cNvPr>
            <p:cNvSpPr txBox="1"/>
            <p:nvPr/>
          </p:nvSpPr>
          <p:spPr>
            <a:xfrm>
              <a:off x="4160735" y="4302513"/>
              <a:ext cx="3921331" cy="66941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N" sz="1100" b="0"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rPr>
                <a:t>_______</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N" sz="1050" b="0"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N" sz="1600" b="1"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rPr>
                <a:t>World Advertising Research Council (WARC)</a:t>
              </a:r>
            </a:p>
          </p:txBody>
        </p:sp>
        <p:sp>
          <p:nvSpPr>
            <p:cNvPr id="9" name="TextBox 8">
              <a:extLst>
                <a:ext uri="{FF2B5EF4-FFF2-40B4-BE49-F238E27FC236}">
                  <a16:creationId xmlns:a16="http://schemas.microsoft.com/office/drawing/2014/main" id="{13A98108-5C9E-C645-D46F-6623946B3E0D}"/>
                </a:ext>
              </a:extLst>
            </p:cNvPr>
            <p:cNvSpPr txBox="1"/>
            <p:nvPr/>
          </p:nvSpPr>
          <p:spPr>
            <a:xfrm>
              <a:off x="5069515" y="2141872"/>
              <a:ext cx="2060155" cy="523220"/>
            </a:xfrm>
            <a:prstGeom prst="rect">
              <a:avLst/>
            </a:prstGeom>
            <a:solidFill>
              <a:schemeClr val="tx1"/>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N" sz="2800" b="1" i="0" u="none" strike="noStrike" kern="1200" cap="none" spc="0" normalizeH="0" baseline="0" noProof="0" dirty="0">
                  <a:ln>
                    <a:noFill/>
                  </a:ln>
                  <a:solidFill>
                    <a:prstClr val="white"/>
                  </a:solidFill>
                  <a:effectLst/>
                  <a:uLnTx/>
                  <a:uFillTx/>
                  <a:latin typeface="Bahnschrift" panose="020B0502040204020203" pitchFamily="34" charset="0"/>
                  <a:ea typeface="+mn-ea"/>
                  <a:cs typeface="+mn-cs"/>
                </a:rPr>
                <a:t>DEFINITION</a:t>
              </a:r>
            </a:p>
          </p:txBody>
        </p:sp>
      </p:grpSp>
    </p:spTree>
    <p:extLst>
      <p:ext uri="{BB962C8B-B14F-4D97-AF65-F5344CB8AC3E}">
        <p14:creationId xmlns:p14="http://schemas.microsoft.com/office/powerpoint/2010/main" val="451367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6F8CECAA-AFE2-F31D-8D51-4FF680E1FD9A}"/>
              </a:ext>
            </a:extLst>
          </p:cNvPr>
          <p:cNvSpPr/>
          <p:nvPr/>
        </p:nvSpPr>
        <p:spPr>
          <a:xfrm>
            <a:off x="0" y="359470"/>
            <a:ext cx="424800" cy="89255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67" name="TextBox 66">
            <a:extLst>
              <a:ext uri="{FF2B5EF4-FFF2-40B4-BE49-F238E27FC236}">
                <a16:creationId xmlns:a16="http://schemas.microsoft.com/office/drawing/2014/main" id="{FA575653-4AA0-A0FC-0744-3CF3528B0B04}"/>
              </a:ext>
            </a:extLst>
          </p:cNvPr>
          <p:cNvSpPr txBox="1"/>
          <p:nvPr/>
        </p:nvSpPr>
        <p:spPr>
          <a:xfrm>
            <a:off x="538506" y="2621303"/>
            <a:ext cx="4693663" cy="1815882"/>
          </a:xfrm>
          <a:prstGeom prst="rect">
            <a:avLst/>
          </a:prstGeom>
          <a:noFill/>
        </p:spPr>
        <p:txBody>
          <a:bodyPr wrap="square" rtlCol="0">
            <a:spAutoFit/>
          </a:bodyPr>
          <a:lstStyle/>
          <a:p>
            <a:pPr marL="231775" indent="-231775">
              <a:buFont typeface="Arial" panose="020B0604020202020204" pitchFamily="34" charset="0"/>
              <a:buChar char="•"/>
            </a:pPr>
            <a:r>
              <a:rPr lang="en-CN" sz="1600" dirty="0">
                <a:latin typeface="Franklin Gothic Book" panose="020B0503020102020204" pitchFamily="34" charset="0"/>
              </a:rPr>
              <a:t>In these countries, women are much more likely to embrace brands that are rooted in purpose-driven values than men.</a:t>
            </a:r>
          </a:p>
          <a:p>
            <a:pPr marL="231775" indent="-231775">
              <a:buFont typeface="Arial" panose="020B0604020202020204" pitchFamily="34" charset="0"/>
              <a:buChar char="•"/>
            </a:pPr>
            <a:endParaRPr lang="en-CN" sz="1600" dirty="0">
              <a:latin typeface="Franklin Gothic Book" panose="020B0503020102020204" pitchFamily="34" charset="0"/>
            </a:endParaRPr>
          </a:p>
          <a:p>
            <a:pPr marL="231775" indent="-231775">
              <a:buFont typeface="Arial" panose="020B0604020202020204" pitchFamily="34" charset="0"/>
              <a:buChar char="•"/>
            </a:pPr>
            <a:r>
              <a:rPr lang="en-CN" sz="1600" dirty="0">
                <a:latin typeface="Franklin Gothic Book" panose="020B0503020102020204" pitchFamily="34" charset="0"/>
              </a:rPr>
              <a:t>This is especially true in Japan where women are 2x more likely than men to seek brands that embody a purpose.</a:t>
            </a:r>
          </a:p>
        </p:txBody>
      </p:sp>
      <p:sp>
        <p:nvSpPr>
          <p:cNvPr id="9" name="TextBox 8">
            <a:extLst>
              <a:ext uri="{FF2B5EF4-FFF2-40B4-BE49-F238E27FC236}">
                <a16:creationId xmlns:a16="http://schemas.microsoft.com/office/drawing/2014/main" id="{5E4A465A-30A6-BCC9-1B34-8B2AB0B61EB8}"/>
              </a:ext>
            </a:extLst>
          </p:cNvPr>
          <p:cNvSpPr txBox="1"/>
          <p:nvPr/>
        </p:nvSpPr>
        <p:spPr>
          <a:xfrm>
            <a:off x="467291" y="328561"/>
            <a:ext cx="4625291" cy="1815882"/>
          </a:xfrm>
          <a:prstGeom prst="rect">
            <a:avLst/>
          </a:prstGeom>
          <a:noFill/>
        </p:spPr>
        <p:txBody>
          <a:bodyPr wrap="square" rtlCol="0">
            <a:spAutoFit/>
          </a:bodyPr>
          <a:lstStyle/>
          <a:p>
            <a:r>
              <a:rPr lang="en-CN" sz="1600" b="1" dirty="0">
                <a:solidFill>
                  <a:srgbClr val="FF0000"/>
                </a:solidFill>
                <a:latin typeface="Bahnschrift" panose="020B0502040204020203" pitchFamily="34" charset="0"/>
              </a:rPr>
              <a:t>In Japan &amp; Korea, </a:t>
            </a:r>
          </a:p>
          <a:p>
            <a:r>
              <a:rPr lang="en-CN" sz="3200" b="1" dirty="0">
                <a:solidFill>
                  <a:srgbClr val="FF0000"/>
                </a:solidFill>
                <a:latin typeface="Bahnschrift" panose="020B0502040204020203" pitchFamily="34" charset="0"/>
              </a:rPr>
              <a:t>WOMEN WANT BRAND PURPOSE MUCH MORE THAN MEN.</a:t>
            </a:r>
            <a:endParaRPr lang="en-CN" sz="2000" b="1" dirty="0">
              <a:solidFill>
                <a:srgbClr val="FF0000"/>
              </a:solidFill>
              <a:latin typeface="Bahnschrift" panose="020B0502040204020203" pitchFamily="34" charset="0"/>
            </a:endParaRPr>
          </a:p>
        </p:txBody>
      </p:sp>
      <p:sp>
        <p:nvSpPr>
          <p:cNvPr id="30" name="Rectangle 29">
            <a:extLst>
              <a:ext uri="{FF2B5EF4-FFF2-40B4-BE49-F238E27FC236}">
                <a16:creationId xmlns:a16="http://schemas.microsoft.com/office/drawing/2014/main" id="{135F35A3-B913-6578-2DA5-22EFF4DBBFD2}"/>
              </a:ext>
            </a:extLst>
          </p:cNvPr>
          <p:cNvSpPr/>
          <p:nvPr/>
        </p:nvSpPr>
        <p:spPr>
          <a:xfrm>
            <a:off x="5734372" y="0"/>
            <a:ext cx="6457627"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31" name="TextBox 30">
            <a:extLst>
              <a:ext uri="{FF2B5EF4-FFF2-40B4-BE49-F238E27FC236}">
                <a16:creationId xmlns:a16="http://schemas.microsoft.com/office/drawing/2014/main" id="{51BB3F03-062C-DE09-C4CB-15A4FC0A4335}"/>
              </a:ext>
            </a:extLst>
          </p:cNvPr>
          <p:cNvSpPr txBox="1"/>
          <p:nvPr/>
        </p:nvSpPr>
        <p:spPr>
          <a:xfrm>
            <a:off x="5930180" y="6171185"/>
            <a:ext cx="2190023" cy="415498"/>
          </a:xfrm>
          <a:prstGeom prst="rect">
            <a:avLst/>
          </a:prstGeom>
          <a:noFill/>
        </p:spPr>
        <p:txBody>
          <a:bodyPr wrap="none" rtlCol="0">
            <a:spAutoFit/>
          </a:bodyPr>
          <a:lstStyle/>
          <a:p>
            <a:endParaRPr lang="en-CN" sz="300" dirty="0">
              <a:latin typeface="Franklin Gothic Book" panose="020B0503020102020204" pitchFamily="34" charset="0"/>
            </a:endParaRPr>
          </a:p>
          <a:p>
            <a:r>
              <a:rPr lang="en-CN" sz="900" dirty="0">
                <a:latin typeface="Franklin Gothic Book" panose="020B0503020102020204" pitchFamily="34" charset="0"/>
              </a:rPr>
              <a:t>Base: Total Respondents</a:t>
            </a:r>
          </a:p>
          <a:p>
            <a:r>
              <a:rPr lang="en-CN" sz="900" dirty="0">
                <a:latin typeface="Franklin Gothic Book" panose="020B0503020102020204" pitchFamily="34" charset="0"/>
              </a:rPr>
              <a:t>*Measured on a 5-point agreement scale</a:t>
            </a:r>
          </a:p>
        </p:txBody>
      </p:sp>
      <p:sp>
        <p:nvSpPr>
          <p:cNvPr id="32" name="TextBox 31">
            <a:extLst>
              <a:ext uri="{FF2B5EF4-FFF2-40B4-BE49-F238E27FC236}">
                <a16:creationId xmlns:a16="http://schemas.microsoft.com/office/drawing/2014/main" id="{511A3B31-E934-8E25-28E0-CBD80067B89E}"/>
              </a:ext>
            </a:extLst>
          </p:cNvPr>
          <p:cNvSpPr txBox="1"/>
          <p:nvPr/>
        </p:nvSpPr>
        <p:spPr>
          <a:xfrm>
            <a:off x="6087729" y="321855"/>
            <a:ext cx="5710218" cy="707886"/>
          </a:xfrm>
          <a:prstGeom prst="rect">
            <a:avLst/>
          </a:prstGeom>
          <a:noFill/>
        </p:spPr>
        <p:txBody>
          <a:bodyPr wrap="none" rtlCol="0">
            <a:spAutoFit/>
          </a:bodyPr>
          <a:lstStyle/>
          <a:p>
            <a:pPr algn="ctr"/>
            <a:r>
              <a:rPr lang="en-CN" sz="2400" b="1" dirty="0">
                <a:latin typeface="Bahnschrift" panose="020B0502040204020203" pitchFamily="34" charset="0"/>
              </a:rPr>
              <a:t>ATTITUDES TOWARDS BRAND PURPOSE</a:t>
            </a:r>
          </a:p>
          <a:p>
            <a:pPr algn="ctr"/>
            <a:r>
              <a:rPr lang="en-CN" sz="1600" b="1" dirty="0">
                <a:latin typeface="Bahnschrift" panose="020B0502040204020203" pitchFamily="34" charset="0"/>
              </a:rPr>
              <a:t>% STRONGLY AGREE* – BY GENDER</a:t>
            </a:r>
          </a:p>
        </p:txBody>
      </p:sp>
      <p:grpSp>
        <p:nvGrpSpPr>
          <p:cNvPr id="33" name="Group 32">
            <a:extLst>
              <a:ext uri="{FF2B5EF4-FFF2-40B4-BE49-F238E27FC236}">
                <a16:creationId xmlns:a16="http://schemas.microsoft.com/office/drawing/2014/main" id="{F754C917-7CB8-C16A-F4A7-2EC6BD8A2423}"/>
              </a:ext>
            </a:extLst>
          </p:cNvPr>
          <p:cNvGrpSpPr/>
          <p:nvPr/>
        </p:nvGrpSpPr>
        <p:grpSpPr>
          <a:xfrm>
            <a:off x="7499304" y="1494012"/>
            <a:ext cx="2973986" cy="424941"/>
            <a:chOff x="7350633" y="1454283"/>
            <a:chExt cx="2973986" cy="424941"/>
          </a:xfrm>
        </p:grpSpPr>
        <p:sp>
          <p:nvSpPr>
            <p:cNvPr id="34" name="TextBox 33">
              <a:extLst>
                <a:ext uri="{FF2B5EF4-FFF2-40B4-BE49-F238E27FC236}">
                  <a16:creationId xmlns:a16="http://schemas.microsoft.com/office/drawing/2014/main" id="{00F0BCF2-5253-E27F-C1F7-D001DDA0B81D}"/>
                </a:ext>
              </a:extLst>
            </p:cNvPr>
            <p:cNvSpPr txBox="1"/>
            <p:nvPr/>
          </p:nvSpPr>
          <p:spPr>
            <a:xfrm>
              <a:off x="7350633" y="1454283"/>
              <a:ext cx="2973986" cy="424941"/>
            </a:xfrm>
            <a:prstGeom prst="rect">
              <a:avLst/>
            </a:prstGeom>
            <a:solidFill>
              <a:schemeClr val="bg1"/>
            </a:solidFill>
            <a:ln w="3175">
              <a:solidFill>
                <a:schemeClr val="tx1">
                  <a:lumMod val="50000"/>
                  <a:lumOff val="50000"/>
                </a:schemeClr>
              </a:solidFill>
            </a:ln>
          </p:spPr>
          <p:txBody>
            <a:bodyPr wrap="square" rtlCol="0">
              <a:spAutoFit/>
            </a:bodyPr>
            <a:lstStyle/>
            <a:p>
              <a:pPr algn="ctr"/>
              <a:endParaRPr lang="en-CN" sz="1050" b="1" dirty="0">
                <a:latin typeface="Bahnschrift" panose="020B0502040204020203" pitchFamily="34" charset="0"/>
              </a:endParaRPr>
            </a:p>
          </p:txBody>
        </p:sp>
        <p:grpSp>
          <p:nvGrpSpPr>
            <p:cNvPr id="35" name="Group 34">
              <a:extLst>
                <a:ext uri="{FF2B5EF4-FFF2-40B4-BE49-F238E27FC236}">
                  <a16:creationId xmlns:a16="http://schemas.microsoft.com/office/drawing/2014/main" id="{3A031FC1-7C10-54DA-17CB-2770CC2CB62A}"/>
                </a:ext>
              </a:extLst>
            </p:cNvPr>
            <p:cNvGrpSpPr/>
            <p:nvPr/>
          </p:nvGrpSpPr>
          <p:grpSpPr>
            <a:xfrm>
              <a:off x="7678724" y="1505238"/>
              <a:ext cx="2317804" cy="340483"/>
              <a:chOff x="7511973" y="1505238"/>
              <a:chExt cx="2317804" cy="340483"/>
            </a:xfrm>
          </p:grpSpPr>
          <p:sp>
            <p:nvSpPr>
              <p:cNvPr id="36" name="Rectangle 35">
                <a:extLst>
                  <a:ext uri="{FF2B5EF4-FFF2-40B4-BE49-F238E27FC236}">
                    <a16:creationId xmlns:a16="http://schemas.microsoft.com/office/drawing/2014/main" id="{02758B82-44B4-2F3B-BECA-62B8349FFE42}"/>
                  </a:ext>
                </a:extLst>
              </p:cNvPr>
              <p:cNvSpPr/>
              <p:nvPr/>
            </p:nvSpPr>
            <p:spPr>
              <a:xfrm>
                <a:off x="7511973" y="1574157"/>
                <a:ext cx="312516" cy="1851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37" name="TextBox 36">
                <a:extLst>
                  <a:ext uri="{FF2B5EF4-FFF2-40B4-BE49-F238E27FC236}">
                    <a16:creationId xmlns:a16="http://schemas.microsoft.com/office/drawing/2014/main" id="{023E51F0-F3F7-30EB-FD56-4BB10504AFCF}"/>
                  </a:ext>
                </a:extLst>
              </p:cNvPr>
              <p:cNvSpPr txBox="1"/>
              <p:nvPr/>
            </p:nvSpPr>
            <p:spPr>
              <a:xfrm>
                <a:off x="7798029" y="1505238"/>
                <a:ext cx="570990" cy="338554"/>
              </a:xfrm>
              <a:prstGeom prst="rect">
                <a:avLst/>
              </a:prstGeom>
              <a:noFill/>
            </p:spPr>
            <p:txBody>
              <a:bodyPr wrap="none" rtlCol="0">
                <a:spAutoFit/>
              </a:bodyPr>
              <a:lstStyle/>
              <a:p>
                <a:r>
                  <a:rPr lang="en-CN" sz="1600" b="1" dirty="0">
                    <a:latin typeface="Bahnschrift" panose="020B0502040204020203" pitchFamily="34" charset="0"/>
                  </a:rPr>
                  <a:t>Men</a:t>
                </a:r>
              </a:p>
            </p:txBody>
          </p:sp>
          <p:sp>
            <p:nvSpPr>
              <p:cNvPr id="38" name="Rectangle 37">
                <a:extLst>
                  <a:ext uri="{FF2B5EF4-FFF2-40B4-BE49-F238E27FC236}">
                    <a16:creationId xmlns:a16="http://schemas.microsoft.com/office/drawing/2014/main" id="{6FF3D38C-8589-6FF3-92C0-E0EABE66AE93}"/>
                  </a:ext>
                </a:extLst>
              </p:cNvPr>
              <p:cNvSpPr/>
              <p:nvPr/>
            </p:nvSpPr>
            <p:spPr>
              <a:xfrm>
                <a:off x="8671366" y="1576086"/>
                <a:ext cx="312516" cy="18519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39" name="TextBox 38">
                <a:extLst>
                  <a:ext uri="{FF2B5EF4-FFF2-40B4-BE49-F238E27FC236}">
                    <a16:creationId xmlns:a16="http://schemas.microsoft.com/office/drawing/2014/main" id="{4488632F-8DEB-F80F-2CCC-E2765068C961}"/>
                  </a:ext>
                </a:extLst>
              </p:cNvPr>
              <p:cNvSpPr txBox="1"/>
              <p:nvPr/>
            </p:nvSpPr>
            <p:spPr>
              <a:xfrm>
                <a:off x="8957422" y="1507167"/>
                <a:ext cx="872355" cy="338554"/>
              </a:xfrm>
              <a:prstGeom prst="rect">
                <a:avLst/>
              </a:prstGeom>
              <a:noFill/>
            </p:spPr>
            <p:txBody>
              <a:bodyPr wrap="none" rtlCol="0">
                <a:spAutoFit/>
              </a:bodyPr>
              <a:lstStyle/>
              <a:p>
                <a:r>
                  <a:rPr lang="en-CN" sz="1600" b="1" dirty="0">
                    <a:latin typeface="Bahnschrift" panose="020B0502040204020203" pitchFamily="34" charset="0"/>
                  </a:rPr>
                  <a:t>Women</a:t>
                </a:r>
              </a:p>
            </p:txBody>
          </p:sp>
        </p:grpSp>
      </p:grpSp>
      <p:sp>
        <p:nvSpPr>
          <p:cNvPr id="40" name="TextBox 39">
            <a:extLst>
              <a:ext uri="{FF2B5EF4-FFF2-40B4-BE49-F238E27FC236}">
                <a16:creationId xmlns:a16="http://schemas.microsoft.com/office/drawing/2014/main" id="{B91EE259-5F48-A17A-A345-6D998CBFFDA2}"/>
              </a:ext>
            </a:extLst>
          </p:cNvPr>
          <p:cNvSpPr txBox="1"/>
          <p:nvPr/>
        </p:nvSpPr>
        <p:spPr>
          <a:xfrm>
            <a:off x="6272730" y="3415813"/>
            <a:ext cx="1933908" cy="430887"/>
          </a:xfrm>
          <a:prstGeom prst="rect">
            <a:avLst/>
          </a:prstGeom>
          <a:noFill/>
        </p:spPr>
        <p:txBody>
          <a:bodyPr wrap="square" rtlCol="0">
            <a:spAutoFit/>
          </a:bodyPr>
          <a:lstStyle/>
          <a:p>
            <a:pPr algn="ctr"/>
            <a:r>
              <a:rPr lang="en-CN" sz="1100" dirty="0">
                <a:latin typeface="Franklin Gothic Book" panose="020B0503020102020204" pitchFamily="34" charset="0"/>
              </a:rPr>
              <a:t>“I like brands that stand for the good of society or planet”</a:t>
            </a:r>
          </a:p>
        </p:txBody>
      </p:sp>
      <p:sp>
        <p:nvSpPr>
          <p:cNvPr id="41" name="TextBox 40">
            <a:extLst>
              <a:ext uri="{FF2B5EF4-FFF2-40B4-BE49-F238E27FC236}">
                <a16:creationId xmlns:a16="http://schemas.microsoft.com/office/drawing/2014/main" id="{740870F3-C1D1-A273-1946-06928DFA1F86}"/>
              </a:ext>
            </a:extLst>
          </p:cNvPr>
          <p:cNvSpPr txBox="1"/>
          <p:nvPr/>
        </p:nvSpPr>
        <p:spPr>
          <a:xfrm>
            <a:off x="8161165" y="3422441"/>
            <a:ext cx="1933908" cy="430887"/>
          </a:xfrm>
          <a:prstGeom prst="rect">
            <a:avLst/>
          </a:prstGeom>
          <a:noFill/>
        </p:spPr>
        <p:txBody>
          <a:bodyPr wrap="square" rtlCol="0">
            <a:spAutoFit/>
          </a:bodyPr>
          <a:lstStyle/>
          <a:p>
            <a:pPr algn="ctr"/>
            <a:r>
              <a:rPr lang="en-CN" sz="1100" dirty="0">
                <a:latin typeface="Franklin Gothic Book" panose="020B0503020102020204" pitchFamily="34" charset="0"/>
              </a:rPr>
              <a:t>“I like brands that represent the same values I believe in”</a:t>
            </a:r>
          </a:p>
        </p:txBody>
      </p:sp>
      <p:sp>
        <p:nvSpPr>
          <p:cNvPr id="42" name="TextBox 41">
            <a:extLst>
              <a:ext uri="{FF2B5EF4-FFF2-40B4-BE49-F238E27FC236}">
                <a16:creationId xmlns:a16="http://schemas.microsoft.com/office/drawing/2014/main" id="{3322C950-CEE2-779D-84EA-6A7117025499}"/>
              </a:ext>
            </a:extLst>
          </p:cNvPr>
          <p:cNvSpPr txBox="1"/>
          <p:nvPr/>
        </p:nvSpPr>
        <p:spPr>
          <a:xfrm>
            <a:off x="9984086" y="3429069"/>
            <a:ext cx="1933908" cy="430887"/>
          </a:xfrm>
          <a:prstGeom prst="rect">
            <a:avLst/>
          </a:prstGeom>
          <a:noFill/>
        </p:spPr>
        <p:txBody>
          <a:bodyPr wrap="square" rtlCol="0">
            <a:spAutoFit/>
          </a:bodyPr>
          <a:lstStyle/>
          <a:p>
            <a:pPr algn="ctr"/>
            <a:r>
              <a:rPr lang="en-CN" sz="1100" dirty="0">
                <a:latin typeface="Franklin Gothic Book" panose="020B0503020102020204" pitchFamily="34" charset="0"/>
              </a:rPr>
              <a:t>“I like brands that support the issues I care about”</a:t>
            </a:r>
          </a:p>
        </p:txBody>
      </p:sp>
      <p:cxnSp>
        <p:nvCxnSpPr>
          <p:cNvPr id="43" name="Straight Connector 42">
            <a:extLst>
              <a:ext uri="{FF2B5EF4-FFF2-40B4-BE49-F238E27FC236}">
                <a16:creationId xmlns:a16="http://schemas.microsoft.com/office/drawing/2014/main" id="{1B516D58-C17A-CA58-9A7D-BEF039C303FE}"/>
              </a:ext>
            </a:extLst>
          </p:cNvPr>
          <p:cNvCxnSpPr/>
          <p:nvPr/>
        </p:nvCxnSpPr>
        <p:spPr>
          <a:xfrm>
            <a:off x="8188298" y="1252021"/>
            <a:ext cx="159698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4" name="Chart 43">
            <a:extLst>
              <a:ext uri="{FF2B5EF4-FFF2-40B4-BE49-F238E27FC236}">
                <a16:creationId xmlns:a16="http://schemas.microsoft.com/office/drawing/2014/main" id="{6349EDF5-83E2-752C-F3B9-D3FD74A23070}"/>
              </a:ext>
            </a:extLst>
          </p:cNvPr>
          <p:cNvGraphicFramePr/>
          <p:nvPr>
            <p:extLst>
              <p:ext uri="{D42A27DB-BD31-4B8C-83A1-F6EECF244321}">
                <p14:modId xmlns:p14="http://schemas.microsoft.com/office/powerpoint/2010/main" val="3464361527"/>
              </p:ext>
            </p:extLst>
          </p:nvPr>
        </p:nvGraphicFramePr>
        <p:xfrm>
          <a:off x="6096000" y="2167989"/>
          <a:ext cx="5847752" cy="1400595"/>
        </p:xfrm>
        <a:graphic>
          <a:graphicData uri="http://schemas.openxmlformats.org/drawingml/2006/chart">
            <c:chart xmlns:c="http://schemas.openxmlformats.org/drawingml/2006/chart" xmlns:r="http://schemas.openxmlformats.org/officeDocument/2006/relationships" r:id="rId2"/>
          </a:graphicData>
        </a:graphic>
      </p:graphicFrame>
      <p:sp>
        <p:nvSpPr>
          <p:cNvPr id="45" name="TextBox 44">
            <a:extLst>
              <a:ext uri="{FF2B5EF4-FFF2-40B4-BE49-F238E27FC236}">
                <a16:creationId xmlns:a16="http://schemas.microsoft.com/office/drawing/2014/main" id="{02B367B4-0FB5-4D69-2E81-4C564CDDA018}"/>
              </a:ext>
            </a:extLst>
          </p:cNvPr>
          <p:cNvSpPr txBox="1"/>
          <p:nvPr/>
        </p:nvSpPr>
        <p:spPr>
          <a:xfrm>
            <a:off x="6270582" y="5590368"/>
            <a:ext cx="1933908" cy="430887"/>
          </a:xfrm>
          <a:prstGeom prst="rect">
            <a:avLst/>
          </a:prstGeom>
          <a:noFill/>
        </p:spPr>
        <p:txBody>
          <a:bodyPr wrap="square" rtlCol="0">
            <a:spAutoFit/>
          </a:bodyPr>
          <a:lstStyle/>
          <a:p>
            <a:pPr algn="ctr"/>
            <a:r>
              <a:rPr lang="en-CN" sz="1100" dirty="0">
                <a:latin typeface="Franklin Gothic Book" panose="020B0503020102020204" pitchFamily="34" charset="0"/>
              </a:rPr>
              <a:t>“I like brands that stand for the good of society or planet”</a:t>
            </a:r>
          </a:p>
        </p:txBody>
      </p:sp>
      <p:sp>
        <p:nvSpPr>
          <p:cNvPr id="46" name="TextBox 45">
            <a:extLst>
              <a:ext uri="{FF2B5EF4-FFF2-40B4-BE49-F238E27FC236}">
                <a16:creationId xmlns:a16="http://schemas.microsoft.com/office/drawing/2014/main" id="{344ECAFA-1783-9FFE-66C4-0993E7980428}"/>
              </a:ext>
            </a:extLst>
          </p:cNvPr>
          <p:cNvSpPr txBox="1"/>
          <p:nvPr/>
        </p:nvSpPr>
        <p:spPr>
          <a:xfrm>
            <a:off x="8159017" y="5596996"/>
            <a:ext cx="1933908" cy="430887"/>
          </a:xfrm>
          <a:prstGeom prst="rect">
            <a:avLst/>
          </a:prstGeom>
          <a:noFill/>
        </p:spPr>
        <p:txBody>
          <a:bodyPr wrap="square" rtlCol="0">
            <a:spAutoFit/>
          </a:bodyPr>
          <a:lstStyle/>
          <a:p>
            <a:pPr algn="ctr"/>
            <a:r>
              <a:rPr lang="en-CN" sz="1100" dirty="0">
                <a:latin typeface="Franklin Gothic Book" panose="020B0503020102020204" pitchFamily="34" charset="0"/>
              </a:rPr>
              <a:t>“I like brands that represent the same values I believe in”</a:t>
            </a:r>
          </a:p>
        </p:txBody>
      </p:sp>
      <p:sp>
        <p:nvSpPr>
          <p:cNvPr id="48" name="TextBox 47">
            <a:extLst>
              <a:ext uri="{FF2B5EF4-FFF2-40B4-BE49-F238E27FC236}">
                <a16:creationId xmlns:a16="http://schemas.microsoft.com/office/drawing/2014/main" id="{BBEFE1FB-09E8-D448-1D0E-E837103AA968}"/>
              </a:ext>
            </a:extLst>
          </p:cNvPr>
          <p:cNvSpPr txBox="1"/>
          <p:nvPr/>
        </p:nvSpPr>
        <p:spPr>
          <a:xfrm>
            <a:off x="9981938" y="5603624"/>
            <a:ext cx="1933908" cy="430887"/>
          </a:xfrm>
          <a:prstGeom prst="rect">
            <a:avLst/>
          </a:prstGeom>
          <a:noFill/>
        </p:spPr>
        <p:txBody>
          <a:bodyPr wrap="square" rtlCol="0">
            <a:spAutoFit/>
          </a:bodyPr>
          <a:lstStyle/>
          <a:p>
            <a:pPr algn="ctr"/>
            <a:r>
              <a:rPr lang="en-CN" sz="1100" dirty="0">
                <a:latin typeface="Franklin Gothic Book" panose="020B0503020102020204" pitchFamily="34" charset="0"/>
              </a:rPr>
              <a:t>“I like brands that support the issues I care about”</a:t>
            </a:r>
          </a:p>
        </p:txBody>
      </p:sp>
      <p:graphicFrame>
        <p:nvGraphicFramePr>
          <p:cNvPr id="50" name="Chart 49">
            <a:extLst>
              <a:ext uri="{FF2B5EF4-FFF2-40B4-BE49-F238E27FC236}">
                <a16:creationId xmlns:a16="http://schemas.microsoft.com/office/drawing/2014/main" id="{0146D9EA-C632-5524-A08C-7C3414A57258}"/>
              </a:ext>
            </a:extLst>
          </p:cNvPr>
          <p:cNvGraphicFramePr/>
          <p:nvPr>
            <p:extLst>
              <p:ext uri="{D42A27DB-BD31-4B8C-83A1-F6EECF244321}">
                <p14:modId xmlns:p14="http://schemas.microsoft.com/office/powerpoint/2010/main" val="3433694713"/>
              </p:ext>
            </p:extLst>
          </p:nvPr>
        </p:nvGraphicFramePr>
        <p:xfrm>
          <a:off x="6093852" y="4342544"/>
          <a:ext cx="5847752" cy="1400595"/>
        </p:xfrm>
        <a:graphic>
          <a:graphicData uri="http://schemas.openxmlformats.org/drawingml/2006/chart">
            <c:chart xmlns:c="http://schemas.openxmlformats.org/drawingml/2006/chart" xmlns:r="http://schemas.openxmlformats.org/officeDocument/2006/relationships" r:id="rId3"/>
          </a:graphicData>
        </a:graphic>
      </p:graphicFrame>
      <p:sp>
        <p:nvSpPr>
          <p:cNvPr id="51" name="TextBox 50">
            <a:extLst>
              <a:ext uri="{FF2B5EF4-FFF2-40B4-BE49-F238E27FC236}">
                <a16:creationId xmlns:a16="http://schemas.microsoft.com/office/drawing/2014/main" id="{CCEEB981-A474-4B30-82FE-6CD1857E8B39}"/>
              </a:ext>
            </a:extLst>
          </p:cNvPr>
          <p:cNvSpPr txBox="1"/>
          <p:nvPr/>
        </p:nvSpPr>
        <p:spPr>
          <a:xfrm>
            <a:off x="6147421" y="2009619"/>
            <a:ext cx="734495" cy="338554"/>
          </a:xfrm>
          <a:prstGeom prst="rect">
            <a:avLst/>
          </a:prstGeom>
          <a:noFill/>
        </p:spPr>
        <p:txBody>
          <a:bodyPr wrap="none" rtlCol="0">
            <a:spAutoFit/>
          </a:bodyPr>
          <a:lstStyle/>
          <a:p>
            <a:r>
              <a:rPr lang="en-CN" sz="1600" b="1" dirty="0">
                <a:latin typeface="Bahnschrift" panose="020B0502040204020203" pitchFamily="34" charset="0"/>
              </a:rPr>
              <a:t>Japan</a:t>
            </a:r>
            <a:endParaRPr lang="en-CN" sz="1100" b="1" dirty="0">
              <a:latin typeface="Bahnschrift" panose="020B0502040204020203" pitchFamily="34" charset="0"/>
            </a:endParaRPr>
          </a:p>
        </p:txBody>
      </p:sp>
      <p:sp>
        <p:nvSpPr>
          <p:cNvPr id="52" name="TextBox 51">
            <a:extLst>
              <a:ext uri="{FF2B5EF4-FFF2-40B4-BE49-F238E27FC236}">
                <a16:creationId xmlns:a16="http://schemas.microsoft.com/office/drawing/2014/main" id="{1E6D0FDB-FC58-3D0F-F89B-A64A1BE85C0F}"/>
              </a:ext>
            </a:extLst>
          </p:cNvPr>
          <p:cNvSpPr txBox="1"/>
          <p:nvPr/>
        </p:nvSpPr>
        <p:spPr>
          <a:xfrm>
            <a:off x="6147421" y="4208962"/>
            <a:ext cx="963725" cy="338554"/>
          </a:xfrm>
          <a:prstGeom prst="rect">
            <a:avLst/>
          </a:prstGeom>
          <a:noFill/>
        </p:spPr>
        <p:txBody>
          <a:bodyPr wrap="none" rtlCol="0">
            <a:spAutoFit/>
          </a:bodyPr>
          <a:lstStyle/>
          <a:p>
            <a:r>
              <a:rPr lang="en-CN" sz="1600" b="1" dirty="0">
                <a:latin typeface="Bahnschrift" panose="020B0502040204020203" pitchFamily="34" charset="0"/>
              </a:rPr>
              <a:t>S. Korea</a:t>
            </a:r>
            <a:endParaRPr lang="en-CN" sz="1100" b="1" dirty="0">
              <a:latin typeface="Bahnschrift" panose="020B0502040204020203" pitchFamily="34" charset="0"/>
            </a:endParaRPr>
          </a:p>
        </p:txBody>
      </p:sp>
      <p:cxnSp>
        <p:nvCxnSpPr>
          <p:cNvPr id="53" name="Straight Connector 52">
            <a:extLst>
              <a:ext uri="{FF2B5EF4-FFF2-40B4-BE49-F238E27FC236}">
                <a16:creationId xmlns:a16="http://schemas.microsoft.com/office/drawing/2014/main" id="{55D50823-13FB-720E-D1C9-BCE6C57FE516}"/>
              </a:ext>
            </a:extLst>
          </p:cNvPr>
          <p:cNvCxnSpPr>
            <a:cxnSpLocks/>
          </p:cNvCxnSpPr>
          <p:nvPr/>
        </p:nvCxnSpPr>
        <p:spPr>
          <a:xfrm>
            <a:off x="206062" y="6658377"/>
            <a:ext cx="11062954"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54" name="Picture 7" descr="Picture 7">
            <a:extLst>
              <a:ext uri="{FF2B5EF4-FFF2-40B4-BE49-F238E27FC236}">
                <a16:creationId xmlns:a16="http://schemas.microsoft.com/office/drawing/2014/main" id="{901C1C16-D24B-363C-6856-2CC9BCCACF06}"/>
              </a:ext>
            </a:extLst>
          </p:cNvPr>
          <p:cNvPicPr>
            <a:picLocks noChangeAspect="1"/>
          </p:cNvPicPr>
          <p:nvPr/>
        </p:nvPicPr>
        <p:blipFill>
          <a:blip r:embed="rId4"/>
          <a:stretch>
            <a:fillRect/>
          </a:stretch>
        </p:blipFill>
        <p:spPr>
          <a:xfrm>
            <a:off x="11356263" y="6563469"/>
            <a:ext cx="570474" cy="164058"/>
          </a:xfrm>
          <a:prstGeom prst="rect">
            <a:avLst/>
          </a:prstGeom>
          <a:ln w="12700" cap="flat">
            <a:noFill/>
            <a:miter lim="400000"/>
          </a:ln>
          <a:effectLst/>
        </p:spPr>
      </p:pic>
    </p:spTree>
    <p:extLst>
      <p:ext uri="{BB962C8B-B14F-4D97-AF65-F5344CB8AC3E}">
        <p14:creationId xmlns:p14="http://schemas.microsoft.com/office/powerpoint/2010/main" val="3714042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86609F6-D9D6-1CB3-4014-E2D0DA136AF5}"/>
              </a:ext>
            </a:extLst>
          </p:cNvPr>
          <p:cNvSpPr/>
          <p:nvPr/>
        </p:nvSpPr>
        <p:spPr>
          <a:xfrm>
            <a:off x="0" y="1536244"/>
            <a:ext cx="12192000" cy="53081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91" name="Rectangle 90">
            <a:extLst>
              <a:ext uri="{FF2B5EF4-FFF2-40B4-BE49-F238E27FC236}">
                <a16:creationId xmlns:a16="http://schemas.microsoft.com/office/drawing/2014/main" id="{E820BA20-BAF3-4A57-C9D6-4AA30DC1FCDB}"/>
              </a:ext>
            </a:extLst>
          </p:cNvPr>
          <p:cNvSpPr/>
          <p:nvPr/>
        </p:nvSpPr>
        <p:spPr>
          <a:xfrm>
            <a:off x="10209545" y="3176825"/>
            <a:ext cx="1534332" cy="105168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45" name="TextBox 44">
            <a:extLst>
              <a:ext uri="{FF2B5EF4-FFF2-40B4-BE49-F238E27FC236}">
                <a16:creationId xmlns:a16="http://schemas.microsoft.com/office/drawing/2014/main" id="{E7573175-4FDB-AA6B-8CD4-6A31E2482D6C}"/>
              </a:ext>
            </a:extLst>
          </p:cNvPr>
          <p:cNvSpPr txBox="1"/>
          <p:nvPr/>
        </p:nvSpPr>
        <p:spPr>
          <a:xfrm>
            <a:off x="467292" y="376077"/>
            <a:ext cx="11724708" cy="938719"/>
          </a:xfrm>
          <a:prstGeom prst="rect">
            <a:avLst/>
          </a:prstGeom>
          <a:noFill/>
        </p:spPr>
        <p:txBody>
          <a:bodyPr wrap="square" rtlCol="0">
            <a:spAutoFit/>
          </a:bodyPr>
          <a:lstStyle/>
          <a:p>
            <a:r>
              <a:rPr lang="en-CN" sz="2400" b="1" dirty="0">
                <a:solidFill>
                  <a:srgbClr val="FF0000"/>
                </a:solidFill>
                <a:latin typeface="Bahnschrift" panose="020B0502040204020203" pitchFamily="34" charset="0"/>
              </a:rPr>
              <a:t>The Gender Divide in Japan &amp; Korea:</a:t>
            </a:r>
          </a:p>
          <a:p>
            <a:r>
              <a:rPr lang="en-CN" sz="3100" b="1" dirty="0">
                <a:solidFill>
                  <a:srgbClr val="FF0000"/>
                </a:solidFill>
                <a:latin typeface="Bahnschrift" panose="020B0502040204020203" pitchFamily="34" charset="0"/>
              </a:rPr>
              <a:t>WHAT TOPICS/CAUSES DO YOU WANT BRANDS TO CHAMPION?</a:t>
            </a:r>
          </a:p>
        </p:txBody>
      </p:sp>
      <p:sp>
        <p:nvSpPr>
          <p:cNvPr id="49" name="Rectangle 48">
            <a:extLst>
              <a:ext uri="{FF2B5EF4-FFF2-40B4-BE49-F238E27FC236}">
                <a16:creationId xmlns:a16="http://schemas.microsoft.com/office/drawing/2014/main" id="{6F8CECAA-AFE2-F31D-8D51-4FF680E1FD9A}"/>
              </a:ext>
            </a:extLst>
          </p:cNvPr>
          <p:cNvSpPr/>
          <p:nvPr/>
        </p:nvSpPr>
        <p:spPr>
          <a:xfrm>
            <a:off x="0" y="359470"/>
            <a:ext cx="424800" cy="89255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cxnSp>
        <p:nvCxnSpPr>
          <p:cNvPr id="5" name="Straight Connector 4">
            <a:extLst>
              <a:ext uri="{FF2B5EF4-FFF2-40B4-BE49-F238E27FC236}">
                <a16:creationId xmlns:a16="http://schemas.microsoft.com/office/drawing/2014/main" id="{552954C6-09E4-C4EC-5DF1-378449104687}"/>
              </a:ext>
            </a:extLst>
          </p:cNvPr>
          <p:cNvCxnSpPr>
            <a:cxnSpLocks/>
          </p:cNvCxnSpPr>
          <p:nvPr/>
        </p:nvCxnSpPr>
        <p:spPr>
          <a:xfrm>
            <a:off x="206062" y="6658377"/>
            <a:ext cx="11062954"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7" descr="Picture 7">
            <a:extLst>
              <a:ext uri="{FF2B5EF4-FFF2-40B4-BE49-F238E27FC236}">
                <a16:creationId xmlns:a16="http://schemas.microsoft.com/office/drawing/2014/main" id="{CCE1EE26-A004-E984-2B47-7C31564A747F}"/>
              </a:ext>
            </a:extLst>
          </p:cNvPr>
          <p:cNvPicPr>
            <a:picLocks noChangeAspect="1"/>
          </p:cNvPicPr>
          <p:nvPr/>
        </p:nvPicPr>
        <p:blipFill>
          <a:blip r:embed="rId2"/>
          <a:stretch>
            <a:fillRect/>
          </a:stretch>
        </p:blipFill>
        <p:spPr>
          <a:xfrm>
            <a:off x="11356263" y="6563469"/>
            <a:ext cx="570474" cy="164058"/>
          </a:xfrm>
          <a:prstGeom prst="rect">
            <a:avLst/>
          </a:prstGeom>
          <a:ln w="12700" cap="flat">
            <a:noFill/>
            <a:miter lim="400000"/>
          </a:ln>
          <a:effectLst/>
        </p:spPr>
      </p:pic>
      <p:sp>
        <p:nvSpPr>
          <p:cNvPr id="63" name="TextBox 62">
            <a:extLst>
              <a:ext uri="{FF2B5EF4-FFF2-40B4-BE49-F238E27FC236}">
                <a16:creationId xmlns:a16="http://schemas.microsoft.com/office/drawing/2014/main" id="{1C163E42-9E7E-2B74-D904-A0A9149235AE}"/>
              </a:ext>
            </a:extLst>
          </p:cNvPr>
          <p:cNvSpPr txBox="1"/>
          <p:nvPr/>
        </p:nvSpPr>
        <p:spPr>
          <a:xfrm>
            <a:off x="10151355" y="6138775"/>
            <a:ext cx="1876522" cy="369332"/>
          </a:xfrm>
          <a:prstGeom prst="rect">
            <a:avLst/>
          </a:prstGeom>
          <a:noFill/>
        </p:spPr>
        <p:txBody>
          <a:bodyPr wrap="square" rtlCol="0">
            <a:spAutoFit/>
          </a:bodyPr>
          <a:lstStyle/>
          <a:p>
            <a:r>
              <a:rPr lang="en-CN" sz="900" dirty="0">
                <a:latin typeface="Franklin Gothic Book" panose="020B0503020102020204" pitchFamily="34" charset="0"/>
              </a:rPr>
              <a:t>BASE: Purpose-Driven Shoppers</a:t>
            </a:r>
          </a:p>
          <a:p>
            <a:r>
              <a:rPr lang="en-CN" sz="900" dirty="0">
                <a:latin typeface="Franklin Gothic Book" panose="020B0503020102020204" pitchFamily="34" charset="0"/>
              </a:rPr>
              <a:t>*Note: as part of top-3 choices</a:t>
            </a:r>
          </a:p>
        </p:txBody>
      </p:sp>
      <p:sp>
        <p:nvSpPr>
          <p:cNvPr id="79" name="TextBox 78">
            <a:extLst>
              <a:ext uri="{FF2B5EF4-FFF2-40B4-BE49-F238E27FC236}">
                <a16:creationId xmlns:a16="http://schemas.microsoft.com/office/drawing/2014/main" id="{D3759191-7D82-4631-FF7B-7F470D0A0B7D}"/>
              </a:ext>
            </a:extLst>
          </p:cNvPr>
          <p:cNvSpPr txBox="1"/>
          <p:nvPr/>
        </p:nvSpPr>
        <p:spPr>
          <a:xfrm>
            <a:off x="700956" y="5855274"/>
            <a:ext cx="2382383" cy="260592"/>
          </a:xfrm>
          <a:prstGeom prst="rect">
            <a:avLst/>
          </a:prstGeom>
          <a:noFill/>
        </p:spPr>
        <p:txBody>
          <a:bodyPr wrap="none" rtlCol="0">
            <a:spAutoFit/>
          </a:bodyPr>
          <a:lstStyle/>
          <a:p>
            <a:r>
              <a:rPr lang="en-CN" sz="1100" dirty="0">
                <a:latin typeface="Franklin Gothic Book" panose="020B0503020102020204" pitchFamily="34" charset="0"/>
              </a:rPr>
              <a:t>Upholding traditional religious values</a:t>
            </a:r>
          </a:p>
        </p:txBody>
      </p:sp>
      <p:grpSp>
        <p:nvGrpSpPr>
          <p:cNvPr id="93" name="Group 92">
            <a:extLst>
              <a:ext uri="{FF2B5EF4-FFF2-40B4-BE49-F238E27FC236}">
                <a16:creationId xmlns:a16="http://schemas.microsoft.com/office/drawing/2014/main" id="{86B71DDA-1175-7577-344E-D844A8D99C69}"/>
              </a:ext>
            </a:extLst>
          </p:cNvPr>
          <p:cNvGrpSpPr/>
          <p:nvPr/>
        </p:nvGrpSpPr>
        <p:grpSpPr>
          <a:xfrm>
            <a:off x="699630" y="1963668"/>
            <a:ext cx="9132133" cy="4588894"/>
            <a:chOff x="699630" y="1935532"/>
            <a:chExt cx="9132133" cy="4588894"/>
          </a:xfrm>
        </p:grpSpPr>
        <p:grpSp>
          <p:nvGrpSpPr>
            <p:cNvPr id="2" name="Group 1">
              <a:extLst>
                <a:ext uri="{FF2B5EF4-FFF2-40B4-BE49-F238E27FC236}">
                  <a16:creationId xmlns:a16="http://schemas.microsoft.com/office/drawing/2014/main" id="{2E5AF2F9-EF92-33BD-58FB-8D0C4B27ADBC}"/>
                </a:ext>
              </a:extLst>
            </p:cNvPr>
            <p:cNvGrpSpPr/>
            <p:nvPr/>
          </p:nvGrpSpPr>
          <p:grpSpPr>
            <a:xfrm>
              <a:off x="699630" y="2049168"/>
              <a:ext cx="2307042" cy="4214980"/>
              <a:chOff x="6245023" y="1469386"/>
              <a:chExt cx="2307042" cy="4552198"/>
            </a:xfrm>
          </p:grpSpPr>
          <p:sp>
            <p:nvSpPr>
              <p:cNvPr id="4" name="TextBox 3">
                <a:extLst>
                  <a:ext uri="{FF2B5EF4-FFF2-40B4-BE49-F238E27FC236}">
                    <a16:creationId xmlns:a16="http://schemas.microsoft.com/office/drawing/2014/main" id="{585E3DD4-FFE6-1C6F-C61A-AAF8E9DEAE90}"/>
                  </a:ext>
                </a:extLst>
              </p:cNvPr>
              <p:cNvSpPr txBox="1"/>
              <p:nvPr/>
            </p:nvSpPr>
            <p:spPr>
              <a:xfrm>
                <a:off x="6245023" y="1469386"/>
                <a:ext cx="2198038" cy="281441"/>
              </a:xfrm>
              <a:prstGeom prst="rect">
                <a:avLst/>
              </a:prstGeom>
              <a:noFill/>
            </p:spPr>
            <p:txBody>
              <a:bodyPr wrap="none" rtlCol="0">
                <a:spAutoFit/>
              </a:bodyPr>
              <a:lstStyle/>
              <a:p>
                <a:r>
                  <a:rPr lang="en-CN" sz="1100" dirty="0">
                    <a:latin typeface="Franklin Gothic Book" panose="020B0503020102020204" pitchFamily="34" charset="0"/>
                  </a:rPr>
                  <a:t>Making products affordable for all</a:t>
                </a:r>
              </a:p>
            </p:txBody>
          </p:sp>
          <p:sp>
            <p:nvSpPr>
              <p:cNvPr id="10" name="TextBox 9">
                <a:extLst>
                  <a:ext uri="{FF2B5EF4-FFF2-40B4-BE49-F238E27FC236}">
                    <a16:creationId xmlns:a16="http://schemas.microsoft.com/office/drawing/2014/main" id="{E2B64458-F8FC-42D7-5C59-5595D194F98E}"/>
                  </a:ext>
                </a:extLst>
              </p:cNvPr>
              <p:cNvSpPr txBox="1"/>
              <p:nvPr/>
            </p:nvSpPr>
            <p:spPr>
              <a:xfrm>
                <a:off x="6245023" y="1686282"/>
                <a:ext cx="1653017" cy="281441"/>
              </a:xfrm>
              <a:prstGeom prst="rect">
                <a:avLst/>
              </a:prstGeom>
              <a:noFill/>
            </p:spPr>
            <p:txBody>
              <a:bodyPr wrap="none" rtlCol="0">
                <a:spAutoFit/>
              </a:bodyPr>
              <a:lstStyle/>
              <a:p>
                <a:r>
                  <a:rPr lang="en-CN" sz="1100" dirty="0">
                    <a:latin typeface="Franklin Gothic Book" panose="020B0503020102020204" pitchFamily="34" charset="0"/>
                  </a:rPr>
                  <a:t>Promoting national pride</a:t>
                </a:r>
              </a:p>
            </p:txBody>
          </p:sp>
          <p:sp>
            <p:nvSpPr>
              <p:cNvPr id="12" name="TextBox 11">
                <a:extLst>
                  <a:ext uri="{FF2B5EF4-FFF2-40B4-BE49-F238E27FC236}">
                    <a16:creationId xmlns:a16="http://schemas.microsoft.com/office/drawing/2014/main" id="{3753B88F-627E-16BA-077E-B04C4CA213C5}"/>
                  </a:ext>
                </a:extLst>
              </p:cNvPr>
              <p:cNvSpPr txBox="1"/>
              <p:nvPr/>
            </p:nvSpPr>
            <p:spPr>
              <a:xfrm>
                <a:off x="6245023" y="1891447"/>
                <a:ext cx="1798890" cy="281441"/>
              </a:xfrm>
              <a:prstGeom prst="rect">
                <a:avLst/>
              </a:prstGeom>
              <a:noFill/>
            </p:spPr>
            <p:txBody>
              <a:bodyPr wrap="none" rtlCol="0">
                <a:spAutoFit/>
              </a:bodyPr>
              <a:lstStyle/>
              <a:p>
                <a:r>
                  <a:rPr lang="en-CN" sz="1100" dirty="0">
                    <a:latin typeface="Franklin Gothic Book" panose="020B0503020102020204" pitchFamily="34" charset="0"/>
                  </a:rPr>
                  <a:t>Paying own employees well</a:t>
                </a:r>
              </a:p>
            </p:txBody>
          </p:sp>
          <p:sp>
            <p:nvSpPr>
              <p:cNvPr id="14" name="TextBox 13">
                <a:extLst>
                  <a:ext uri="{FF2B5EF4-FFF2-40B4-BE49-F238E27FC236}">
                    <a16:creationId xmlns:a16="http://schemas.microsoft.com/office/drawing/2014/main" id="{0C21F2FA-028B-EE6E-95FB-FCAAFE38D5F4}"/>
                  </a:ext>
                </a:extLst>
              </p:cNvPr>
              <p:cNvSpPr txBox="1"/>
              <p:nvPr/>
            </p:nvSpPr>
            <p:spPr>
              <a:xfrm>
                <a:off x="6245023" y="2106843"/>
                <a:ext cx="2307042" cy="282540"/>
              </a:xfrm>
              <a:prstGeom prst="rect">
                <a:avLst/>
              </a:prstGeom>
              <a:noFill/>
            </p:spPr>
            <p:txBody>
              <a:bodyPr wrap="none" rtlCol="0">
                <a:spAutoFit/>
              </a:bodyPr>
              <a:lstStyle/>
              <a:p>
                <a:r>
                  <a:rPr lang="en-CN" sz="1100" dirty="0">
                    <a:latin typeface="Franklin Gothic Book" panose="020B0503020102020204" pitchFamily="34" charset="0"/>
                  </a:rPr>
                  <a:t>Promoting physical &amp; mental health</a:t>
                </a:r>
              </a:p>
            </p:txBody>
          </p:sp>
          <p:sp>
            <p:nvSpPr>
              <p:cNvPr id="15" name="TextBox 14">
                <a:extLst>
                  <a:ext uri="{FF2B5EF4-FFF2-40B4-BE49-F238E27FC236}">
                    <a16:creationId xmlns:a16="http://schemas.microsoft.com/office/drawing/2014/main" id="{2D6D30DB-A19A-E337-43EB-9C58D05862C9}"/>
                  </a:ext>
                </a:extLst>
              </p:cNvPr>
              <p:cNvSpPr txBox="1"/>
              <p:nvPr/>
            </p:nvSpPr>
            <p:spPr>
              <a:xfrm>
                <a:off x="6245023" y="2322284"/>
                <a:ext cx="1790875" cy="281441"/>
              </a:xfrm>
              <a:prstGeom prst="rect">
                <a:avLst/>
              </a:prstGeom>
              <a:noFill/>
            </p:spPr>
            <p:txBody>
              <a:bodyPr wrap="none" rtlCol="0">
                <a:spAutoFit/>
              </a:bodyPr>
              <a:lstStyle/>
              <a:p>
                <a:r>
                  <a:rPr lang="en-CN" sz="1100" dirty="0">
                    <a:latin typeface="Franklin Gothic Book" panose="020B0503020102020204" pitchFamily="34" charset="0"/>
                  </a:rPr>
                  <a:t>Environment/sustainability</a:t>
                </a:r>
              </a:p>
            </p:txBody>
          </p:sp>
          <p:sp>
            <p:nvSpPr>
              <p:cNvPr id="16" name="TextBox 15">
                <a:extLst>
                  <a:ext uri="{FF2B5EF4-FFF2-40B4-BE49-F238E27FC236}">
                    <a16:creationId xmlns:a16="http://schemas.microsoft.com/office/drawing/2014/main" id="{9DD8B38A-BC22-2775-F3C3-F7AF538EA185}"/>
                  </a:ext>
                </a:extLst>
              </p:cNvPr>
              <p:cNvSpPr txBox="1"/>
              <p:nvPr/>
            </p:nvSpPr>
            <p:spPr>
              <a:xfrm>
                <a:off x="6251373" y="2537222"/>
                <a:ext cx="968535" cy="281441"/>
              </a:xfrm>
              <a:prstGeom prst="rect">
                <a:avLst/>
              </a:prstGeom>
              <a:noFill/>
            </p:spPr>
            <p:txBody>
              <a:bodyPr wrap="none" rtlCol="0">
                <a:spAutoFit/>
              </a:bodyPr>
              <a:lstStyle/>
              <a:p>
                <a:r>
                  <a:rPr lang="en-CN" sz="1100" dirty="0">
                    <a:latin typeface="Franklin Gothic Book" panose="020B0503020102020204" pitchFamily="34" charset="0"/>
                  </a:rPr>
                  <a:t>Social justice</a:t>
                </a:r>
              </a:p>
            </p:txBody>
          </p:sp>
          <p:sp>
            <p:nvSpPr>
              <p:cNvPr id="17" name="TextBox 16">
                <a:extLst>
                  <a:ext uri="{FF2B5EF4-FFF2-40B4-BE49-F238E27FC236}">
                    <a16:creationId xmlns:a16="http://schemas.microsoft.com/office/drawing/2014/main" id="{3B36344D-551F-1826-BF40-1C44BD8FAC1E}"/>
                  </a:ext>
                </a:extLst>
              </p:cNvPr>
              <p:cNvSpPr txBox="1"/>
              <p:nvPr/>
            </p:nvSpPr>
            <p:spPr>
              <a:xfrm>
                <a:off x="6245023" y="2753938"/>
                <a:ext cx="2108269" cy="281441"/>
              </a:xfrm>
              <a:prstGeom prst="rect">
                <a:avLst/>
              </a:prstGeom>
              <a:noFill/>
            </p:spPr>
            <p:txBody>
              <a:bodyPr wrap="none" rtlCol="0">
                <a:spAutoFit/>
              </a:bodyPr>
              <a:lstStyle/>
              <a:p>
                <a:r>
                  <a:rPr lang="en-CN" sz="1100" dirty="0">
                    <a:latin typeface="Franklin Gothic Book" panose="020B0503020102020204" pitchFamily="34" charset="0"/>
                  </a:rPr>
                  <a:t>Paying the right amount of taxes</a:t>
                </a:r>
              </a:p>
            </p:txBody>
          </p:sp>
          <p:sp>
            <p:nvSpPr>
              <p:cNvPr id="19" name="TextBox 18">
                <a:extLst>
                  <a:ext uri="{FF2B5EF4-FFF2-40B4-BE49-F238E27FC236}">
                    <a16:creationId xmlns:a16="http://schemas.microsoft.com/office/drawing/2014/main" id="{2DBF87E8-207F-E92C-2414-A55FEDFBAB6F}"/>
                  </a:ext>
                </a:extLst>
              </p:cNvPr>
              <p:cNvSpPr txBox="1"/>
              <p:nvPr/>
            </p:nvSpPr>
            <p:spPr>
              <a:xfrm>
                <a:off x="6245023" y="2973283"/>
                <a:ext cx="2212465" cy="281441"/>
              </a:xfrm>
              <a:prstGeom prst="rect">
                <a:avLst/>
              </a:prstGeom>
              <a:noFill/>
            </p:spPr>
            <p:txBody>
              <a:bodyPr wrap="none" rtlCol="0">
                <a:spAutoFit/>
              </a:bodyPr>
              <a:lstStyle/>
              <a:p>
                <a:r>
                  <a:rPr lang="en-CN" sz="1100" dirty="0">
                    <a:latin typeface="Franklin Gothic Book" panose="020B0503020102020204" pitchFamily="34" charset="0"/>
                  </a:rPr>
                  <a:t>Using local ingredients or material</a:t>
                </a:r>
              </a:p>
            </p:txBody>
          </p:sp>
          <p:sp>
            <p:nvSpPr>
              <p:cNvPr id="22" name="TextBox 21">
                <a:extLst>
                  <a:ext uri="{FF2B5EF4-FFF2-40B4-BE49-F238E27FC236}">
                    <a16:creationId xmlns:a16="http://schemas.microsoft.com/office/drawing/2014/main" id="{5CCC098B-EC4E-864B-1BA9-18DF28BE18F6}"/>
                  </a:ext>
                </a:extLst>
              </p:cNvPr>
              <p:cNvSpPr txBox="1"/>
              <p:nvPr/>
            </p:nvSpPr>
            <p:spPr>
              <a:xfrm>
                <a:off x="6245023" y="3189884"/>
                <a:ext cx="2273379" cy="281441"/>
              </a:xfrm>
              <a:prstGeom prst="rect">
                <a:avLst/>
              </a:prstGeom>
              <a:noFill/>
            </p:spPr>
            <p:txBody>
              <a:bodyPr wrap="none" rtlCol="0">
                <a:spAutoFit/>
              </a:bodyPr>
              <a:lstStyle/>
              <a:p>
                <a:r>
                  <a:rPr lang="en-CN" sz="1100" dirty="0">
                    <a:latin typeface="Franklin Gothic Book" panose="020B0503020102020204" pitchFamily="34" charset="0"/>
                  </a:rPr>
                  <a:t>Helping to strengthen relationships</a:t>
                </a:r>
              </a:p>
            </p:txBody>
          </p:sp>
          <p:sp>
            <p:nvSpPr>
              <p:cNvPr id="23" name="TextBox 22">
                <a:extLst>
                  <a:ext uri="{FF2B5EF4-FFF2-40B4-BE49-F238E27FC236}">
                    <a16:creationId xmlns:a16="http://schemas.microsoft.com/office/drawing/2014/main" id="{C6F99AFF-7376-24BD-4ABD-8A24F30A7F62}"/>
                  </a:ext>
                </a:extLst>
              </p:cNvPr>
              <p:cNvSpPr txBox="1"/>
              <p:nvPr/>
            </p:nvSpPr>
            <p:spPr>
              <a:xfrm>
                <a:off x="6245023" y="3397231"/>
                <a:ext cx="2178802" cy="281441"/>
              </a:xfrm>
              <a:prstGeom prst="rect">
                <a:avLst/>
              </a:prstGeom>
              <a:noFill/>
            </p:spPr>
            <p:txBody>
              <a:bodyPr wrap="none" rtlCol="0">
                <a:spAutoFit/>
              </a:bodyPr>
              <a:lstStyle/>
              <a:p>
                <a:r>
                  <a:rPr lang="en-CN" sz="1100" dirty="0">
                    <a:latin typeface="Franklin Gothic Book" panose="020B0503020102020204" pitchFamily="34" charset="0"/>
                  </a:rPr>
                  <a:t>Using natural/organic ingredients</a:t>
                </a:r>
              </a:p>
            </p:txBody>
          </p:sp>
          <p:sp>
            <p:nvSpPr>
              <p:cNvPr id="25" name="TextBox 24">
                <a:extLst>
                  <a:ext uri="{FF2B5EF4-FFF2-40B4-BE49-F238E27FC236}">
                    <a16:creationId xmlns:a16="http://schemas.microsoft.com/office/drawing/2014/main" id="{2396FF6C-5D82-7D87-2094-2A06FC2ACF4B}"/>
                  </a:ext>
                </a:extLst>
              </p:cNvPr>
              <p:cNvSpPr txBox="1"/>
              <p:nvPr/>
            </p:nvSpPr>
            <p:spPr>
              <a:xfrm>
                <a:off x="6245023" y="3618717"/>
                <a:ext cx="2090637" cy="281441"/>
              </a:xfrm>
              <a:prstGeom prst="rect">
                <a:avLst/>
              </a:prstGeom>
              <a:noFill/>
            </p:spPr>
            <p:txBody>
              <a:bodyPr wrap="none" rtlCol="0">
                <a:spAutoFit/>
              </a:bodyPr>
              <a:lstStyle/>
              <a:p>
                <a:r>
                  <a:rPr lang="en-CN" sz="1100" dirty="0">
                    <a:latin typeface="Franklin Gothic Book" panose="020B0503020102020204" pitchFamily="34" charset="0"/>
                  </a:rPr>
                  <a:t>Advocating for quality education</a:t>
                </a:r>
              </a:p>
            </p:txBody>
          </p:sp>
          <p:sp>
            <p:nvSpPr>
              <p:cNvPr id="27" name="TextBox 26">
                <a:extLst>
                  <a:ext uri="{FF2B5EF4-FFF2-40B4-BE49-F238E27FC236}">
                    <a16:creationId xmlns:a16="http://schemas.microsoft.com/office/drawing/2014/main" id="{D96D84D9-B7E8-8187-8DF8-0C945D7D8941}"/>
                  </a:ext>
                </a:extLst>
              </p:cNvPr>
              <p:cNvSpPr txBox="1"/>
              <p:nvPr/>
            </p:nvSpPr>
            <p:spPr>
              <a:xfrm>
                <a:off x="6245023" y="3826064"/>
                <a:ext cx="1917513" cy="281441"/>
              </a:xfrm>
              <a:prstGeom prst="rect">
                <a:avLst/>
              </a:prstGeom>
              <a:noFill/>
            </p:spPr>
            <p:txBody>
              <a:bodyPr wrap="none" rtlCol="0">
                <a:spAutoFit/>
              </a:bodyPr>
              <a:lstStyle/>
              <a:p>
                <a:r>
                  <a:rPr lang="en-CN" sz="1100" dirty="0">
                    <a:latin typeface="Franklin Gothic Book" panose="020B0503020102020204" pitchFamily="34" charset="0"/>
                  </a:rPr>
                  <a:t>Empowering women/equality</a:t>
                </a:r>
              </a:p>
            </p:txBody>
          </p:sp>
          <p:sp>
            <p:nvSpPr>
              <p:cNvPr id="29" name="TextBox 28">
                <a:extLst>
                  <a:ext uri="{FF2B5EF4-FFF2-40B4-BE49-F238E27FC236}">
                    <a16:creationId xmlns:a16="http://schemas.microsoft.com/office/drawing/2014/main" id="{D678EA21-1E21-850C-7168-CBD58903E3F0}"/>
                  </a:ext>
                </a:extLst>
              </p:cNvPr>
              <p:cNvSpPr txBox="1"/>
              <p:nvPr/>
            </p:nvSpPr>
            <p:spPr>
              <a:xfrm>
                <a:off x="6245023" y="4048558"/>
                <a:ext cx="1127232" cy="261610"/>
              </a:xfrm>
              <a:prstGeom prst="rect">
                <a:avLst/>
              </a:prstGeom>
              <a:noFill/>
            </p:spPr>
            <p:txBody>
              <a:bodyPr wrap="none" rtlCol="0">
                <a:spAutoFit/>
              </a:bodyPr>
              <a:lstStyle/>
              <a:p>
                <a:r>
                  <a:rPr lang="en-CN" sz="1100" dirty="0">
                    <a:latin typeface="Franklin Gothic Book" panose="020B0503020102020204" pitchFamily="34" charset="0"/>
                  </a:rPr>
                  <a:t>Fighting poverty</a:t>
                </a:r>
              </a:p>
            </p:txBody>
          </p:sp>
          <p:sp>
            <p:nvSpPr>
              <p:cNvPr id="30" name="TextBox 29">
                <a:extLst>
                  <a:ext uri="{FF2B5EF4-FFF2-40B4-BE49-F238E27FC236}">
                    <a16:creationId xmlns:a16="http://schemas.microsoft.com/office/drawing/2014/main" id="{1CE24163-4D07-4130-B1ED-9497E8B42E08}"/>
                  </a:ext>
                </a:extLst>
              </p:cNvPr>
              <p:cNvSpPr txBox="1"/>
              <p:nvPr/>
            </p:nvSpPr>
            <p:spPr>
              <a:xfrm>
                <a:off x="6245023" y="4260565"/>
                <a:ext cx="2016899" cy="281441"/>
              </a:xfrm>
              <a:prstGeom prst="rect">
                <a:avLst/>
              </a:prstGeom>
              <a:noFill/>
            </p:spPr>
            <p:txBody>
              <a:bodyPr wrap="none" rtlCol="0">
                <a:spAutoFit/>
              </a:bodyPr>
              <a:lstStyle/>
              <a:p>
                <a:r>
                  <a:rPr lang="en-CN" sz="1100" dirty="0">
                    <a:latin typeface="Franklin Gothic Book" panose="020B0503020102020204" pitchFamily="34" charset="0"/>
                  </a:rPr>
                  <a:t>Protecting clean water sources</a:t>
                </a:r>
              </a:p>
            </p:txBody>
          </p:sp>
          <p:sp>
            <p:nvSpPr>
              <p:cNvPr id="31" name="TextBox 30">
                <a:extLst>
                  <a:ext uri="{FF2B5EF4-FFF2-40B4-BE49-F238E27FC236}">
                    <a16:creationId xmlns:a16="http://schemas.microsoft.com/office/drawing/2014/main" id="{795DA639-619D-9E56-A80D-C7120587329B}"/>
                  </a:ext>
                </a:extLst>
              </p:cNvPr>
              <p:cNvSpPr txBox="1"/>
              <p:nvPr/>
            </p:nvSpPr>
            <p:spPr>
              <a:xfrm>
                <a:off x="6245023" y="4682177"/>
                <a:ext cx="2252540" cy="281441"/>
              </a:xfrm>
              <a:prstGeom prst="rect">
                <a:avLst/>
              </a:prstGeom>
              <a:noFill/>
            </p:spPr>
            <p:txBody>
              <a:bodyPr wrap="none" rtlCol="0">
                <a:spAutoFit/>
              </a:bodyPr>
              <a:lstStyle/>
              <a:p>
                <a:r>
                  <a:rPr lang="en-CN" sz="1100" dirty="0">
                    <a:latin typeface="Franklin Gothic Book" panose="020B0503020102020204" pitchFamily="34" charset="0"/>
                  </a:rPr>
                  <a:t>Driving diversity, equity &amp; inclusion</a:t>
                </a:r>
              </a:p>
            </p:txBody>
          </p:sp>
          <p:sp>
            <p:nvSpPr>
              <p:cNvPr id="32" name="TextBox 31">
                <a:extLst>
                  <a:ext uri="{FF2B5EF4-FFF2-40B4-BE49-F238E27FC236}">
                    <a16:creationId xmlns:a16="http://schemas.microsoft.com/office/drawing/2014/main" id="{1B32AD83-CFB0-0A65-B1B5-9B054039B3F3}"/>
                  </a:ext>
                </a:extLst>
              </p:cNvPr>
              <p:cNvSpPr txBox="1"/>
              <p:nvPr/>
            </p:nvSpPr>
            <p:spPr>
              <a:xfrm>
                <a:off x="6245023" y="5329229"/>
                <a:ext cx="1595309" cy="281441"/>
              </a:xfrm>
              <a:prstGeom prst="rect">
                <a:avLst/>
              </a:prstGeom>
              <a:noFill/>
            </p:spPr>
            <p:txBody>
              <a:bodyPr wrap="none" rtlCol="0">
                <a:spAutoFit/>
              </a:bodyPr>
              <a:lstStyle/>
              <a:p>
                <a:r>
                  <a:rPr lang="en-CN" sz="1100" dirty="0">
                    <a:latin typeface="Franklin Gothic Book" panose="020B0503020102020204" pitchFamily="34" charset="0"/>
                  </a:rPr>
                  <a:t>Upholding family values</a:t>
                </a:r>
              </a:p>
            </p:txBody>
          </p:sp>
          <p:sp>
            <p:nvSpPr>
              <p:cNvPr id="34" name="TextBox 33">
                <a:extLst>
                  <a:ext uri="{FF2B5EF4-FFF2-40B4-BE49-F238E27FC236}">
                    <a16:creationId xmlns:a16="http://schemas.microsoft.com/office/drawing/2014/main" id="{69017FA1-C249-FED9-3536-EF971D6960A6}"/>
                  </a:ext>
                </a:extLst>
              </p:cNvPr>
              <p:cNvSpPr txBox="1"/>
              <p:nvPr/>
            </p:nvSpPr>
            <p:spPr>
              <a:xfrm>
                <a:off x="6245023" y="4899710"/>
                <a:ext cx="2138727" cy="261610"/>
              </a:xfrm>
              <a:prstGeom prst="rect">
                <a:avLst/>
              </a:prstGeom>
              <a:noFill/>
            </p:spPr>
            <p:txBody>
              <a:bodyPr wrap="none" rtlCol="0">
                <a:spAutoFit/>
              </a:bodyPr>
              <a:lstStyle/>
              <a:p>
                <a:r>
                  <a:rPr lang="en-CN" sz="1100" dirty="0">
                    <a:latin typeface="Franklin Gothic Book" panose="020B0503020102020204" pitchFamily="34" charset="0"/>
                  </a:rPr>
                  <a:t>Supporting government priorities</a:t>
                </a:r>
              </a:p>
            </p:txBody>
          </p:sp>
          <p:sp>
            <p:nvSpPr>
              <p:cNvPr id="35" name="TextBox 34">
                <a:extLst>
                  <a:ext uri="{FF2B5EF4-FFF2-40B4-BE49-F238E27FC236}">
                    <a16:creationId xmlns:a16="http://schemas.microsoft.com/office/drawing/2014/main" id="{E35CA3BB-7618-45C1-1C9C-F4DEC55F2CCB}"/>
                  </a:ext>
                </a:extLst>
              </p:cNvPr>
              <p:cNvSpPr txBox="1"/>
              <p:nvPr/>
            </p:nvSpPr>
            <p:spPr>
              <a:xfrm>
                <a:off x="6245023" y="4465240"/>
                <a:ext cx="2000869" cy="261610"/>
              </a:xfrm>
              <a:prstGeom prst="rect">
                <a:avLst/>
              </a:prstGeom>
              <a:noFill/>
            </p:spPr>
            <p:txBody>
              <a:bodyPr wrap="none" rtlCol="0">
                <a:spAutoFit/>
              </a:bodyPr>
              <a:lstStyle/>
              <a:p>
                <a:r>
                  <a:rPr lang="en-CN" sz="1100" dirty="0">
                    <a:latin typeface="Franklin Gothic Book" panose="020B0503020102020204" pitchFamily="34" charset="0"/>
                  </a:rPr>
                  <a:t>Advocating LGBTQ acceptance</a:t>
                </a:r>
              </a:p>
            </p:txBody>
          </p:sp>
          <p:sp>
            <p:nvSpPr>
              <p:cNvPr id="36" name="TextBox 35">
                <a:extLst>
                  <a:ext uri="{FF2B5EF4-FFF2-40B4-BE49-F238E27FC236}">
                    <a16:creationId xmlns:a16="http://schemas.microsoft.com/office/drawing/2014/main" id="{60BBC8E0-B88E-FB11-530E-935FDA35C495}"/>
                  </a:ext>
                </a:extLst>
              </p:cNvPr>
              <p:cNvSpPr txBox="1"/>
              <p:nvPr/>
            </p:nvSpPr>
            <p:spPr>
              <a:xfrm>
                <a:off x="6245023" y="5108849"/>
                <a:ext cx="2098651" cy="281441"/>
              </a:xfrm>
              <a:prstGeom prst="rect">
                <a:avLst/>
              </a:prstGeom>
              <a:noFill/>
            </p:spPr>
            <p:txBody>
              <a:bodyPr wrap="none" rtlCol="0">
                <a:spAutoFit/>
              </a:bodyPr>
              <a:lstStyle/>
              <a:p>
                <a:r>
                  <a:rPr lang="en-CN" sz="1100" dirty="0">
                    <a:latin typeface="Franklin Gothic Book" panose="020B0503020102020204" pitchFamily="34" charset="0"/>
                  </a:rPr>
                  <a:t>Protecting animal rights/welfare</a:t>
                </a:r>
              </a:p>
            </p:txBody>
          </p:sp>
          <p:sp>
            <p:nvSpPr>
              <p:cNvPr id="37" name="TextBox 36">
                <a:extLst>
                  <a:ext uri="{FF2B5EF4-FFF2-40B4-BE49-F238E27FC236}">
                    <a16:creationId xmlns:a16="http://schemas.microsoft.com/office/drawing/2014/main" id="{1796C915-77F2-55A9-3CC0-F45D12F0B6D1}"/>
                  </a:ext>
                </a:extLst>
              </p:cNvPr>
              <p:cNvSpPr txBox="1"/>
              <p:nvPr/>
            </p:nvSpPr>
            <p:spPr>
              <a:xfrm>
                <a:off x="6251373" y="5759974"/>
                <a:ext cx="1364476" cy="261610"/>
              </a:xfrm>
              <a:prstGeom prst="rect">
                <a:avLst/>
              </a:prstGeom>
              <a:noFill/>
            </p:spPr>
            <p:txBody>
              <a:bodyPr wrap="none" rtlCol="0">
                <a:spAutoFit/>
              </a:bodyPr>
              <a:lstStyle/>
              <a:p>
                <a:r>
                  <a:rPr lang="en-CN" sz="1100" dirty="0">
                    <a:latin typeface="Franklin Gothic Book" panose="020B0503020102020204" pitchFamily="34" charset="0"/>
                  </a:rPr>
                  <a:t>Freedom of worship</a:t>
                </a:r>
              </a:p>
            </p:txBody>
          </p:sp>
        </p:grpSp>
        <p:graphicFrame>
          <p:nvGraphicFramePr>
            <p:cNvPr id="39" name="Chart 38">
              <a:extLst>
                <a:ext uri="{FF2B5EF4-FFF2-40B4-BE49-F238E27FC236}">
                  <a16:creationId xmlns:a16="http://schemas.microsoft.com/office/drawing/2014/main" id="{B0ADE3DB-2FEF-272F-2013-3C5F037ED0F9}"/>
                </a:ext>
              </a:extLst>
            </p:cNvPr>
            <p:cNvGraphicFramePr/>
            <p:nvPr>
              <p:extLst>
                <p:ext uri="{D42A27DB-BD31-4B8C-83A1-F6EECF244321}">
                  <p14:modId xmlns:p14="http://schemas.microsoft.com/office/powerpoint/2010/main" val="930983384"/>
                </p:ext>
              </p:extLst>
            </p:nvPr>
          </p:nvGraphicFramePr>
          <p:xfrm>
            <a:off x="3091578" y="1935532"/>
            <a:ext cx="3234884" cy="45864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0" name="Chart 79">
              <a:extLst>
                <a:ext uri="{FF2B5EF4-FFF2-40B4-BE49-F238E27FC236}">
                  <a16:creationId xmlns:a16="http://schemas.microsoft.com/office/drawing/2014/main" id="{E218EDD0-0A4C-CD3A-C882-41AB90A55311}"/>
                </a:ext>
              </a:extLst>
            </p:cNvPr>
            <p:cNvGraphicFramePr/>
            <p:nvPr>
              <p:extLst>
                <p:ext uri="{D42A27DB-BD31-4B8C-83A1-F6EECF244321}">
                  <p14:modId xmlns:p14="http://schemas.microsoft.com/office/powerpoint/2010/main" val="1151717956"/>
                </p:ext>
              </p:extLst>
            </p:nvPr>
          </p:nvGraphicFramePr>
          <p:xfrm>
            <a:off x="6596879" y="1938022"/>
            <a:ext cx="3234884" cy="4586404"/>
          </p:xfrm>
          <a:graphic>
            <a:graphicData uri="http://schemas.openxmlformats.org/drawingml/2006/chart">
              <c:chart xmlns:c="http://schemas.openxmlformats.org/drawingml/2006/chart" xmlns:r="http://schemas.openxmlformats.org/officeDocument/2006/relationships" r:id="rId4"/>
            </a:graphicData>
          </a:graphic>
        </p:graphicFrame>
      </p:grpSp>
      <p:sp>
        <p:nvSpPr>
          <p:cNvPr id="82" name="TextBox 81">
            <a:extLst>
              <a:ext uri="{FF2B5EF4-FFF2-40B4-BE49-F238E27FC236}">
                <a16:creationId xmlns:a16="http://schemas.microsoft.com/office/drawing/2014/main" id="{BE62D3E3-F453-59B4-EEA4-F58506CE061F}"/>
              </a:ext>
            </a:extLst>
          </p:cNvPr>
          <p:cNvSpPr txBox="1"/>
          <p:nvPr/>
        </p:nvSpPr>
        <p:spPr>
          <a:xfrm>
            <a:off x="3252155" y="1740017"/>
            <a:ext cx="667170" cy="307777"/>
          </a:xfrm>
          <a:prstGeom prst="rect">
            <a:avLst/>
          </a:prstGeom>
          <a:noFill/>
        </p:spPr>
        <p:txBody>
          <a:bodyPr wrap="none" rtlCol="0">
            <a:spAutoFit/>
          </a:bodyPr>
          <a:lstStyle/>
          <a:p>
            <a:r>
              <a:rPr lang="en-CN" sz="1400" b="1" dirty="0">
                <a:latin typeface="Bahnschrift" panose="020B0502040204020203" pitchFamily="34" charset="0"/>
              </a:rPr>
              <a:t>Japan</a:t>
            </a:r>
          </a:p>
        </p:txBody>
      </p:sp>
      <p:sp>
        <p:nvSpPr>
          <p:cNvPr id="83" name="TextBox 82">
            <a:extLst>
              <a:ext uri="{FF2B5EF4-FFF2-40B4-BE49-F238E27FC236}">
                <a16:creationId xmlns:a16="http://schemas.microsoft.com/office/drawing/2014/main" id="{4BF28E3A-90C4-38E7-0F3E-81FB75A9C3FF}"/>
              </a:ext>
            </a:extLst>
          </p:cNvPr>
          <p:cNvSpPr txBox="1"/>
          <p:nvPr/>
        </p:nvSpPr>
        <p:spPr>
          <a:xfrm>
            <a:off x="6731205" y="1752933"/>
            <a:ext cx="865943" cy="307777"/>
          </a:xfrm>
          <a:prstGeom prst="rect">
            <a:avLst/>
          </a:prstGeom>
          <a:noFill/>
        </p:spPr>
        <p:txBody>
          <a:bodyPr wrap="none" rtlCol="0">
            <a:spAutoFit/>
          </a:bodyPr>
          <a:lstStyle/>
          <a:p>
            <a:r>
              <a:rPr lang="en-CN" sz="1400" b="1" dirty="0">
                <a:latin typeface="Bahnschrift" panose="020B0502040204020203" pitchFamily="34" charset="0"/>
              </a:rPr>
              <a:t>S. Korea</a:t>
            </a:r>
          </a:p>
        </p:txBody>
      </p:sp>
      <p:grpSp>
        <p:nvGrpSpPr>
          <p:cNvPr id="86" name="Group 85">
            <a:extLst>
              <a:ext uri="{FF2B5EF4-FFF2-40B4-BE49-F238E27FC236}">
                <a16:creationId xmlns:a16="http://schemas.microsoft.com/office/drawing/2014/main" id="{9AEF820D-A9B9-04F2-3670-42F6754DBDFD}"/>
              </a:ext>
            </a:extLst>
          </p:cNvPr>
          <p:cNvGrpSpPr/>
          <p:nvPr/>
        </p:nvGrpSpPr>
        <p:grpSpPr>
          <a:xfrm>
            <a:off x="10454056" y="3399455"/>
            <a:ext cx="1160332" cy="636250"/>
            <a:chOff x="7511973" y="1505238"/>
            <a:chExt cx="1160332" cy="636250"/>
          </a:xfrm>
        </p:grpSpPr>
        <p:sp>
          <p:nvSpPr>
            <p:cNvPr id="87" name="Rectangle 86">
              <a:extLst>
                <a:ext uri="{FF2B5EF4-FFF2-40B4-BE49-F238E27FC236}">
                  <a16:creationId xmlns:a16="http://schemas.microsoft.com/office/drawing/2014/main" id="{EAF30B8C-CE26-0B09-54A5-8678567089D4}"/>
                </a:ext>
              </a:extLst>
            </p:cNvPr>
            <p:cNvSpPr/>
            <p:nvPr/>
          </p:nvSpPr>
          <p:spPr>
            <a:xfrm>
              <a:off x="7511973" y="1574157"/>
              <a:ext cx="312516" cy="1851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88" name="TextBox 87">
              <a:extLst>
                <a:ext uri="{FF2B5EF4-FFF2-40B4-BE49-F238E27FC236}">
                  <a16:creationId xmlns:a16="http://schemas.microsoft.com/office/drawing/2014/main" id="{B751FED0-0A6E-E456-FD78-69FCF9A7A5A2}"/>
                </a:ext>
              </a:extLst>
            </p:cNvPr>
            <p:cNvSpPr txBox="1"/>
            <p:nvPr/>
          </p:nvSpPr>
          <p:spPr>
            <a:xfrm>
              <a:off x="7798029" y="1505238"/>
              <a:ext cx="570990" cy="338554"/>
            </a:xfrm>
            <a:prstGeom prst="rect">
              <a:avLst/>
            </a:prstGeom>
            <a:noFill/>
          </p:spPr>
          <p:txBody>
            <a:bodyPr wrap="none" rtlCol="0">
              <a:spAutoFit/>
            </a:bodyPr>
            <a:lstStyle/>
            <a:p>
              <a:r>
                <a:rPr lang="en-CN" sz="1600" b="1" dirty="0">
                  <a:latin typeface="Bahnschrift" panose="020B0502040204020203" pitchFamily="34" charset="0"/>
                </a:rPr>
                <a:t>Men</a:t>
              </a:r>
            </a:p>
          </p:txBody>
        </p:sp>
        <p:sp>
          <p:nvSpPr>
            <p:cNvPr id="89" name="Rectangle 88">
              <a:extLst>
                <a:ext uri="{FF2B5EF4-FFF2-40B4-BE49-F238E27FC236}">
                  <a16:creationId xmlns:a16="http://schemas.microsoft.com/office/drawing/2014/main" id="{06472FD3-1690-8978-A534-4F73131E53E5}"/>
                </a:ext>
              </a:extLst>
            </p:cNvPr>
            <p:cNvSpPr/>
            <p:nvPr/>
          </p:nvSpPr>
          <p:spPr>
            <a:xfrm>
              <a:off x="7513894" y="1871853"/>
              <a:ext cx="312516" cy="18519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90" name="TextBox 89">
              <a:extLst>
                <a:ext uri="{FF2B5EF4-FFF2-40B4-BE49-F238E27FC236}">
                  <a16:creationId xmlns:a16="http://schemas.microsoft.com/office/drawing/2014/main" id="{DA1AA09F-2D97-3B6D-337D-B5EDC28CD833}"/>
                </a:ext>
              </a:extLst>
            </p:cNvPr>
            <p:cNvSpPr txBox="1"/>
            <p:nvPr/>
          </p:nvSpPr>
          <p:spPr>
            <a:xfrm>
              <a:off x="7799950" y="1802934"/>
              <a:ext cx="872355" cy="338554"/>
            </a:xfrm>
            <a:prstGeom prst="rect">
              <a:avLst/>
            </a:prstGeom>
            <a:noFill/>
          </p:spPr>
          <p:txBody>
            <a:bodyPr wrap="none" rtlCol="0">
              <a:spAutoFit/>
            </a:bodyPr>
            <a:lstStyle/>
            <a:p>
              <a:r>
                <a:rPr lang="en-CN" sz="1600" b="1" dirty="0">
                  <a:latin typeface="Bahnschrift" panose="020B0502040204020203" pitchFamily="34" charset="0"/>
                </a:rPr>
                <a:t>Women</a:t>
              </a:r>
            </a:p>
          </p:txBody>
        </p:sp>
      </p:grpSp>
      <p:sp>
        <p:nvSpPr>
          <p:cNvPr id="92" name="TextBox 91">
            <a:extLst>
              <a:ext uri="{FF2B5EF4-FFF2-40B4-BE49-F238E27FC236}">
                <a16:creationId xmlns:a16="http://schemas.microsoft.com/office/drawing/2014/main" id="{37ACAA82-C6B9-4B1F-F3E5-5C71CE1CA1A0}"/>
              </a:ext>
            </a:extLst>
          </p:cNvPr>
          <p:cNvSpPr txBox="1"/>
          <p:nvPr/>
        </p:nvSpPr>
        <p:spPr>
          <a:xfrm>
            <a:off x="516749" y="1773745"/>
            <a:ext cx="1584088" cy="276999"/>
          </a:xfrm>
          <a:prstGeom prst="rect">
            <a:avLst/>
          </a:prstGeom>
          <a:noFill/>
        </p:spPr>
        <p:txBody>
          <a:bodyPr wrap="none" rtlCol="0">
            <a:spAutoFit/>
          </a:bodyPr>
          <a:lstStyle/>
          <a:p>
            <a:r>
              <a:rPr lang="en-CN" sz="1200" b="1" dirty="0">
                <a:latin typeface="Bahnschrift" panose="020B0502040204020203" pitchFamily="34" charset="0"/>
              </a:rPr>
              <a:t>Top-3 Choices (in %)</a:t>
            </a:r>
          </a:p>
        </p:txBody>
      </p:sp>
    </p:spTree>
    <p:extLst>
      <p:ext uri="{BB962C8B-B14F-4D97-AF65-F5344CB8AC3E}">
        <p14:creationId xmlns:p14="http://schemas.microsoft.com/office/powerpoint/2010/main" val="2269224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6F8CECAA-AFE2-F31D-8D51-4FF680E1FD9A}"/>
              </a:ext>
            </a:extLst>
          </p:cNvPr>
          <p:cNvSpPr/>
          <p:nvPr/>
        </p:nvSpPr>
        <p:spPr>
          <a:xfrm>
            <a:off x="0" y="359470"/>
            <a:ext cx="424800" cy="89255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67" name="TextBox 66">
            <a:extLst>
              <a:ext uri="{FF2B5EF4-FFF2-40B4-BE49-F238E27FC236}">
                <a16:creationId xmlns:a16="http://schemas.microsoft.com/office/drawing/2014/main" id="{FA575653-4AA0-A0FC-0744-3CF3528B0B04}"/>
              </a:ext>
            </a:extLst>
          </p:cNvPr>
          <p:cNvSpPr txBox="1"/>
          <p:nvPr/>
        </p:nvSpPr>
        <p:spPr>
          <a:xfrm>
            <a:off x="566642" y="3245314"/>
            <a:ext cx="4847963" cy="2308324"/>
          </a:xfrm>
          <a:prstGeom prst="rect">
            <a:avLst/>
          </a:prstGeom>
          <a:noFill/>
        </p:spPr>
        <p:txBody>
          <a:bodyPr wrap="square" rtlCol="0">
            <a:spAutoFit/>
          </a:bodyPr>
          <a:lstStyle/>
          <a:p>
            <a:pPr marL="231775" indent="-231775">
              <a:buFont typeface="Arial" panose="020B0604020202020204" pitchFamily="34" charset="0"/>
              <a:buChar char="•"/>
            </a:pPr>
            <a:r>
              <a:rPr lang="en-CN" sz="1600" dirty="0">
                <a:latin typeface="Franklin Gothic Book" panose="020B0503020102020204" pitchFamily="34" charset="0"/>
              </a:rPr>
              <a:t>As the men in these countries are less keen  on this issue, women are prompted to find support from other sources in society -  including brands.</a:t>
            </a:r>
          </a:p>
          <a:p>
            <a:pPr marL="231775" indent="-231775">
              <a:buFont typeface="Arial" panose="020B0604020202020204" pitchFamily="34" charset="0"/>
              <a:buChar char="•"/>
            </a:pPr>
            <a:endParaRPr lang="en-CN" sz="1600" dirty="0">
              <a:latin typeface="Franklin Gothic Book" panose="020B0503020102020204" pitchFamily="34" charset="0"/>
            </a:endParaRPr>
          </a:p>
          <a:p>
            <a:pPr marL="231775" indent="-231775">
              <a:buFont typeface="Arial" panose="020B0604020202020204" pitchFamily="34" charset="0"/>
              <a:buChar char="•"/>
            </a:pPr>
            <a:r>
              <a:rPr lang="en-CN" sz="1600" dirty="0">
                <a:latin typeface="Franklin Gothic Book" panose="020B0503020102020204" pitchFamily="34" charset="0"/>
              </a:rPr>
              <a:t>In fact, more women in Japan feel it is more urgent for brands to champion women empowerment/ equality (35%) than the environment (18%).</a:t>
            </a:r>
          </a:p>
          <a:p>
            <a:pPr marL="231775" indent="-231775">
              <a:buFont typeface="Arial" panose="020B0604020202020204" pitchFamily="34" charset="0"/>
              <a:buChar char="•"/>
            </a:pPr>
            <a:endParaRPr lang="en-CN" sz="1600" dirty="0">
              <a:latin typeface="Franklin Gothic Book" panose="020B0503020102020204" pitchFamily="34" charset="0"/>
            </a:endParaRPr>
          </a:p>
          <a:p>
            <a:pPr marL="231775" indent="-231775">
              <a:buFont typeface="Arial" panose="020B0604020202020204" pitchFamily="34" charset="0"/>
              <a:buChar char="•"/>
            </a:pPr>
            <a:endParaRPr lang="en-CN" sz="1600" dirty="0">
              <a:latin typeface="Franklin Gothic Book" panose="020B0503020102020204" pitchFamily="34" charset="0"/>
            </a:endParaRPr>
          </a:p>
        </p:txBody>
      </p:sp>
      <p:sp>
        <p:nvSpPr>
          <p:cNvPr id="9" name="TextBox 8">
            <a:extLst>
              <a:ext uri="{FF2B5EF4-FFF2-40B4-BE49-F238E27FC236}">
                <a16:creationId xmlns:a16="http://schemas.microsoft.com/office/drawing/2014/main" id="{5E4A465A-30A6-BCC9-1B34-8B2AB0B61EB8}"/>
              </a:ext>
            </a:extLst>
          </p:cNvPr>
          <p:cNvSpPr txBox="1"/>
          <p:nvPr/>
        </p:nvSpPr>
        <p:spPr>
          <a:xfrm>
            <a:off x="467292" y="328561"/>
            <a:ext cx="5084178" cy="2554545"/>
          </a:xfrm>
          <a:prstGeom prst="rect">
            <a:avLst/>
          </a:prstGeom>
          <a:noFill/>
        </p:spPr>
        <p:txBody>
          <a:bodyPr wrap="square" rtlCol="0">
            <a:spAutoFit/>
          </a:bodyPr>
          <a:lstStyle/>
          <a:p>
            <a:r>
              <a:rPr lang="en-CN" sz="3200" b="1" dirty="0">
                <a:solidFill>
                  <a:srgbClr val="FF0000"/>
                </a:solidFill>
                <a:latin typeface="Bahnschrift" panose="020B0502040204020203" pitchFamily="34" charset="0"/>
              </a:rPr>
              <a:t>JAPANESE &amp; KOREAN WOMEN SEE BRANDS AS POTENTIAL ALLIES WHEN IT COMES TO WOMEN EMPOWERMENT ISSUES.</a:t>
            </a:r>
            <a:endParaRPr lang="en-CN" sz="2000" b="1" dirty="0">
              <a:solidFill>
                <a:srgbClr val="FF0000"/>
              </a:solidFill>
              <a:latin typeface="Bahnschrift" panose="020B0502040204020203" pitchFamily="34" charset="0"/>
            </a:endParaRPr>
          </a:p>
        </p:txBody>
      </p:sp>
      <p:sp>
        <p:nvSpPr>
          <p:cNvPr id="30" name="Rectangle 29">
            <a:extLst>
              <a:ext uri="{FF2B5EF4-FFF2-40B4-BE49-F238E27FC236}">
                <a16:creationId xmlns:a16="http://schemas.microsoft.com/office/drawing/2014/main" id="{135F35A3-B913-6578-2DA5-22EFF4DBBFD2}"/>
              </a:ext>
            </a:extLst>
          </p:cNvPr>
          <p:cNvSpPr/>
          <p:nvPr/>
        </p:nvSpPr>
        <p:spPr>
          <a:xfrm>
            <a:off x="5734372" y="0"/>
            <a:ext cx="6457627"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cxnSp>
        <p:nvCxnSpPr>
          <p:cNvPr id="53" name="Straight Connector 52">
            <a:extLst>
              <a:ext uri="{FF2B5EF4-FFF2-40B4-BE49-F238E27FC236}">
                <a16:creationId xmlns:a16="http://schemas.microsoft.com/office/drawing/2014/main" id="{55D50823-13FB-720E-D1C9-BCE6C57FE516}"/>
              </a:ext>
            </a:extLst>
          </p:cNvPr>
          <p:cNvCxnSpPr>
            <a:cxnSpLocks/>
          </p:cNvCxnSpPr>
          <p:nvPr/>
        </p:nvCxnSpPr>
        <p:spPr>
          <a:xfrm>
            <a:off x="206062" y="6658377"/>
            <a:ext cx="11062954"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54" name="Picture 7" descr="Picture 7">
            <a:extLst>
              <a:ext uri="{FF2B5EF4-FFF2-40B4-BE49-F238E27FC236}">
                <a16:creationId xmlns:a16="http://schemas.microsoft.com/office/drawing/2014/main" id="{901C1C16-D24B-363C-6856-2CC9BCCACF06}"/>
              </a:ext>
            </a:extLst>
          </p:cNvPr>
          <p:cNvPicPr>
            <a:picLocks noChangeAspect="1"/>
          </p:cNvPicPr>
          <p:nvPr/>
        </p:nvPicPr>
        <p:blipFill>
          <a:blip r:embed="rId2"/>
          <a:stretch>
            <a:fillRect/>
          </a:stretch>
        </p:blipFill>
        <p:spPr>
          <a:xfrm>
            <a:off x="11356263" y="6563469"/>
            <a:ext cx="570474" cy="164058"/>
          </a:xfrm>
          <a:prstGeom prst="rect">
            <a:avLst/>
          </a:prstGeom>
          <a:ln w="12700" cap="flat">
            <a:noFill/>
            <a:miter lim="400000"/>
          </a:ln>
          <a:effectLst/>
        </p:spPr>
      </p:pic>
      <p:graphicFrame>
        <p:nvGraphicFramePr>
          <p:cNvPr id="3" name="Chart 2">
            <a:extLst>
              <a:ext uri="{FF2B5EF4-FFF2-40B4-BE49-F238E27FC236}">
                <a16:creationId xmlns:a16="http://schemas.microsoft.com/office/drawing/2014/main" id="{36C9A353-0885-FEBE-1F97-C339FB320B58}"/>
              </a:ext>
            </a:extLst>
          </p:cNvPr>
          <p:cNvGraphicFramePr/>
          <p:nvPr>
            <p:extLst>
              <p:ext uri="{D42A27DB-BD31-4B8C-83A1-F6EECF244321}">
                <p14:modId xmlns:p14="http://schemas.microsoft.com/office/powerpoint/2010/main" val="1503249930"/>
              </p:ext>
            </p:extLst>
          </p:nvPr>
        </p:nvGraphicFramePr>
        <p:xfrm>
          <a:off x="5953110" y="3032293"/>
          <a:ext cx="5700384" cy="310603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80F7CA88-5415-59EA-903B-A6761961A7DB}"/>
              </a:ext>
            </a:extLst>
          </p:cNvPr>
          <p:cNvSpPr txBox="1"/>
          <p:nvPr/>
        </p:nvSpPr>
        <p:spPr>
          <a:xfrm>
            <a:off x="6146239" y="321855"/>
            <a:ext cx="5593198" cy="1077218"/>
          </a:xfrm>
          <a:prstGeom prst="rect">
            <a:avLst/>
          </a:prstGeom>
          <a:noFill/>
        </p:spPr>
        <p:txBody>
          <a:bodyPr wrap="none" rtlCol="0">
            <a:spAutoFit/>
          </a:bodyPr>
          <a:lstStyle/>
          <a:p>
            <a:pPr algn="ctr"/>
            <a:r>
              <a:rPr lang="en-CN" sz="2400" b="1" dirty="0">
                <a:latin typeface="Bahnschrift" panose="020B0502040204020203" pitchFamily="34" charset="0"/>
              </a:rPr>
              <a:t>WHAT TOPICS OR CAUSES </a:t>
            </a:r>
          </a:p>
          <a:p>
            <a:pPr algn="ctr"/>
            <a:r>
              <a:rPr lang="en-CN" sz="2400" b="1" dirty="0">
                <a:latin typeface="Bahnschrift" panose="020B0502040204020203" pitchFamily="34" charset="0"/>
              </a:rPr>
              <a:t>DO YOU WANT BRANDS TO CHAMPION?</a:t>
            </a:r>
          </a:p>
          <a:p>
            <a:pPr algn="ctr"/>
            <a:endParaRPr lang="en-CN" sz="1600" b="1" dirty="0">
              <a:latin typeface="Bahnschrift" panose="020B0502040204020203" pitchFamily="34" charset="0"/>
            </a:endParaRPr>
          </a:p>
        </p:txBody>
      </p:sp>
      <p:grpSp>
        <p:nvGrpSpPr>
          <p:cNvPr id="5" name="Group 4">
            <a:extLst>
              <a:ext uri="{FF2B5EF4-FFF2-40B4-BE49-F238E27FC236}">
                <a16:creationId xmlns:a16="http://schemas.microsoft.com/office/drawing/2014/main" id="{C6E9E548-9F78-F1A3-1AFB-FD75033D3183}"/>
              </a:ext>
            </a:extLst>
          </p:cNvPr>
          <p:cNvGrpSpPr/>
          <p:nvPr/>
        </p:nvGrpSpPr>
        <p:grpSpPr>
          <a:xfrm>
            <a:off x="7499304" y="2329239"/>
            <a:ext cx="2973986" cy="424941"/>
            <a:chOff x="7350633" y="1454283"/>
            <a:chExt cx="2973986" cy="424941"/>
          </a:xfrm>
        </p:grpSpPr>
        <p:sp>
          <p:nvSpPr>
            <p:cNvPr id="6" name="TextBox 5">
              <a:extLst>
                <a:ext uri="{FF2B5EF4-FFF2-40B4-BE49-F238E27FC236}">
                  <a16:creationId xmlns:a16="http://schemas.microsoft.com/office/drawing/2014/main" id="{A6A101EC-B074-CEE7-26F2-669D5A7BB534}"/>
                </a:ext>
              </a:extLst>
            </p:cNvPr>
            <p:cNvSpPr txBox="1"/>
            <p:nvPr/>
          </p:nvSpPr>
          <p:spPr>
            <a:xfrm>
              <a:off x="7350633" y="1454283"/>
              <a:ext cx="2973986" cy="424941"/>
            </a:xfrm>
            <a:prstGeom prst="rect">
              <a:avLst/>
            </a:prstGeom>
            <a:solidFill>
              <a:schemeClr val="bg1"/>
            </a:solidFill>
            <a:ln w="3175">
              <a:solidFill>
                <a:schemeClr val="tx1">
                  <a:lumMod val="50000"/>
                  <a:lumOff val="50000"/>
                </a:schemeClr>
              </a:solidFill>
            </a:ln>
          </p:spPr>
          <p:txBody>
            <a:bodyPr wrap="square" rtlCol="0">
              <a:spAutoFit/>
            </a:bodyPr>
            <a:lstStyle/>
            <a:p>
              <a:pPr algn="ctr"/>
              <a:endParaRPr lang="en-CN" sz="1050" b="1" dirty="0">
                <a:latin typeface="Bahnschrift" panose="020B0502040204020203" pitchFamily="34" charset="0"/>
              </a:endParaRPr>
            </a:p>
          </p:txBody>
        </p:sp>
        <p:grpSp>
          <p:nvGrpSpPr>
            <p:cNvPr id="7" name="Group 6">
              <a:extLst>
                <a:ext uri="{FF2B5EF4-FFF2-40B4-BE49-F238E27FC236}">
                  <a16:creationId xmlns:a16="http://schemas.microsoft.com/office/drawing/2014/main" id="{F6828780-8F19-0C2E-0B7E-B91E4A070937}"/>
                </a:ext>
              </a:extLst>
            </p:cNvPr>
            <p:cNvGrpSpPr/>
            <p:nvPr/>
          </p:nvGrpSpPr>
          <p:grpSpPr>
            <a:xfrm>
              <a:off x="7678724" y="1505238"/>
              <a:ext cx="2317804" cy="340483"/>
              <a:chOff x="7511973" y="1505238"/>
              <a:chExt cx="2317804" cy="340483"/>
            </a:xfrm>
          </p:grpSpPr>
          <p:sp>
            <p:nvSpPr>
              <p:cNvPr id="8" name="Rectangle 7">
                <a:extLst>
                  <a:ext uri="{FF2B5EF4-FFF2-40B4-BE49-F238E27FC236}">
                    <a16:creationId xmlns:a16="http://schemas.microsoft.com/office/drawing/2014/main" id="{EA37832F-6434-6545-2CF8-AA139962DE7F}"/>
                  </a:ext>
                </a:extLst>
              </p:cNvPr>
              <p:cNvSpPr/>
              <p:nvPr/>
            </p:nvSpPr>
            <p:spPr>
              <a:xfrm>
                <a:off x="7511973" y="1574157"/>
                <a:ext cx="312516" cy="1851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0" name="TextBox 9">
                <a:extLst>
                  <a:ext uri="{FF2B5EF4-FFF2-40B4-BE49-F238E27FC236}">
                    <a16:creationId xmlns:a16="http://schemas.microsoft.com/office/drawing/2014/main" id="{E6772CA9-C0FB-322A-C1E3-B9CC455FF099}"/>
                  </a:ext>
                </a:extLst>
              </p:cNvPr>
              <p:cNvSpPr txBox="1"/>
              <p:nvPr/>
            </p:nvSpPr>
            <p:spPr>
              <a:xfrm>
                <a:off x="7798029" y="1505238"/>
                <a:ext cx="570990" cy="338554"/>
              </a:xfrm>
              <a:prstGeom prst="rect">
                <a:avLst/>
              </a:prstGeom>
              <a:noFill/>
            </p:spPr>
            <p:txBody>
              <a:bodyPr wrap="none" rtlCol="0">
                <a:spAutoFit/>
              </a:bodyPr>
              <a:lstStyle/>
              <a:p>
                <a:r>
                  <a:rPr lang="en-CN" sz="1600" b="1" dirty="0">
                    <a:latin typeface="Bahnschrift" panose="020B0502040204020203" pitchFamily="34" charset="0"/>
                  </a:rPr>
                  <a:t>Men</a:t>
                </a:r>
              </a:p>
            </p:txBody>
          </p:sp>
          <p:sp>
            <p:nvSpPr>
              <p:cNvPr id="11" name="Rectangle 10">
                <a:extLst>
                  <a:ext uri="{FF2B5EF4-FFF2-40B4-BE49-F238E27FC236}">
                    <a16:creationId xmlns:a16="http://schemas.microsoft.com/office/drawing/2014/main" id="{C49B4282-EE40-D524-A04F-5A815B5CE5F6}"/>
                  </a:ext>
                </a:extLst>
              </p:cNvPr>
              <p:cNvSpPr/>
              <p:nvPr/>
            </p:nvSpPr>
            <p:spPr>
              <a:xfrm>
                <a:off x="8671366" y="1576086"/>
                <a:ext cx="312516" cy="18519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2" name="TextBox 11">
                <a:extLst>
                  <a:ext uri="{FF2B5EF4-FFF2-40B4-BE49-F238E27FC236}">
                    <a16:creationId xmlns:a16="http://schemas.microsoft.com/office/drawing/2014/main" id="{6C6631EA-F0B1-86D1-E200-E74C906E495F}"/>
                  </a:ext>
                </a:extLst>
              </p:cNvPr>
              <p:cNvSpPr txBox="1"/>
              <p:nvPr/>
            </p:nvSpPr>
            <p:spPr>
              <a:xfrm>
                <a:off x="8957422" y="1507167"/>
                <a:ext cx="872355" cy="338554"/>
              </a:xfrm>
              <a:prstGeom prst="rect">
                <a:avLst/>
              </a:prstGeom>
              <a:noFill/>
            </p:spPr>
            <p:txBody>
              <a:bodyPr wrap="none" rtlCol="0">
                <a:spAutoFit/>
              </a:bodyPr>
              <a:lstStyle/>
              <a:p>
                <a:r>
                  <a:rPr lang="en-CN" sz="1600" b="1" dirty="0">
                    <a:latin typeface="Bahnschrift" panose="020B0502040204020203" pitchFamily="34" charset="0"/>
                  </a:rPr>
                  <a:t>Women</a:t>
                </a:r>
              </a:p>
            </p:txBody>
          </p:sp>
        </p:grpSp>
      </p:grpSp>
      <p:cxnSp>
        <p:nvCxnSpPr>
          <p:cNvPr id="13" name="Straight Connector 12">
            <a:extLst>
              <a:ext uri="{FF2B5EF4-FFF2-40B4-BE49-F238E27FC236}">
                <a16:creationId xmlns:a16="http://schemas.microsoft.com/office/drawing/2014/main" id="{013BE53F-7471-C55D-E65F-F1267B71B2F8}"/>
              </a:ext>
            </a:extLst>
          </p:cNvPr>
          <p:cNvCxnSpPr/>
          <p:nvPr/>
        </p:nvCxnSpPr>
        <p:spPr>
          <a:xfrm>
            <a:off x="8188298" y="1252021"/>
            <a:ext cx="159698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B8E4DDC-102A-9CA8-141B-E892775B79BF}"/>
              </a:ext>
            </a:extLst>
          </p:cNvPr>
          <p:cNvSpPr txBox="1"/>
          <p:nvPr/>
        </p:nvSpPr>
        <p:spPr>
          <a:xfrm>
            <a:off x="6779206" y="1622509"/>
            <a:ext cx="4376519" cy="338554"/>
          </a:xfrm>
          <a:prstGeom prst="rect">
            <a:avLst/>
          </a:prstGeom>
          <a:noFill/>
        </p:spPr>
        <p:txBody>
          <a:bodyPr wrap="none" rtlCol="0">
            <a:spAutoFit/>
          </a:bodyPr>
          <a:lstStyle/>
          <a:p>
            <a:r>
              <a:rPr lang="en-CN" sz="1600" b="1" dirty="0">
                <a:latin typeface="Bahnschrift" panose="020B0502040204020203" pitchFamily="34" charset="0"/>
              </a:rPr>
              <a:t>% who said ”Women Empowerment/Equality”</a:t>
            </a:r>
          </a:p>
        </p:txBody>
      </p:sp>
      <p:sp>
        <p:nvSpPr>
          <p:cNvPr id="15" name="TextBox 14">
            <a:extLst>
              <a:ext uri="{FF2B5EF4-FFF2-40B4-BE49-F238E27FC236}">
                <a16:creationId xmlns:a16="http://schemas.microsoft.com/office/drawing/2014/main" id="{DEBD6ECD-B778-A486-2B42-B53FDE348EF3}"/>
              </a:ext>
            </a:extLst>
          </p:cNvPr>
          <p:cNvSpPr txBox="1"/>
          <p:nvPr/>
        </p:nvSpPr>
        <p:spPr>
          <a:xfrm>
            <a:off x="5909116" y="6257279"/>
            <a:ext cx="3234884" cy="369332"/>
          </a:xfrm>
          <a:prstGeom prst="rect">
            <a:avLst/>
          </a:prstGeom>
          <a:noFill/>
        </p:spPr>
        <p:txBody>
          <a:bodyPr wrap="square" rtlCol="0">
            <a:spAutoFit/>
          </a:bodyPr>
          <a:lstStyle/>
          <a:p>
            <a:r>
              <a:rPr lang="en-CN" sz="900" dirty="0">
                <a:latin typeface="Franklin Gothic Book" panose="020B0503020102020204" pitchFamily="34" charset="0"/>
              </a:rPr>
              <a:t>BASE: Purpose-Driven Shoppers</a:t>
            </a:r>
          </a:p>
          <a:p>
            <a:r>
              <a:rPr lang="en-CN" sz="900" dirty="0">
                <a:latin typeface="Franklin Gothic Book" panose="020B0503020102020204" pitchFamily="34" charset="0"/>
              </a:rPr>
              <a:t>*Note - as part of top-3 choices</a:t>
            </a:r>
          </a:p>
        </p:txBody>
      </p:sp>
    </p:spTree>
    <p:extLst>
      <p:ext uri="{BB962C8B-B14F-4D97-AF65-F5344CB8AC3E}">
        <p14:creationId xmlns:p14="http://schemas.microsoft.com/office/powerpoint/2010/main" val="21719014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5EE2BD76-EE0D-8B18-98AE-226B8DB1D12D}"/>
              </a:ext>
            </a:extLst>
          </p:cNvPr>
          <p:cNvSpPr/>
          <p:nvPr/>
        </p:nvSpPr>
        <p:spPr>
          <a:xfrm>
            <a:off x="5734372" y="0"/>
            <a:ext cx="6457627"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49" name="Rectangle 48">
            <a:extLst>
              <a:ext uri="{FF2B5EF4-FFF2-40B4-BE49-F238E27FC236}">
                <a16:creationId xmlns:a16="http://schemas.microsoft.com/office/drawing/2014/main" id="{6F8CECAA-AFE2-F31D-8D51-4FF680E1FD9A}"/>
              </a:ext>
            </a:extLst>
          </p:cNvPr>
          <p:cNvSpPr/>
          <p:nvPr/>
        </p:nvSpPr>
        <p:spPr>
          <a:xfrm>
            <a:off x="0" y="359470"/>
            <a:ext cx="424800" cy="89255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66" name="TextBox 65">
            <a:extLst>
              <a:ext uri="{FF2B5EF4-FFF2-40B4-BE49-F238E27FC236}">
                <a16:creationId xmlns:a16="http://schemas.microsoft.com/office/drawing/2014/main" id="{0EC1CB3C-FD76-E120-1E2B-8EEF5C9CD562}"/>
              </a:ext>
            </a:extLst>
          </p:cNvPr>
          <p:cNvSpPr txBox="1"/>
          <p:nvPr/>
        </p:nvSpPr>
        <p:spPr>
          <a:xfrm>
            <a:off x="5993155" y="321855"/>
            <a:ext cx="5899372" cy="707886"/>
          </a:xfrm>
          <a:prstGeom prst="rect">
            <a:avLst/>
          </a:prstGeom>
          <a:noFill/>
        </p:spPr>
        <p:txBody>
          <a:bodyPr wrap="none" rtlCol="0">
            <a:spAutoFit/>
          </a:bodyPr>
          <a:lstStyle/>
          <a:p>
            <a:pPr algn="ctr"/>
            <a:r>
              <a:rPr lang="en-CN" sz="2400" b="1" dirty="0">
                <a:latin typeface="Bahnschrift" panose="020B0502040204020203" pitchFamily="34" charset="0"/>
              </a:rPr>
              <a:t>PERSONAL BELIEFS ON GENDER ISSUES</a:t>
            </a:r>
          </a:p>
          <a:p>
            <a:pPr algn="ctr"/>
            <a:r>
              <a:rPr lang="en-CN" sz="1600" b="1" dirty="0">
                <a:latin typeface="Bahnschrift" panose="020B0502040204020203" pitchFamily="34" charset="0"/>
              </a:rPr>
              <a:t>% STRONGLY BELIEVE* – BY GENDER</a:t>
            </a:r>
          </a:p>
        </p:txBody>
      </p:sp>
      <p:sp>
        <p:nvSpPr>
          <p:cNvPr id="67" name="TextBox 66">
            <a:extLst>
              <a:ext uri="{FF2B5EF4-FFF2-40B4-BE49-F238E27FC236}">
                <a16:creationId xmlns:a16="http://schemas.microsoft.com/office/drawing/2014/main" id="{FA575653-4AA0-A0FC-0744-3CF3528B0B04}"/>
              </a:ext>
            </a:extLst>
          </p:cNvPr>
          <p:cNvSpPr txBox="1"/>
          <p:nvPr/>
        </p:nvSpPr>
        <p:spPr>
          <a:xfrm>
            <a:off x="538506" y="3210987"/>
            <a:ext cx="4919713" cy="1569660"/>
          </a:xfrm>
          <a:prstGeom prst="rect">
            <a:avLst/>
          </a:prstGeom>
          <a:noFill/>
        </p:spPr>
        <p:txBody>
          <a:bodyPr wrap="square" rtlCol="0">
            <a:spAutoFit/>
          </a:bodyPr>
          <a:lstStyle/>
          <a:p>
            <a:pPr marL="187325" indent="-187325">
              <a:buFont typeface="Arial" panose="020B0604020202020204" pitchFamily="34" charset="0"/>
              <a:buChar char="•"/>
            </a:pPr>
            <a:r>
              <a:rPr lang="en-CN" sz="1600" dirty="0">
                <a:latin typeface="Franklin Gothic Book" panose="020B0503020102020204" pitchFamily="34" charset="0"/>
              </a:rPr>
              <a:t>While there is a gender divide on the issue of gender equality across the region, this is especially more pronounced in Japan and Korea. </a:t>
            </a:r>
          </a:p>
          <a:p>
            <a:pPr marL="187325" indent="-187325">
              <a:buFont typeface="Arial" panose="020B0604020202020204" pitchFamily="34" charset="0"/>
              <a:buChar char="•"/>
            </a:pPr>
            <a:endParaRPr lang="en-CN" sz="1600" dirty="0">
              <a:latin typeface="Franklin Gothic Book" panose="020B0503020102020204" pitchFamily="34" charset="0"/>
            </a:endParaRPr>
          </a:p>
          <a:p>
            <a:pPr marL="187325" indent="-187325">
              <a:buFont typeface="Arial" panose="020B0604020202020204" pitchFamily="34" charset="0"/>
              <a:buChar char="•"/>
            </a:pPr>
            <a:r>
              <a:rPr lang="en-CN" sz="1600" dirty="0">
                <a:latin typeface="Franklin Gothic Book" panose="020B0503020102020204" pitchFamily="34" charset="0"/>
              </a:rPr>
              <a:t>In these two countries, men care the least about gender equality.</a:t>
            </a:r>
          </a:p>
        </p:txBody>
      </p:sp>
      <p:grpSp>
        <p:nvGrpSpPr>
          <p:cNvPr id="77" name="Group 76">
            <a:extLst>
              <a:ext uri="{FF2B5EF4-FFF2-40B4-BE49-F238E27FC236}">
                <a16:creationId xmlns:a16="http://schemas.microsoft.com/office/drawing/2014/main" id="{E8442128-116A-52D0-CE8D-2FF031A736E5}"/>
              </a:ext>
            </a:extLst>
          </p:cNvPr>
          <p:cNvGrpSpPr/>
          <p:nvPr/>
        </p:nvGrpSpPr>
        <p:grpSpPr>
          <a:xfrm>
            <a:off x="7499304" y="1449408"/>
            <a:ext cx="2973986" cy="424941"/>
            <a:chOff x="7350633" y="1454283"/>
            <a:chExt cx="2973986" cy="424941"/>
          </a:xfrm>
        </p:grpSpPr>
        <p:sp>
          <p:nvSpPr>
            <p:cNvPr id="75" name="TextBox 74">
              <a:extLst>
                <a:ext uri="{FF2B5EF4-FFF2-40B4-BE49-F238E27FC236}">
                  <a16:creationId xmlns:a16="http://schemas.microsoft.com/office/drawing/2014/main" id="{969F5715-C8EE-F217-DA76-C8E5B9E24450}"/>
                </a:ext>
              </a:extLst>
            </p:cNvPr>
            <p:cNvSpPr txBox="1"/>
            <p:nvPr/>
          </p:nvSpPr>
          <p:spPr>
            <a:xfrm>
              <a:off x="7350633" y="1454283"/>
              <a:ext cx="2973986" cy="424941"/>
            </a:xfrm>
            <a:prstGeom prst="rect">
              <a:avLst/>
            </a:prstGeom>
            <a:solidFill>
              <a:schemeClr val="bg1"/>
            </a:solidFill>
            <a:ln w="3175">
              <a:solidFill>
                <a:schemeClr val="tx1">
                  <a:lumMod val="50000"/>
                  <a:lumOff val="50000"/>
                </a:schemeClr>
              </a:solidFill>
            </a:ln>
          </p:spPr>
          <p:txBody>
            <a:bodyPr wrap="square" rtlCol="0">
              <a:spAutoFit/>
            </a:bodyPr>
            <a:lstStyle/>
            <a:p>
              <a:pPr algn="ctr"/>
              <a:endParaRPr lang="en-CN" sz="1050" b="1" dirty="0">
                <a:latin typeface="Bahnschrift" panose="020B0502040204020203" pitchFamily="34" charset="0"/>
              </a:endParaRPr>
            </a:p>
          </p:txBody>
        </p:sp>
        <p:grpSp>
          <p:nvGrpSpPr>
            <p:cNvPr id="76" name="Group 75">
              <a:extLst>
                <a:ext uri="{FF2B5EF4-FFF2-40B4-BE49-F238E27FC236}">
                  <a16:creationId xmlns:a16="http://schemas.microsoft.com/office/drawing/2014/main" id="{120878A7-5073-3CD2-4D89-A1D14F6BFADB}"/>
                </a:ext>
              </a:extLst>
            </p:cNvPr>
            <p:cNvGrpSpPr/>
            <p:nvPr/>
          </p:nvGrpSpPr>
          <p:grpSpPr>
            <a:xfrm>
              <a:off x="7678724" y="1505238"/>
              <a:ext cx="2317804" cy="340483"/>
              <a:chOff x="7511973" y="1505238"/>
              <a:chExt cx="2317804" cy="340483"/>
            </a:xfrm>
          </p:grpSpPr>
          <p:sp>
            <p:nvSpPr>
              <p:cNvPr id="71" name="Rectangle 70">
                <a:extLst>
                  <a:ext uri="{FF2B5EF4-FFF2-40B4-BE49-F238E27FC236}">
                    <a16:creationId xmlns:a16="http://schemas.microsoft.com/office/drawing/2014/main" id="{04FB110A-EF57-702D-7AAC-5D5BA4D30860}"/>
                  </a:ext>
                </a:extLst>
              </p:cNvPr>
              <p:cNvSpPr/>
              <p:nvPr/>
            </p:nvSpPr>
            <p:spPr>
              <a:xfrm>
                <a:off x="7511973" y="1574157"/>
                <a:ext cx="312516" cy="1851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72" name="TextBox 71">
                <a:extLst>
                  <a:ext uri="{FF2B5EF4-FFF2-40B4-BE49-F238E27FC236}">
                    <a16:creationId xmlns:a16="http://schemas.microsoft.com/office/drawing/2014/main" id="{386A5925-6CB4-8A8C-BDB5-2F41A2193130}"/>
                  </a:ext>
                </a:extLst>
              </p:cNvPr>
              <p:cNvSpPr txBox="1"/>
              <p:nvPr/>
            </p:nvSpPr>
            <p:spPr>
              <a:xfrm>
                <a:off x="7798029" y="1505238"/>
                <a:ext cx="570990" cy="338554"/>
              </a:xfrm>
              <a:prstGeom prst="rect">
                <a:avLst/>
              </a:prstGeom>
              <a:noFill/>
            </p:spPr>
            <p:txBody>
              <a:bodyPr wrap="none" rtlCol="0">
                <a:spAutoFit/>
              </a:bodyPr>
              <a:lstStyle/>
              <a:p>
                <a:r>
                  <a:rPr lang="en-CN" sz="1600" b="1" dirty="0">
                    <a:latin typeface="Bahnschrift" panose="020B0502040204020203" pitchFamily="34" charset="0"/>
                  </a:rPr>
                  <a:t>Men</a:t>
                </a:r>
              </a:p>
            </p:txBody>
          </p:sp>
          <p:sp>
            <p:nvSpPr>
              <p:cNvPr id="73" name="Rectangle 72">
                <a:extLst>
                  <a:ext uri="{FF2B5EF4-FFF2-40B4-BE49-F238E27FC236}">
                    <a16:creationId xmlns:a16="http://schemas.microsoft.com/office/drawing/2014/main" id="{69A08E85-71AF-9AD6-58CD-BB9EA34E3D45}"/>
                  </a:ext>
                </a:extLst>
              </p:cNvPr>
              <p:cNvSpPr/>
              <p:nvPr/>
            </p:nvSpPr>
            <p:spPr>
              <a:xfrm>
                <a:off x="8671366" y="1576086"/>
                <a:ext cx="312516" cy="18519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74" name="TextBox 73">
                <a:extLst>
                  <a:ext uri="{FF2B5EF4-FFF2-40B4-BE49-F238E27FC236}">
                    <a16:creationId xmlns:a16="http://schemas.microsoft.com/office/drawing/2014/main" id="{65CDA54A-6B1F-0351-BC0A-D8E0B4ED4387}"/>
                  </a:ext>
                </a:extLst>
              </p:cNvPr>
              <p:cNvSpPr txBox="1"/>
              <p:nvPr/>
            </p:nvSpPr>
            <p:spPr>
              <a:xfrm>
                <a:off x="8957422" y="1507167"/>
                <a:ext cx="872355" cy="338554"/>
              </a:xfrm>
              <a:prstGeom prst="rect">
                <a:avLst/>
              </a:prstGeom>
              <a:noFill/>
            </p:spPr>
            <p:txBody>
              <a:bodyPr wrap="none" rtlCol="0">
                <a:spAutoFit/>
              </a:bodyPr>
              <a:lstStyle/>
              <a:p>
                <a:r>
                  <a:rPr lang="en-CN" sz="1600" b="1" dirty="0">
                    <a:latin typeface="Bahnschrift" panose="020B0502040204020203" pitchFamily="34" charset="0"/>
                  </a:rPr>
                  <a:t>Women</a:t>
                </a:r>
              </a:p>
            </p:txBody>
          </p:sp>
        </p:grpSp>
      </p:grpSp>
      <p:cxnSp>
        <p:nvCxnSpPr>
          <p:cNvPr id="83" name="Straight Connector 82">
            <a:extLst>
              <a:ext uri="{FF2B5EF4-FFF2-40B4-BE49-F238E27FC236}">
                <a16:creationId xmlns:a16="http://schemas.microsoft.com/office/drawing/2014/main" id="{0B0612B4-5973-AC28-73CB-C25402002601}"/>
              </a:ext>
            </a:extLst>
          </p:cNvPr>
          <p:cNvCxnSpPr/>
          <p:nvPr/>
        </p:nvCxnSpPr>
        <p:spPr>
          <a:xfrm>
            <a:off x="8188298" y="1252021"/>
            <a:ext cx="159698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F657DDA-68E5-04A3-64CC-133970B2D767}"/>
              </a:ext>
            </a:extLst>
          </p:cNvPr>
          <p:cNvSpPr txBox="1"/>
          <p:nvPr/>
        </p:nvSpPr>
        <p:spPr>
          <a:xfrm>
            <a:off x="6642495" y="2026871"/>
            <a:ext cx="4783682" cy="307777"/>
          </a:xfrm>
          <a:prstGeom prst="rect">
            <a:avLst/>
          </a:prstGeom>
          <a:noFill/>
        </p:spPr>
        <p:txBody>
          <a:bodyPr wrap="none" rtlCol="0">
            <a:spAutoFit/>
          </a:bodyPr>
          <a:lstStyle/>
          <a:p>
            <a:pPr algn="ctr"/>
            <a:r>
              <a:rPr lang="en-CN" sz="1400" b="1" dirty="0">
                <a:latin typeface="Bahnschrift" panose="020B0502040204020203" pitchFamily="34" charset="0"/>
              </a:rPr>
              <a:t>“I believe ads should not show only women doing chores”</a:t>
            </a:r>
            <a:endParaRPr lang="en-CN" sz="1050" b="1" dirty="0">
              <a:latin typeface="Bahnschrift" panose="020B0502040204020203" pitchFamily="34" charset="0"/>
            </a:endParaRPr>
          </a:p>
        </p:txBody>
      </p:sp>
      <p:sp>
        <p:nvSpPr>
          <p:cNvPr id="9" name="TextBox 8">
            <a:extLst>
              <a:ext uri="{FF2B5EF4-FFF2-40B4-BE49-F238E27FC236}">
                <a16:creationId xmlns:a16="http://schemas.microsoft.com/office/drawing/2014/main" id="{5E4A465A-30A6-BCC9-1B34-8B2AB0B61EB8}"/>
              </a:ext>
            </a:extLst>
          </p:cNvPr>
          <p:cNvSpPr txBox="1"/>
          <p:nvPr/>
        </p:nvSpPr>
        <p:spPr>
          <a:xfrm>
            <a:off x="467291" y="273141"/>
            <a:ext cx="5073879" cy="2554545"/>
          </a:xfrm>
          <a:prstGeom prst="rect">
            <a:avLst/>
          </a:prstGeom>
          <a:noFill/>
        </p:spPr>
        <p:txBody>
          <a:bodyPr wrap="square" rtlCol="0">
            <a:spAutoFit/>
          </a:bodyPr>
          <a:lstStyle/>
          <a:p>
            <a:r>
              <a:rPr lang="en-CN" sz="3200" b="1" dirty="0">
                <a:solidFill>
                  <a:srgbClr val="FF0000"/>
                </a:solidFill>
                <a:latin typeface="Bahnschrift" panose="020B0502040204020203" pitchFamily="34" charset="0"/>
              </a:rPr>
              <a:t>JAPANESE &amp; KOREAN WOMEN ARE SEEING LESS SUPPORT FROM MALE COUNTERPARTS ON GENDER ISSUES.</a:t>
            </a:r>
            <a:endParaRPr lang="en-CN" sz="2000" b="1" dirty="0">
              <a:solidFill>
                <a:srgbClr val="FF0000"/>
              </a:solidFill>
              <a:latin typeface="Bahnschrift" panose="020B0502040204020203" pitchFamily="34" charset="0"/>
            </a:endParaRPr>
          </a:p>
        </p:txBody>
      </p:sp>
      <p:graphicFrame>
        <p:nvGraphicFramePr>
          <p:cNvPr id="11" name="Chart 10">
            <a:extLst>
              <a:ext uri="{FF2B5EF4-FFF2-40B4-BE49-F238E27FC236}">
                <a16:creationId xmlns:a16="http://schemas.microsoft.com/office/drawing/2014/main" id="{F1E86E2C-A0D1-3339-44FE-5B180FFF841F}"/>
              </a:ext>
            </a:extLst>
          </p:cNvPr>
          <p:cNvGraphicFramePr/>
          <p:nvPr>
            <p:extLst>
              <p:ext uri="{D42A27DB-BD31-4B8C-83A1-F6EECF244321}">
                <p14:modId xmlns:p14="http://schemas.microsoft.com/office/powerpoint/2010/main" val="2345466986"/>
              </p:ext>
            </p:extLst>
          </p:nvPr>
        </p:nvGraphicFramePr>
        <p:xfrm>
          <a:off x="6095999" y="2796877"/>
          <a:ext cx="5847185" cy="128397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a:extLst>
              <a:ext uri="{FF2B5EF4-FFF2-40B4-BE49-F238E27FC236}">
                <a16:creationId xmlns:a16="http://schemas.microsoft.com/office/drawing/2014/main" id="{64D1FEDF-8D04-C419-0595-DAFD16C77AC7}"/>
              </a:ext>
            </a:extLst>
          </p:cNvPr>
          <p:cNvGraphicFramePr/>
          <p:nvPr>
            <p:extLst>
              <p:ext uri="{D42A27DB-BD31-4B8C-83A1-F6EECF244321}">
                <p14:modId xmlns:p14="http://schemas.microsoft.com/office/powerpoint/2010/main" val="997152355"/>
              </p:ext>
            </p:extLst>
          </p:nvPr>
        </p:nvGraphicFramePr>
        <p:xfrm>
          <a:off x="6099111" y="4936975"/>
          <a:ext cx="5847185" cy="1283971"/>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8957A2DD-EABB-F351-2438-EB289530342D}"/>
              </a:ext>
            </a:extLst>
          </p:cNvPr>
          <p:cNvSpPr txBox="1"/>
          <p:nvPr/>
        </p:nvSpPr>
        <p:spPr>
          <a:xfrm>
            <a:off x="6745803" y="4248899"/>
            <a:ext cx="4583307" cy="307777"/>
          </a:xfrm>
          <a:prstGeom prst="rect">
            <a:avLst/>
          </a:prstGeom>
          <a:noFill/>
        </p:spPr>
        <p:txBody>
          <a:bodyPr wrap="none" rtlCol="0">
            <a:spAutoFit/>
          </a:bodyPr>
          <a:lstStyle/>
          <a:p>
            <a:pPr algn="ctr"/>
            <a:r>
              <a:rPr lang="en-CN" sz="1400" b="1" dirty="0">
                <a:latin typeface="Bahnschrift" panose="020B0502040204020203" pitchFamily="34" charset="0"/>
              </a:rPr>
              <a:t>“Ads should help women feel good about their bodies”</a:t>
            </a:r>
            <a:endParaRPr lang="en-CN" sz="1050" b="1" dirty="0">
              <a:latin typeface="Bahnschrift" panose="020B0502040204020203" pitchFamily="34" charset="0"/>
            </a:endParaRPr>
          </a:p>
        </p:txBody>
      </p:sp>
      <p:sp>
        <p:nvSpPr>
          <p:cNvPr id="15" name="TextBox 14">
            <a:extLst>
              <a:ext uri="{FF2B5EF4-FFF2-40B4-BE49-F238E27FC236}">
                <a16:creationId xmlns:a16="http://schemas.microsoft.com/office/drawing/2014/main" id="{F703FB45-5897-E47B-06F8-F970504514C3}"/>
              </a:ext>
            </a:extLst>
          </p:cNvPr>
          <p:cNvSpPr txBox="1"/>
          <p:nvPr/>
        </p:nvSpPr>
        <p:spPr>
          <a:xfrm>
            <a:off x="5930180" y="6190279"/>
            <a:ext cx="1635384" cy="415498"/>
          </a:xfrm>
          <a:prstGeom prst="rect">
            <a:avLst/>
          </a:prstGeom>
          <a:noFill/>
        </p:spPr>
        <p:txBody>
          <a:bodyPr wrap="none" rtlCol="0">
            <a:spAutoFit/>
          </a:bodyPr>
          <a:lstStyle/>
          <a:p>
            <a:endParaRPr lang="en-CN" sz="300" dirty="0">
              <a:latin typeface="Franklin Gothic Book" panose="020B0503020102020204" pitchFamily="34" charset="0"/>
            </a:endParaRPr>
          </a:p>
          <a:p>
            <a:r>
              <a:rPr lang="en-CN" sz="900" dirty="0">
                <a:latin typeface="Franklin Gothic Book" panose="020B0503020102020204" pitchFamily="34" charset="0"/>
              </a:rPr>
              <a:t>Base: Total Respondents</a:t>
            </a:r>
          </a:p>
          <a:p>
            <a:r>
              <a:rPr lang="en-CN" sz="900" dirty="0">
                <a:latin typeface="Franklin Gothic Book" panose="020B0503020102020204" pitchFamily="34" charset="0"/>
              </a:rPr>
              <a:t>*Measured on a 5-point scale</a:t>
            </a:r>
          </a:p>
        </p:txBody>
      </p:sp>
      <p:cxnSp>
        <p:nvCxnSpPr>
          <p:cNvPr id="16" name="Straight Connector 15">
            <a:extLst>
              <a:ext uri="{FF2B5EF4-FFF2-40B4-BE49-F238E27FC236}">
                <a16:creationId xmlns:a16="http://schemas.microsoft.com/office/drawing/2014/main" id="{75F9502C-7996-1BF3-7419-A8AC84EFD993}"/>
              </a:ext>
            </a:extLst>
          </p:cNvPr>
          <p:cNvCxnSpPr>
            <a:cxnSpLocks/>
          </p:cNvCxnSpPr>
          <p:nvPr/>
        </p:nvCxnSpPr>
        <p:spPr>
          <a:xfrm>
            <a:off x="206062" y="6658377"/>
            <a:ext cx="11062954"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17" name="Picture 7" descr="Picture 7">
            <a:extLst>
              <a:ext uri="{FF2B5EF4-FFF2-40B4-BE49-F238E27FC236}">
                <a16:creationId xmlns:a16="http://schemas.microsoft.com/office/drawing/2014/main" id="{28DBBB35-44D5-0019-2B52-79EE3FC0CBD7}"/>
              </a:ext>
            </a:extLst>
          </p:cNvPr>
          <p:cNvPicPr>
            <a:picLocks noChangeAspect="1"/>
          </p:cNvPicPr>
          <p:nvPr/>
        </p:nvPicPr>
        <p:blipFill>
          <a:blip r:embed="rId4"/>
          <a:stretch>
            <a:fillRect/>
          </a:stretch>
        </p:blipFill>
        <p:spPr>
          <a:xfrm>
            <a:off x="11356263" y="6563469"/>
            <a:ext cx="570474" cy="164058"/>
          </a:xfrm>
          <a:prstGeom prst="rect">
            <a:avLst/>
          </a:prstGeom>
          <a:ln w="12700" cap="flat">
            <a:noFill/>
            <a:miter lim="400000"/>
          </a:ln>
          <a:effectLst/>
        </p:spPr>
      </p:pic>
      <p:grpSp>
        <p:nvGrpSpPr>
          <p:cNvPr id="27" name="Group 26">
            <a:extLst>
              <a:ext uri="{FF2B5EF4-FFF2-40B4-BE49-F238E27FC236}">
                <a16:creationId xmlns:a16="http://schemas.microsoft.com/office/drawing/2014/main" id="{A0C7CEA8-C0A7-7C38-4B53-47458EC589AD}"/>
              </a:ext>
            </a:extLst>
          </p:cNvPr>
          <p:cNvGrpSpPr/>
          <p:nvPr/>
        </p:nvGrpSpPr>
        <p:grpSpPr>
          <a:xfrm>
            <a:off x="6907876" y="2609840"/>
            <a:ext cx="476597" cy="374429"/>
            <a:chOff x="6907876" y="2609840"/>
            <a:chExt cx="476597" cy="374429"/>
          </a:xfrm>
        </p:grpSpPr>
        <p:cxnSp>
          <p:nvCxnSpPr>
            <p:cNvPr id="20" name="Straight Connector 19">
              <a:extLst>
                <a:ext uri="{FF2B5EF4-FFF2-40B4-BE49-F238E27FC236}">
                  <a16:creationId xmlns:a16="http://schemas.microsoft.com/office/drawing/2014/main" id="{7BEF33BF-FD7C-8906-8C79-BF554A173C05}"/>
                </a:ext>
              </a:extLst>
            </p:cNvPr>
            <p:cNvCxnSpPr>
              <a:cxnSpLocks/>
            </p:cNvCxnSpPr>
            <p:nvPr/>
          </p:nvCxnSpPr>
          <p:spPr>
            <a:xfrm>
              <a:off x="6907876" y="2610196"/>
              <a:ext cx="468284"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1B9ED03-AD2E-E2CE-FFE1-35C2B224703B}"/>
                </a:ext>
              </a:extLst>
            </p:cNvPr>
            <p:cNvCxnSpPr>
              <a:cxnSpLocks/>
            </p:cNvCxnSpPr>
            <p:nvPr/>
          </p:nvCxnSpPr>
          <p:spPr>
            <a:xfrm flipV="1">
              <a:off x="6907876" y="2610196"/>
              <a:ext cx="0" cy="37407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5A16646-600C-1FCC-7CBF-2D5FEDA60801}"/>
                </a:ext>
              </a:extLst>
            </p:cNvPr>
            <p:cNvCxnSpPr>
              <a:cxnSpLocks/>
            </p:cNvCxnSpPr>
            <p:nvPr/>
          </p:nvCxnSpPr>
          <p:spPr>
            <a:xfrm flipV="1">
              <a:off x="7384473" y="2609840"/>
              <a:ext cx="0" cy="18703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CC769171-2612-5373-6073-443AF940038E}"/>
              </a:ext>
            </a:extLst>
          </p:cNvPr>
          <p:cNvSpPr txBox="1"/>
          <p:nvPr/>
        </p:nvSpPr>
        <p:spPr>
          <a:xfrm>
            <a:off x="6901918" y="2365130"/>
            <a:ext cx="468282" cy="230832"/>
          </a:xfrm>
          <a:prstGeom prst="rect">
            <a:avLst/>
          </a:prstGeom>
          <a:solidFill>
            <a:schemeClr val="bg1">
              <a:lumMod val="95000"/>
            </a:schemeClr>
          </a:solidFill>
        </p:spPr>
        <p:txBody>
          <a:bodyPr wrap="square" rtlCol="0">
            <a:spAutoFit/>
          </a:bodyPr>
          <a:lstStyle/>
          <a:p>
            <a:r>
              <a:rPr lang="en-CN" sz="900" b="1" dirty="0">
                <a:latin typeface="Bahnschrift" panose="020B0502040204020203" pitchFamily="34" charset="0"/>
              </a:rPr>
              <a:t>+30%</a:t>
            </a:r>
          </a:p>
        </p:txBody>
      </p:sp>
      <p:grpSp>
        <p:nvGrpSpPr>
          <p:cNvPr id="28" name="Group 27">
            <a:extLst>
              <a:ext uri="{FF2B5EF4-FFF2-40B4-BE49-F238E27FC236}">
                <a16:creationId xmlns:a16="http://schemas.microsoft.com/office/drawing/2014/main" id="{BDF08F78-6916-FA82-150E-213E3200A019}"/>
              </a:ext>
            </a:extLst>
          </p:cNvPr>
          <p:cNvGrpSpPr/>
          <p:nvPr/>
        </p:nvGrpSpPr>
        <p:grpSpPr>
          <a:xfrm>
            <a:off x="8758441" y="2617100"/>
            <a:ext cx="476597" cy="576043"/>
            <a:chOff x="6907876" y="2609840"/>
            <a:chExt cx="476597" cy="576043"/>
          </a:xfrm>
        </p:grpSpPr>
        <p:cxnSp>
          <p:nvCxnSpPr>
            <p:cNvPr id="29" name="Straight Connector 28">
              <a:extLst>
                <a:ext uri="{FF2B5EF4-FFF2-40B4-BE49-F238E27FC236}">
                  <a16:creationId xmlns:a16="http://schemas.microsoft.com/office/drawing/2014/main" id="{CDDC6A53-0873-17AB-1F26-C9D9072778EC}"/>
                </a:ext>
              </a:extLst>
            </p:cNvPr>
            <p:cNvCxnSpPr>
              <a:cxnSpLocks/>
            </p:cNvCxnSpPr>
            <p:nvPr/>
          </p:nvCxnSpPr>
          <p:spPr>
            <a:xfrm>
              <a:off x="6907876" y="2610196"/>
              <a:ext cx="468284"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69A2466-758F-C87B-B410-57DF38E4C8A7}"/>
                </a:ext>
              </a:extLst>
            </p:cNvPr>
            <p:cNvCxnSpPr>
              <a:cxnSpLocks/>
            </p:cNvCxnSpPr>
            <p:nvPr/>
          </p:nvCxnSpPr>
          <p:spPr>
            <a:xfrm flipV="1">
              <a:off x="6907876" y="2610196"/>
              <a:ext cx="0" cy="57568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8721072-10A8-0D3C-6DB6-B144EB871CD0}"/>
                </a:ext>
              </a:extLst>
            </p:cNvPr>
            <p:cNvCxnSpPr>
              <a:cxnSpLocks/>
            </p:cNvCxnSpPr>
            <p:nvPr/>
          </p:nvCxnSpPr>
          <p:spPr>
            <a:xfrm flipV="1">
              <a:off x="7384473" y="2609840"/>
              <a:ext cx="0" cy="18703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32" name="TextBox 31">
            <a:extLst>
              <a:ext uri="{FF2B5EF4-FFF2-40B4-BE49-F238E27FC236}">
                <a16:creationId xmlns:a16="http://schemas.microsoft.com/office/drawing/2014/main" id="{84FC1BDA-7973-D458-0C2E-7AF1F6CC4E27}"/>
              </a:ext>
            </a:extLst>
          </p:cNvPr>
          <p:cNvSpPr txBox="1"/>
          <p:nvPr/>
        </p:nvSpPr>
        <p:spPr>
          <a:xfrm>
            <a:off x="8745225" y="2372390"/>
            <a:ext cx="520355" cy="230832"/>
          </a:xfrm>
          <a:prstGeom prst="rect">
            <a:avLst/>
          </a:prstGeom>
          <a:solidFill>
            <a:schemeClr val="bg1">
              <a:lumMod val="95000"/>
            </a:schemeClr>
          </a:solidFill>
        </p:spPr>
        <p:txBody>
          <a:bodyPr wrap="square" rtlCol="0">
            <a:spAutoFit/>
          </a:bodyPr>
          <a:lstStyle/>
          <a:p>
            <a:r>
              <a:rPr lang="en-CN" sz="900" b="1" dirty="0">
                <a:latin typeface="Bahnschrift" panose="020B0502040204020203" pitchFamily="34" charset="0"/>
              </a:rPr>
              <a:t>+104%</a:t>
            </a:r>
          </a:p>
        </p:txBody>
      </p:sp>
      <p:grpSp>
        <p:nvGrpSpPr>
          <p:cNvPr id="35" name="Group 34">
            <a:extLst>
              <a:ext uri="{FF2B5EF4-FFF2-40B4-BE49-F238E27FC236}">
                <a16:creationId xmlns:a16="http://schemas.microsoft.com/office/drawing/2014/main" id="{2AA16103-8BAA-328C-012C-1000017A4BDB}"/>
              </a:ext>
            </a:extLst>
          </p:cNvPr>
          <p:cNvGrpSpPr/>
          <p:nvPr/>
        </p:nvGrpSpPr>
        <p:grpSpPr>
          <a:xfrm>
            <a:off x="10601744" y="2609843"/>
            <a:ext cx="476597" cy="583300"/>
            <a:chOff x="6907876" y="2609840"/>
            <a:chExt cx="476597" cy="583300"/>
          </a:xfrm>
        </p:grpSpPr>
        <p:cxnSp>
          <p:nvCxnSpPr>
            <p:cNvPr id="36" name="Straight Connector 35">
              <a:extLst>
                <a:ext uri="{FF2B5EF4-FFF2-40B4-BE49-F238E27FC236}">
                  <a16:creationId xmlns:a16="http://schemas.microsoft.com/office/drawing/2014/main" id="{3DD8830A-3395-E689-88D8-E92B672E0BA4}"/>
                </a:ext>
              </a:extLst>
            </p:cNvPr>
            <p:cNvCxnSpPr>
              <a:cxnSpLocks/>
            </p:cNvCxnSpPr>
            <p:nvPr/>
          </p:nvCxnSpPr>
          <p:spPr>
            <a:xfrm>
              <a:off x="6907876" y="2610196"/>
              <a:ext cx="468284"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825973E-9767-3D21-CA98-E2AF351DECAD}"/>
                </a:ext>
              </a:extLst>
            </p:cNvPr>
            <p:cNvCxnSpPr>
              <a:cxnSpLocks/>
            </p:cNvCxnSpPr>
            <p:nvPr/>
          </p:nvCxnSpPr>
          <p:spPr>
            <a:xfrm flipV="1">
              <a:off x="6907876" y="2610196"/>
              <a:ext cx="0" cy="58294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5F4959D-1DB5-0281-EE51-1ED004A113EA}"/>
                </a:ext>
              </a:extLst>
            </p:cNvPr>
            <p:cNvCxnSpPr>
              <a:cxnSpLocks/>
            </p:cNvCxnSpPr>
            <p:nvPr/>
          </p:nvCxnSpPr>
          <p:spPr>
            <a:xfrm flipV="1">
              <a:off x="7384473" y="2609840"/>
              <a:ext cx="0" cy="37442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BD0308D-52A5-2567-120C-05069ADDA22E}"/>
              </a:ext>
            </a:extLst>
          </p:cNvPr>
          <p:cNvSpPr txBox="1"/>
          <p:nvPr/>
        </p:nvSpPr>
        <p:spPr>
          <a:xfrm>
            <a:off x="10603859" y="2379647"/>
            <a:ext cx="468282" cy="230832"/>
          </a:xfrm>
          <a:prstGeom prst="rect">
            <a:avLst/>
          </a:prstGeom>
          <a:solidFill>
            <a:schemeClr val="bg1">
              <a:lumMod val="95000"/>
            </a:schemeClr>
          </a:solidFill>
        </p:spPr>
        <p:txBody>
          <a:bodyPr wrap="square" rtlCol="0">
            <a:spAutoFit/>
          </a:bodyPr>
          <a:lstStyle/>
          <a:p>
            <a:r>
              <a:rPr lang="en-CN" sz="900" b="1" dirty="0">
                <a:latin typeface="Bahnschrift" panose="020B0502040204020203" pitchFamily="34" charset="0"/>
              </a:rPr>
              <a:t>+</a:t>
            </a:r>
            <a:r>
              <a:rPr lang="en-US" altLang="zh-CN" sz="900" b="1" dirty="0">
                <a:latin typeface="Bahnschrift" panose="020B0502040204020203" pitchFamily="34" charset="0"/>
              </a:rPr>
              <a:t>42</a:t>
            </a:r>
            <a:r>
              <a:rPr lang="en-CN" sz="900" b="1" dirty="0">
                <a:latin typeface="Bahnschrift" panose="020B0502040204020203" pitchFamily="34" charset="0"/>
              </a:rPr>
              <a:t>%</a:t>
            </a:r>
          </a:p>
        </p:txBody>
      </p:sp>
      <p:grpSp>
        <p:nvGrpSpPr>
          <p:cNvPr id="42" name="Group 41">
            <a:extLst>
              <a:ext uri="{FF2B5EF4-FFF2-40B4-BE49-F238E27FC236}">
                <a16:creationId xmlns:a16="http://schemas.microsoft.com/office/drawing/2014/main" id="{0F9567E5-67D7-A8D7-9C2F-C5F2A6D2E9F9}"/>
              </a:ext>
            </a:extLst>
          </p:cNvPr>
          <p:cNvGrpSpPr/>
          <p:nvPr/>
        </p:nvGrpSpPr>
        <p:grpSpPr>
          <a:xfrm>
            <a:off x="6907879" y="4810061"/>
            <a:ext cx="476597" cy="293029"/>
            <a:chOff x="6907876" y="2609840"/>
            <a:chExt cx="476597" cy="293029"/>
          </a:xfrm>
        </p:grpSpPr>
        <p:cxnSp>
          <p:nvCxnSpPr>
            <p:cNvPr id="43" name="Straight Connector 42">
              <a:extLst>
                <a:ext uri="{FF2B5EF4-FFF2-40B4-BE49-F238E27FC236}">
                  <a16:creationId xmlns:a16="http://schemas.microsoft.com/office/drawing/2014/main" id="{B2965F5B-A321-DFC3-E25F-77EF8C91625D}"/>
                </a:ext>
              </a:extLst>
            </p:cNvPr>
            <p:cNvCxnSpPr>
              <a:cxnSpLocks/>
            </p:cNvCxnSpPr>
            <p:nvPr/>
          </p:nvCxnSpPr>
          <p:spPr>
            <a:xfrm>
              <a:off x="6907876" y="2610196"/>
              <a:ext cx="468284"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242CF9C-1B77-1560-DCAD-08DE35B8E75E}"/>
                </a:ext>
              </a:extLst>
            </p:cNvPr>
            <p:cNvCxnSpPr>
              <a:cxnSpLocks/>
            </p:cNvCxnSpPr>
            <p:nvPr/>
          </p:nvCxnSpPr>
          <p:spPr>
            <a:xfrm flipV="1">
              <a:off x="6907876" y="2610196"/>
              <a:ext cx="0" cy="29267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B91309F-E5C7-8D69-1035-F689971CAA13}"/>
                </a:ext>
              </a:extLst>
            </p:cNvPr>
            <p:cNvCxnSpPr>
              <a:cxnSpLocks/>
            </p:cNvCxnSpPr>
            <p:nvPr/>
          </p:nvCxnSpPr>
          <p:spPr>
            <a:xfrm flipV="1">
              <a:off x="7384473" y="2609840"/>
              <a:ext cx="0" cy="14669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48" name="TextBox 47">
            <a:extLst>
              <a:ext uri="{FF2B5EF4-FFF2-40B4-BE49-F238E27FC236}">
                <a16:creationId xmlns:a16="http://schemas.microsoft.com/office/drawing/2014/main" id="{AFAE033D-03B6-BF61-E794-51590660E580}"/>
              </a:ext>
            </a:extLst>
          </p:cNvPr>
          <p:cNvSpPr txBox="1"/>
          <p:nvPr/>
        </p:nvSpPr>
        <p:spPr>
          <a:xfrm>
            <a:off x="6909178" y="4572610"/>
            <a:ext cx="468282" cy="230832"/>
          </a:xfrm>
          <a:prstGeom prst="rect">
            <a:avLst/>
          </a:prstGeom>
          <a:solidFill>
            <a:schemeClr val="bg1">
              <a:lumMod val="95000"/>
            </a:schemeClr>
          </a:solidFill>
        </p:spPr>
        <p:txBody>
          <a:bodyPr wrap="square" rtlCol="0">
            <a:spAutoFit/>
          </a:bodyPr>
          <a:lstStyle/>
          <a:p>
            <a:r>
              <a:rPr lang="en-CN" sz="900" b="1" dirty="0">
                <a:latin typeface="Bahnschrift" panose="020B0502040204020203" pitchFamily="34" charset="0"/>
              </a:rPr>
              <a:t>+</a:t>
            </a:r>
            <a:r>
              <a:rPr lang="en-US" altLang="zh-CN" sz="900" b="1" dirty="0">
                <a:latin typeface="Bahnschrift" panose="020B0502040204020203" pitchFamily="34" charset="0"/>
              </a:rPr>
              <a:t>28</a:t>
            </a:r>
            <a:r>
              <a:rPr lang="en-CN" sz="900" b="1" dirty="0">
                <a:latin typeface="Bahnschrift" panose="020B0502040204020203" pitchFamily="34" charset="0"/>
              </a:rPr>
              <a:t>%</a:t>
            </a:r>
          </a:p>
        </p:txBody>
      </p:sp>
      <p:grpSp>
        <p:nvGrpSpPr>
          <p:cNvPr id="52" name="Group 51">
            <a:extLst>
              <a:ext uri="{FF2B5EF4-FFF2-40B4-BE49-F238E27FC236}">
                <a16:creationId xmlns:a16="http://schemas.microsoft.com/office/drawing/2014/main" id="{515F12FE-94D5-E170-F4EE-FA8AAC921473}"/>
              </a:ext>
            </a:extLst>
          </p:cNvPr>
          <p:cNvGrpSpPr/>
          <p:nvPr/>
        </p:nvGrpSpPr>
        <p:grpSpPr>
          <a:xfrm>
            <a:off x="8782863" y="4814680"/>
            <a:ext cx="476597" cy="620919"/>
            <a:chOff x="6907876" y="2609840"/>
            <a:chExt cx="476597" cy="620919"/>
          </a:xfrm>
        </p:grpSpPr>
        <p:cxnSp>
          <p:nvCxnSpPr>
            <p:cNvPr id="53" name="Straight Connector 52">
              <a:extLst>
                <a:ext uri="{FF2B5EF4-FFF2-40B4-BE49-F238E27FC236}">
                  <a16:creationId xmlns:a16="http://schemas.microsoft.com/office/drawing/2014/main" id="{69D881BC-A716-4D18-0209-407CEFA32863}"/>
                </a:ext>
              </a:extLst>
            </p:cNvPr>
            <p:cNvCxnSpPr>
              <a:cxnSpLocks/>
            </p:cNvCxnSpPr>
            <p:nvPr/>
          </p:nvCxnSpPr>
          <p:spPr>
            <a:xfrm>
              <a:off x="6907876" y="2610196"/>
              <a:ext cx="468284"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1AA7D62-8F79-9383-6648-329FF661CD9E}"/>
                </a:ext>
              </a:extLst>
            </p:cNvPr>
            <p:cNvCxnSpPr>
              <a:cxnSpLocks/>
            </p:cNvCxnSpPr>
            <p:nvPr/>
          </p:nvCxnSpPr>
          <p:spPr>
            <a:xfrm flipV="1">
              <a:off x="6907876" y="2610196"/>
              <a:ext cx="0" cy="62056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2D1E003-0C7F-A884-FB91-A51062D9BF40}"/>
                </a:ext>
              </a:extLst>
            </p:cNvPr>
            <p:cNvCxnSpPr>
              <a:cxnSpLocks/>
            </p:cNvCxnSpPr>
            <p:nvPr/>
          </p:nvCxnSpPr>
          <p:spPr>
            <a:xfrm flipV="1">
              <a:off x="7384473" y="2609840"/>
              <a:ext cx="0" cy="28841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56" name="TextBox 55">
            <a:extLst>
              <a:ext uri="{FF2B5EF4-FFF2-40B4-BE49-F238E27FC236}">
                <a16:creationId xmlns:a16="http://schemas.microsoft.com/office/drawing/2014/main" id="{A698FE3D-6437-35B9-E947-A3CA32BF1627}"/>
              </a:ext>
            </a:extLst>
          </p:cNvPr>
          <p:cNvSpPr txBox="1"/>
          <p:nvPr/>
        </p:nvSpPr>
        <p:spPr>
          <a:xfrm>
            <a:off x="8784162" y="4577229"/>
            <a:ext cx="468282" cy="230832"/>
          </a:xfrm>
          <a:prstGeom prst="rect">
            <a:avLst/>
          </a:prstGeom>
          <a:solidFill>
            <a:schemeClr val="bg1">
              <a:lumMod val="95000"/>
            </a:schemeClr>
          </a:solidFill>
        </p:spPr>
        <p:txBody>
          <a:bodyPr wrap="square" rtlCol="0">
            <a:spAutoFit/>
          </a:bodyPr>
          <a:lstStyle/>
          <a:p>
            <a:r>
              <a:rPr lang="en-CN" sz="900" b="1" dirty="0">
                <a:latin typeface="Bahnschrift" panose="020B0502040204020203" pitchFamily="34" charset="0"/>
              </a:rPr>
              <a:t>+</a:t>
            </a:r>
            <a:r>
              <a:rPr lang="en-US" altLang="zh-CN" sz="900" b="1" dirty="0">
                <a:latin typeface="Bahnschrift" panose="020B0502040204020203" pitchFamily="34" charset="0"/>
              </a:rPr>
              <a:t>141</a:t>
            </a:r>
            <a:r>
              <a:rPr lang="en-CN" sz="900" b="1" dirty="0">
                <a:latin typeface="Bahnschrift" panose="020B0502040204020203" pitchFamily="34" charset="0"/>
              </a:rPr>
              <a:t>%</a:t>
            </a:r>
          </a:p>
        </p:txBody>
      </p:sp>
      <p:grpSp>
        <p:nvGrpSpPr>
          <p:cNvPr id="59" name="Group 58">
            <a:extLst>
              <a:ext uri="{FF2B5EF4-FFF2-40B4-BE49-F238E27FC236}">
                <a16:creationId xmlns:a16="http://schemas.microsoft.com/office/drawing/2014/main" id="{979B67EF-18F7-CC39-CFAF-4FE872484F04}"/>
              </a:ext>
            </a:extLst>
          </p:cNvPr>
          <p:cNvGrpSpPr/>
          <p:nvPr/>
        </p:nvGrpSpPr>
        <p:grpSpPr>
          <a:xfrm>
            <a:off x="10616283" y="4819299"/>
            <a:ext cx="476597" cy="565500"/>
            <a:chOff x="6907876" y="2609840"/>
            <a:chExt cx="476597" cy="565500"/>
          </a:xfrm>
        </p:grpSpPr>
        <p:cxnSp>
          <p:nvCxnSpPr>
            <p:cNvPr id="60" name="Straight Connector 59">
              <a:extLst>
                <a:ext uri="{FF2B5EF4-FFF2-40B4-BE49-F238E27FC236}">
                  <a16:creationId xmlns:a16="http://schemas.microsoft.com/office/drawing/2014/main" id="{88F49A35-1314-F1D3-9BB5-61B82F1D47CF}"/>
                </a:ext>
              </a:extLst>
            </p:cNvPr>
            <p:cNvCxnSpPr>
              <a:cxnSpLocks/>
            </p:cNvCxnSpPr>
            <p:nvPr/>
          </p:nvCxnSpPr>
          <p:spPr>
            <a:xfrm>
              <a:off x="6907876" y="2610196"/>
              <a:ext cx="468284"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8F1DA27-51A7-5115-E638-8A1436103274}"/>
                </a:ext>
              </a:extLst>
            </p:cNvPr>
            <p:cNvCxnSpPr>
              <a:cxnSpLocks/>
            </p:cNvCxnSpPr>
            <p:nvPr/>
          </p:nvCxnSpPr>
          <p:spPr>
            <a:xfrm flipV="1">
              <a:off x="6907876" y="2610196"/>
              <a:ext cx="0" cy="56514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3B2CF202-569D-575D-F393-4E3DA48FE6FC}"/>
                </a:ext>
              </a:extLst>
            </p:cNvPr>
            <p:cNvCxnSpPr>
              <a:cxnSpLocks/>
            </p:cNvCxnSpPr>
            <p:nvPr/>
          </p:nvCxnSpPr>
          <p:spPr>
            <a:xfrm flipV="1">
              <a:off x="7384473" y="2609840"/>
              <a:ext cx="0" cy="39924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64" name="TextBox 63">
            <a:extLst>
              <a:ext uri="{FF2B5EF4-FFF2-40B4-BE49-F238E27FC236}">
                <a16:creationId xmlns:a16="http://schemas.microsoft.com/office/drawing/2014/main" id="{33E34128-02C2-41D7-36AD-B399395D13D0}"/>
              </a:ext>
            </a:extLst>
          </p:cNvPr>
          <p:cNvSpPr txBox="1"/>
          <p:nvPr/>
        </p:nvSpPr>
        <p:spPr>
          <a:xfrm>
            <a:off x="10617582" y="4581848"/>
            <a:ext cx="468282" cy="230832"/>
          </a:xfrm>
          <a:prstGeom prst="rect">
            <a:avLst/>
          </a:prstGeom>
          <a:solidFill>
            <a:schemeClr val="bg1">
              <a:lumMod val="95000"/>
            </a:schemeClr>
          </a:solidFill>
        </p:spPr>
        <p:txBody>
          <a:bodyPr wrap="square" rtlCol="0">
            <a:spAutoFit/>
          </a:bodyPr>
          <a:lstStyle/>
          <a:p>
            <a:r>
              <a:rPr lang="en-CN" sz="900" b="1" dirty="0">
                <a:latin typeface="Bahnschrift" panose="020B0502040204020203" pitchFamily="34" charset="0"/>
              </a:rPr>
              <a:t>+</a:t>
            </a:r>
            <a:r>
              <a:rPr lang="en-US" altLang="zh-CN" sz="900" b="1" dirty="0">
                <a:latin typeface="Bahnschrift" panose="020B0502040204020203" pitchFamily="34" charset="0"/>
              </a:rPr>
              <a:t>57</a:t>
            </a:r>
            <a:r>
              <a:rPr lang="en-CN" sz="900" b="1" dirty="0">
                <a:latin typeface="Bahnschrift" panose="020B0502040204020203" pitchFamily="34" charset="0"/>
              </a:rPr>
              <a:t>%</a:t>
            </a:r>
          </a:p>
        </p:txBody>
      </p:sp>
    </p:spTree>
    <p:extLst>
      <p:ext uri="{BB962C8B-B14F-4D97-AF65-F5344CB8AC3E}">
        <p14:creationId xmlns:p14="http://schemas.microsoft.com/office/powerpoint/2010/main" val="1585816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3A98108-5C9E-C645-D46F-6623946B3E0D}"/>
              </a:ext>
            </a:extLst>
          </p:cNvPr>
          <p:cNvSpPr txBox="1"/>
          <p:nvPr/>
        </p:nvSpPr>
        <p:spPr>
          <a:xfrm>
            <a:off x="491879" y="467553"/>
            <a:ext cx="1065025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N" sz="4000" b="1" i="0" u="none" strike="noStrike" kern="1200" cap="none" spc="0" normalizeH="0" baseline="0" noProof="0" dirty="0">
                <a:ln>
                  <a:noFill/>
                </a:ln>
                <a:solidFill>
                  <a:srgbClr val="FF0000"/>
                </a:solidFill>
                <a:effectLst/>
                <a:uLnTx/>
                <a:uFillTx/>
                <a:latin typeface="Bahnschrift" panose="020B0502040204020203" pitchFamily="34" charset="0"/>
                <a:ea typeface="+mn-ea"/>
                <a:cs typeface="+mn-cs"/>
              </a:rPr>
              <a:t>EXPERT VOICE</a:t>
            </a:r>
          </a:p>
        </p:txBody>
      </p:sp>
      <p:cxnSp>
        <p:nvCxnSpPr>
          <p:cNvPr id="12" name="Straight Connector 11">
            <a:extLst>
              <a:ext uri="{FF2B5EF4-FFF2-40B4-BE49-F238E27FC236}">
                <a16:creationId xmlns:a16="http://schemas.microsoft.com/office/drawing/2014/main" id="{761ECA43-4350-E41A-C215-B791E1E1AE2C}"/>
              </a:ext>
            </a:extLst>
          </p:cNvPr>
          <p:cNvCxnSpPr>
            <a:cxnSpLocks/>
          </p:cNvCxnSpPr>
          <p:nvPr/>
        </p:nvCxnSpPr>
        <p:spPr>
          <a:xfrm>
            <a:off x="206062" y="6658377"/>
            <a:ext cx="11062954"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13" name="Picture 7" descr="Picture 7">
            <a:extLst>
              <a:ext uri="{FF2B5EF4-FFF2-40B4-BE49-F238E27FC236}">
                <a16:creationId xmlns:a16="http://schemas.microsoft.com/office/drawing/2014/main" id="{3ED449AA-88A3-1F4A-72EF-EFF60672F1AE}"/>
              </a:ext>
            </a:extLst>
          </p:cNvPr>
          <p:cNvPicPr>
            <a:picLocks noChangeAspect="1"/>
          </p:cNvPicPr>
          <p:nvPr/>
        </p:nvPicPr>
        <p:blipFill>
          <a:blip r:embed="rId2"/>
          <a:stretch>
            <a:fillRect/>
          </a:stretch>
        </p:blipFill>
        <p:spPr>
          <a:xfrm>
            <a:off x="11356263" y="6563469"/>
            <a:ext cx="570474" cy="164058"/>
          </a:xfrm>
          <a:prstGeom prst="rect">
            <a:avLst/>
          </a:prstGeom>
          <a:ln w="12700" cap="flat">
            <a:noFill/>
            <a:miter lim="400000"/>
          </a:ln>
          <a:effectLst/>
        </p:spPr>
      </p:pic>
      <p:sp>
        <p:nvSpPr>
          <p:cNvPr id="2" name="Rectangle 1">
            <a:extLst>
              <a:ext uri="{FF2B5EF4-FFF2-40B4-BE49-F238E27FC236}">
                <a16:creationId xmlns:a16="http://schemas.microsoft.com/office/drawing/2014/main" id="{F8D0EE8C-9720-9A40-D12B-AD00A1DF91A6}"/>
              </a:ext>
            </a:extLst>
          </p:cNvPr>
          <p:cNvSpPr/>
          <p:nvPr/>
        </p:nvSpPr>
        <p:spPr>
          <a:xfrm>
            <a:off x="11113" y="329053"/>
            <a:ext cx="424800" cy="89255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13ADBAB1-C7BA-0C96-EA25-F11DA97D9D23}"/>
              </a:ext>
            </a:extLst>
          </p:cNvPr>
          <p:cNvSpPr/>
          <p:nvPr/>
        </p:nvSpPr>
        <p:spPr>
          <a:xfrm>
            <a:off x="6309962" y="783513"/>
            <a:ext cx="5348637" cy="5348637"/>
          </a:xfrm>
          <a:prstGeom prst="ellipse">
            <a:avLst/>
          </a:prstGeom>
          <a:blipFill dpi="0"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dirty="0"/>
          </a:p>
        </p:txBody>
      </p:sp>
      <p:sp>
        <p:nvSpPr>
          <p:cNvPr id="6" name="TextBox 5">
            <a:extLst>
              <a:ext uri="{FF2B5EF4-FFF2-40B4-BE49-F238E27FC236}">
                <a16:creationId xmlns:a16="http://schemas.microsoft.com/office/drawing/2014/main" id="{B365B297-C13A-653F-044F-1111B738F9F9}"/>
              </a:ext>
            </a:extLst>
          </p:cNvPr>
          <p:cNvSpPr txBox="1"/>
          <p:nvPr/>
        </p:nvSpPr>
        <p:spPr>
          <a:xfrm>
            <a:off x="491878" y="1865076"/>
            <a:ext cx="5495563" cy="4185761"/>
          </a:xfrm>
          <a:prstGeom prst="rect">
            <a:avLst/>
          </a:prstGeom>
          <a:noFill/>
        </p:spPr>
        <p:txBody>
          <a:bodyPr wrap="square">
            <a:spAutoFit/>
          </a:bodyPr>
          <a:lstStyle/>
          <a:p>
            <a:pPr lvl="0" eaLnBrk="0" fontAlgn="base" hangingPunct="0">
              <a:spcBef>
                <a:spcPct val="0"/>
              </a:spcBef>
              <a:spcAft>
                <a:spcPct val="0"/>
              </a:spcAft>
            </a:pPr>
            <a:r>
              <a:rPr lang="en-US" altLang="ja-JP" dirty="0">
                <a:latin typeface="Franklin Gothic Book" panose="020B0503020102020204" pitchFamily="34" charset="0"/>
                <a:ea typeface="DengXian" panose="02010600030101010101" pitchFamily="2" charset="-122"/>
              </a:rPr>
              <a:t>“Japan's gender gap index ranks 116th out of 146 countries, which is by far the lowest among developed countries. One of the main reasons for this is the income gap between men and women and the low ratio of women in management positions, which Japanese women expect companies (who own brands) to change.</a:t>
            </a:r>
            <a:r>
              <a:rPr lang="en-US" altLang="ja-JP" dirty="0">
                <a:latin typeface="Franklin Gothic Book" panose="020B0503020102020204" pitchFamily="34" charset="0"/>
              </a:rPr>
              <a:t> </a:t>
            </a:r>
            <a:r>
              <a:rPr lang="en-US" altLang="ja-JP" dirty="0">
                <a:latin typeface="Franklin Gothic Book" panose="020B0503020102020204" pitchFamily="34" charset="0"/>
                <a:ea typeface="DengXian" panose="02010600030101010101" pitchFamily="2" charset="-122"/>
              </a:rPr>
              <a:t>On the other hand, since men have not been suffering disadvantages in the gender gap in Japan, the survey results may have revealed that their interest in this topic is not as high as women’s. (Unfortunately!)”</a:t>
            </a:r>
          </a:p>
          <a:p>
            <a:pPr lvl="0" eaLnBrk="0" fontAlgn="base" hangingPunct="0">
              <a:spcBef>
                <a:spcPct val="0"/>
              </a:spcBef>
              <a:spcAft>
                <a:spcPct val="0"/>
              </a:spcAft>
            </a:pPr>
            <a:endParaRPr lang="en-US" altLang="ja-JP" sz="2000" dirty="0">
              <a:latin typeface="Franklin Gothic Book" panose="020B0503020102020204" pitchFamily="34" charset="0"/>
            </a:endParaRPr>
          </a:p>
          <a:p>
            <a:r>
              <a:rPr lang="en-US" sz="2400" b="1" dirty="0">
                <a:solidFill>
                  <a:srgbClr val="000000"/>
                </a:solidFill>
                <a:latin typeface="Bahnschrift" panose="020B0502040204020203" pitchFamily="34" charset="0"/>
              </a:rPr>
              <a:t>KAORI YATSU</a:t>
            </a:r>
          </a:p>
          <a:p>
            <a:r>
              <a:rPr lang="en-US" sz="1200" dirty="0">
                <a:solidFill>
                  <a:srgbClr val="000000"/>
                </a:solidFill>
                <a:latin typeface="Franklin Gothic Book" panose="020B0503020102020204" pitchFamily="34" charset="0"/>
              </a:rPr>
              <a:t>Head of Planning/D&amp;I Officer</a:t>
            </a:r>
          </a:p>
          <a:p>
            <a:r>
              <a:rPr lang="en-US" sz="1200" dirty="0">
                <a:solidFill>
                  <a:srgbClr val="000000"/>
                </a:solidFill>
                <a:latin typeface="Franklin Gothic Book" panose="020B0503020102020204" pitchFamily="34" charset="0"/>
              </a:rPr>
              <a:t>BBDO JAPAN</a:t>
            </a:r>
            <a:endParaRPr lang="en-CN" sz="1600" dirty="0">
              <a:latin typeface="Franklin Gothic Book" panose="020B0503020102020204" pitchFamily="34" charset="0"/>
            </a:endParaRPr>
          </a:p>
        </p:txBody>
      </p:sp>
    </p:spTree>
    <p:extLst>
      <p:ext uri="{BB962C8B-B14F-4D97-AF65-F5344CB8AC3E}">
        <p14:creationId xmlns:p14="http://schemas.microsoft.com/office/powerpoint/2010/main" val="1596023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CF53B6F-6146-199A-96BC-A03506E38938}"/>
              </a:ext>
            </a:extLst>
          </p:cNvPr>
          <p:cNvCxnSpPr>
            <a:cxnSpLocks/>
          </p:cNvCxnSpPr>
          <p:nvPr/>
        </p:nvCxnSpPr>
        <p:spPr>
          <a:xfrm>
            <a:off x="206062" y="6658377"/>
            <a:ext cx="1106295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8375F8D-D136-260C-7342-54B84EFD5CED}"/>
              </a:ext>
            </a:extLst>
          </p:cNvPr>
          <p:cNvSpPr txBox="1"/>
          <p:nvPr/>
        </p:nvSpPr>
        <p:spPr>
          <a:xfrm>
            <a:off x="11243616" y="6481405"/>
            <a:ext cx="766557" cy="3539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N" sz="1700" b="1" i="0" u="none" strike="noStrike" kern="1200" cap="none" spc="-150" normalizeH="0" baseline="0" noProof="0" dirty="0">
                <a:ln>
                  <a:noFill/>
                </a:ln>
                <a:solidFill>
                  <a:prstClr val="white"/>
                </a:solidFill>
                <a:effectLst/>
                <a:uLnTx/>
                <a:uFillTx/>
                <a:latin typeface="Gotham Black" pitchFamily="2" charset="0"/>
                <a:ea typeface="+mn-ea"/>
                <a:cs typeface="Gotham Black" pitchFamily="2" charset="0"/>
              </a:rPr>
              <a:t>BBDO</a:t>
            </a:r>
          </a:p>
        </p:txBody>
      </p:sp>
      <p:sp>
        <p:nvSpPr>
          <p:cNvPr id="8" name="Rectangle 7">
            <a:extLst>
              <a:ext uri="{FF2B5EF4-FFF2-40B4-BE49-F238E27FC236}">
                <a16:creationId xmlns:a16="http://schemas.microsoft.com/office/drawing/2014/main" id="{B7C0DD20-D37E-53FF-3E5B-640DDF787856}"/>
              </a:ext>
            </a:extLst>
          </p:cNvPr>
          <p:cNvSpPr/>
          <p:nvPr/>
        </p:nvSpPr>
        <p:spPr>
          <a:xfrm>
            <a:off x="863600" y="2113627"/>
            <a:ext cx="139700" cy="2452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13A98108-5C9E-C645-D46F-6623946B3E0D}"/>
              </a:ext>
            </a:extLst>
          </p:cNvPr>
          <p:cNvSpPr txBox="1"/>
          <p:nvPr/>
        </p:nvSpPr>
        <p:spPr>
          <a:xfrm>
            <a:off x="1109945" y="2113627"/>
            <a:ext cx="10799557"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N" sz="1600" b="1" i="0" u="none" strike="noStrike" kern="1200" cap="none" spc="0" normalizeH="0" baseline="0" noProof="0" dirty="0">
                <a:ln>
                  <a:noFill/>
                </a:ln>
                <a:solidFill>
                  <a:prstClr val="white"/>
                </a:solidFill>
                <a:effectLst/>
                <a:uLnTx/>
                <a:uFillTx/>
                <a:latin typeface="Bahnschrift" panose="020B0502040204020203" pitchFamily="34" charset="0"/>
                <a:ea typeface="+mn-ea"/>
                <a:cs typeface="+mn-cs"/>
              </a:rPr>
              <a:t>LEARNING 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dirty="0">
                <a:solidFill>
                  <a:schemeClr val="bg1"/>
                </a:solidFill>
                <a:effectLst/>
                <a:latin typeface="Bahnschrift" panose="020B0502040204020203" pitchFamily="34" charset="0"/>
              </a:rPr>
              <a:t>ALTHOUGH JAPANESE MEN ARE LESS KEEN ABOUT BRAND PURPOSE, THEY WANT BRANDS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dirty="0">
                <a:solidFill>
                  <a:schemeClr val="bg1"/>
                </a:solidFill>
                <a:effectLst/>
                <a:latin typeface="Bahnschrift" panose="020B0502040204020203" pitchFamily="34" charset="0"/>
              </a:rPr>
              <a:t>TO SUPPORT ISSUES THAT CAN HELP THEM FINANCIALLY DURING DIFFICULT TIMES.</a:t>
            </a:r>
            <a:endParaRPr kumimoji="0" lang="en-CN" sz="3600" b="1" u="none" strike="noStrike" kern="1200" cap="none" spc="0" normalizeH="0" baseline="0" noProof="0" dirty="0">
              <a:ln>
                <a:noFill/>
              </a:ln>
              <a:solidFill>
                <a:schemeClr val="bg1"/>
              </a:solidFill>
              <a:effectLst/>
              <a:uLnTx/>
              <a:uFillTx/>
              <a:latin typeface="Bahnschrift" panose="020B0502040204020203" pitchFamily="34" charset="0"/>
            </a:endParaRPr>
          </a:p>
        </p:txBody>
      </p:sp>
    </p:spTree>
    <p:extLst>
      <p:ext uri="{BB962C8B-B14F-4D97-AF65-F5344CB8AC3E}">
        <p14:creationId xmlns:p14="http://schemas.microsoft.com/office/powerpoint/2010/main" val="19232710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5EE2BD76-EE0D-8B18-98AE-226B8DB1D12D}"/>
              </a:ext>
            </a:extLst>
          </p:cNvPr>
          <p:cNvSpPr/>
          <p:nvPr/>
        </p:nvSpPr>
        <p:spPr>
          <a:xfrm>
            <a:off x="5734372" y="0"/>
            <a:ext cx="6457627"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49" name="Rectangle 48">
            <a:extLst>
              <a:ext uri="{FF2B5EF4-FFF2-40B4-BE49-F238E27FC236}">
                <a16:creationId xmlns:a16="http://schemas.microsoft.com/office/drawing/2014/main" id="{6F8CECAA-AFE2-F31D-8D51-4FF680E1FD9A}"/>
              </a:ext>
            </a:extLst>
          </p:cNvPr>
          <p:cNvSpPr/>
          <p:nvPr/>
        </p:nvSpPr>
        <p:spPr>
          <a:xfrm>
            <a:off x="0" y="359470"/>
            <a:ext cx="424800" cy="89255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67" name="TextBox 66">
            <a:extLst>
              <a:ext uri="{FF2B5EF4-FFF2-40B4-BE49-F238E27FC236}">
                <a16:creationId xmlns:a16="http://schemas.microsoft.com/office/drawing/2014/main" id="{FA575653-4AA0-A0FC-0744-3CF3528B0B04}"/>
              </a:ext>
            </a:extLst>
          </p:cNvPr>
          <p:cNvSpPr txBox="1"/>
          <p:nvPr/>
        </p:nvSpPr>
        <p:spPr>
          <a:xfrm>
            <a:off x="575051" y="2955048"/>
            <a:ext cx="5001881" cy="2616101"/>
          </a:xfrm>
          <a:prstGeom prst="rect">
            <a:avLst/>
          </a:prstGeom>
          <a:noFill/>
        </p:spPr>
        <p:txBody>
          <a:bodyPr wrap="square" rtlCol="0">
            <a:spAutoFit/>
          </a:bodyPr>
          <a:lstStyle/>
          <a:p>
            <a:pPr marL="187325" indent="-187325">
              <a:buFont typeface="Arial" panose="020B0604020202020204" pitchFamily="34" charset="0"/>
              <a:buChar char="•"/>
            </a:pPr>
            <a:r>
              <a:rPr lang="en-CN" sz="1600" dirty="0">
                <a:latin typeface="Franklin Gothic Book" panose="020B0503020102020204" pitchFamily="34" charset="0"/>
              </a:rPr>
              <a:t>While Japanese men do not demonstrate interest in brand purpose in general, </a:t>
            </a:r>
            <a:r>
              <a:rPr lang="en-GB" sz="1600" b="0" i="0" dirty="0">
                <a:effectLst/>
                <a:latin typeface="Franklin Gothic Book" panose="020B0503020102020204" pitchFamily="34" charset="0"/>
              </a:rPr>
              <a:t>they want brands to help them deal with challenging financial matters</a:t>
            </a:r>
            <a:r>
              <a:rPr lang="en-CN" sz="1600" dirty="0">
                <a:latin typeface="Franklin Gothic Book" panose="020B0503020102020204" pitchFamily="34" charset="0"/>
              </a:rPr>
              <a:t>, </a:t>
            </a:r>
            <a:r>
              <a:rPr lang="en-GB" sz="1600" b="0" i="0" dirty="0">
                <a:effectLst/>
                <a:latin typeface="Franklin Gothic Book" panose="020B0503020102020204" pitchFamily="34" charset="0"/>
              </a:rPr>
              <a:t>which we also see is common among emerging market consumers from the Philippines and India.</a:t>
            </a:r>
            <a:endParaRPr lang="en-CN" sz="1600" dirty="0">
              <a:latin typeface="Franklin Gothic Book" panose="020B0503020102020204" pitchFamily="34" charset="0"/>
            </a:endParaRPr>
          </a:p>
          <a:p>
            <a:pPr marL="187325" indent="-187325">
              <a:buFont typeface="Arial" panose="020B0604020202020204" pitchFamily="34" charset="0"/>
              <a:buChar char="•"/>
            </a:pPr>
            <a:endParaRPr lang="en-CN" sz="1600" dirty="0">
              <a:latin typeface="Franklin Gothic Book" panose="020B0503020102020204" pitchFamily="34" charset="0"/>
            </a:endParaRPr>
          </a:p>
          <a:p>
            <a:pPr marL="187325" indent="-187325">
              <a:buFont typeface="Arial" panose="020B0604020202020204" pitchFamily="34" charset="0"/>
              <a:buChar char="•"/>
            </a:pPr>
            <a:r>
              <a:rPr lang="en-CN" sz="1600" dirty="0">
                <a:latin typeface="Franklin Gothic Book" panose="020B0503020102020204" pitchFamily="34" charset="0"/>
              </a:rPr>
              <a:t>In fact, making products affordable for all is the top topic Japanese men want brands to champion. In other countries, men prioritize the urgency of environment/sustainability. </a:t>
            </a:r>
          </a:p>
        </p:txBody>
      </p:sp>
      <p:sp>
        <p:nvSpPr>
          <p:cNvPr id="9" name="TextBox 8">
            <a:extLst>
              <a:ext uri="{FF2B5EF4-FFF2-40B4-BE49-F238E27FC236}">
                <a16:creationId xmlns:a16="http://schemas.microsoft.com/office/drawing/2014/main" id="{5E4A465A-30A6-BCC9-1B34-8B2AB0B61EB8}"/>
              </a:ext>
            </a:extLst>
          </p:cNvPr>
          <p:cNvSpPr txBox="1"/>
          <p:nvPr/>
        </p:nvSpPr>
        <p:spPr>
          <a:xfrm>
            <a:off x="467291" y="273141"/>
            <a:ext cx="5073879" cy="2339102"/>
          </a:xfrm>
          <a:prstGeom prst="rect">
            <a:avLst/>
          </a:prstGeom>
          <a:noFill/>
        </p:spPr>
        <p:txBody>
          <a:bodyPr wrap="square" rtlCol="0">
            <a:spAutoFit/>
          </a:bodyPr>
          <a:lstStyle/>
          <a:p>
            <a:r>
              <a:rPr lang="en-CN" b="1" dirty="0">
                <a:solidFill>
                  <a:srgbClr val="FF0000"/>
                </a:solidFill>
                <a:latin typeface="Bahnschrift" panose="020B0502040204020203" pitchFamily="34" charset="0"/>
              </a:rPr>
              <a:t>THE MEN </a:t>
            </a:r>
            <a:r>
              <a:rPr lang="en-CN" b="1">
                <a:solidFill>
                  <a:srgbClr val="FF0000"/>
                </a:solidFill>
                <a:latin typeface="Bahnschrift" panose="020B0502040204020203" pitchFamily="34" charset="0"/>
              </a:rPr>
              <a:t>IN JAPAN:</a:t>
            </a:r>
            <a:endParaRPr lang="en-CN" b="1" dirty="0">
              <a:solidFill>
                <a:srgbClr val="FF0000"/>
              </a:solidFill>
              <a:latin typeface="Bahnschrift" panose="020B0502040204020203" pitchFamily="34" charset="0"/>
            </a:endParaRPr>
          </a:p>
          <a:p>
            <a:r>
              <a:rPr lang="en-CN" sz="3200" b="1" dirty="0">
                <a:solidFill>
                  <a:srgbClr val="FF0000"/>
                </a:solidFill>
                <a:latin typeface="Bahnschrift" panose="020B0502040204020203" pitchFamily="34" charset="0"/>
              </a:rPr>
              <a:t>FIRST WORLD CONSUMERS ENCOUNTERING THIRD WORLD ISSUES.</a:t>
            </a:r>
            <a:endParaRPr lang="en-CN" sz="2000" b="1" dirty="0">
              <a:solidFill>
                <a:srgbClr val="FF0000"/>
              </a:solidFill>
              <a:latin typeface="Bahnschrift" panose="020B0502040204020203" pitchFamily="34" charset="0"/>
            </a:endParaRPr>
          </a:p>
        </p:txBody>
      </p:sp>
      <p:cxnSp>
        <p:nvCxnSpPr>
          <p:cNvPr id="16" name="Straight Connector 15">
            <a:extLst>
              <a:ext uri="{FF2B5EF4-FFF2-40B4-BE49-F238E27FC236}">
                <a16:creationId xmlns:a16="http://schemas.microsoft.com/office/drawing/2014/main" id="{75F9502C-7996-1BF3-7419-A8AC84EFD993}"/>
              </a:ext>
            </a:extLst>
          </p:cNvPr>
          <p:cNvCxnSpPr>
            <a:cxnSpLocks/>
          </p:cNvCxnSpPr>
          <p:nvPr/>
        </p:nvCxnSpPr>
        <p:spPr>
          <a:xfrm>
            <a:off x="206062" y="6658377"/>
            <a:ext cx="11062954"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17" name="Picture 7" descr="Picture 7">
            <a:extLst>
              <a:ext uri="{FF2B5EF4-FFF2-40B4-BE49-F238E27FC236}">
                <a16:creationId xmlns:a16="http://schemas.microsoft.com/office/drawing/2014/main" id="{28DBBB35-44D5-0019-2B52-79EE3FC0CBD7}"/>
              </a:ext>
            </a:extLst>
          </p:cNvPr>
          <p:cNvPicPr>
            <a:picLocks noChangeAspect="1"/>
          </p:cNvPicPr>
          <p:nvPr/>
        </p:nvPicPr>
        <p:blipFill>
          <a:blip r:embed="rId2"/>
          <a:stretch>
            <a:fillRect/>
          </a:stretch>
        </p:blipFill>
        <p:spPr>
          <a:xfrm>
            <a:off x="11356263" y="6563469"/>
            <a:ext cx="570474" cy="164058"/>
          </a:xfrm>
          <a:prstGeom prst="rect">
            <a:avLst/>
          </a:prstGeom>
          <a:ln w="12700" cap="flat">
            <a:noFill/>
            <a:miter lim="400000"/>
          </a:ln>
          <a:effectLst/>
        </p:spPr>
      </p:pic>
      <p:graphicFrame>
        <p:nvGraphicFramePr>
          <p:cNvPr id="2" name="Chart 1">
            <a:extLst>
              <a:ext uri="{FF2B5EF4-FFF2-40B4-BE49-F238E27FC236}">
                <a16:creationId xmlns:a16="http://schemas.microsoft.com/office/drawing/2014/main" id="{CCAB374B-292C-0EAF-2DB2-72DF852DD6CD}"/>
              </a:ext>
            </a:extLst>
          </p:cNvPr>
          <p:cNvGraphicFramePr/>
          <p:nvPr>
            <p:extLst>
              <p:ext uri="{D42A27DB-BD31-4B8C-83A1-F6EECF244321}">
                <p14:modId xmlns:p14="http://schemas.microsoft.com/office/powerpoint/2010/main" val="1581291352"/>
              </p:ext>
            </p:extLst>
          </p:nvPr>
        </p:nvGraphicFramePr>
        <p:xfrm>
          <a:off x="6102599" y="3105850"/>
          <a:ext cx="5757217" cy="255647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ABD9E220-3BCD-F216-7898-D7C8F6CAF4EC}"/>
              </a:ext>
            </a:extLst>
          </p:cNvPr>
          <p:cNvSpPr txBox="1"/>
          <p:nvPr/>
        </p:nvSpPr>
        <p:spPr>
          <a:xfrm>
            <a:off x="6146239" y="321855"/>
            <a:ext cx="5593198" cy="1077218"/>
          </a:xfrm>
          <a:prstGeom prst="rect">
            <a:avLst/>
          </a:prstGeom>
          <a:noFill/>
        </p:spPr>
        <p:txBody>
          <a:bodyPr wrap="none" rtlCol="0">
            <a:spAutoFit/>
          </a:bodyPr>
          <a:lstStyle/>
          <a:p>
            <a:pPr algn="ctr"/>
            <a:r>
              <a:rPr lang="en-CN" sz="2400" b="1" dirty="0">
                <a:latin typeface="Bahnschrift" panose="020B0502040204020203" pitchFamily="34" charset="0"/>
              </a:rPr>
              <a:t>WHAT TOPICS OR CAUSES </a:t>
            </a:r>
          </a:p>
          <a:p>
            <a:pPr algn="ctr"/>
            <a:r>
              <a:rPr lang="en-CN" sz="2400" b="1" dirty="0">
                <a:latin typeface="Bahnschrift" panose="020B0502040204020203" pitchFamily="34" charset="0"/>
              </a:rPr>
              <a:t>DO YOU WANT BRANDS TO CHAMPION?</a:t>
            </a:r>
          </a:p>
          <a:p>
            <a:pPr algn="ctr"/>
            <a:endParaRPr lang="en-CN" sz="1600" b="1" dirty="0">
              <a:latin typeface="Bahnschrift" panose="020B0502040204020203" pitchFamily="34" charset="0"/>
            </a:endParaRPr>
          </a:p>
        </p:txBody>
      </p:sp>
      <p:cxnSp>
        <p:nvCxnSpPr>
          <p:cNvPr id="19" name="Straight Connector 18">
            <a:extLst>
              <a:ext uri="{FF2B5EF4-FFF2-40B4-BE49-F238E27FC236}">
                <a16:creationId xmlns:a16="http://schemas.microsoft.com/office/drawing/2014/main" id="{98798510-30B9-E6FE-49E3-E3EFE7297F77}"/>
              </a:ext>
            </a:extLst>
          </p:cNvPr>
          <p:cNvCxnSpPr/>
          <p:nvPr/>
        </p:nvCxnSpPr>
        <p:spPr>
          <a:xfrm>
            <a:off x="8188298" y="1252021"/>
            <a:ext cx="159698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C19CAF93-DFDB-1AA3-9D0B-D281DD6584AF}"/>
              </a:ext>
            </a:extLst>
          </p:cNvPr>
          <p:cNvSpPr txBox="1"/>
          <p:nvPr/>
        </p:nvSpPr>
        <p:spPr>
          <a:xfrm>
            <a:off x="5909116" y="6232035"/>
            <a:ext cx="3234884" cy="369332"/>
          </a:xfrm>
          <a:prstGeom prst="rect">
            <a:avLst/>
          </a:prstGeom>
          <a:noFill/>
        </p:spPr>
        <p:txBody>
          <a:bodyPr wrap="square" rtlCol="0">
            <a:spAutoFit/>
          </a:bodyPr>
          <a:lstStyle/>
          <a:p>
            <a:r>
              <a:rPr lang="en-CN" sz="900" dirty="0">
                <a:latin typeface="Franklin Gothic Book" panose="020B0503020102020204" pitchFamily="34" charset="0"/>
              </a:rPr>
              <a:t>BASE: Purpose-Driven Shoppers</a:t>
            </a:r>
          </a:p>
          <a:p>
            <a:r>
              <a:rPr lang="en-CN" sz="900" dirty="0">
                <a:latin typeface="Franklin Gothic Book" panose="020B0503020102020204" pitchFamily="34" charset="0"/>
              </a:rPr>
              <a:t>*Note - as part of top-3 choices</a:t>
            </a:r>
          </a:p>
        </p:txBody>
      </p:sp>
      <p:sp>
        <p:nvSpPr>
          <p:cNvPr id="46" name="TextBox 45">
            <a:extLst>
              <a:ext uri="{FF2B5EF4-FFF2-40B4-BE49-F238E27FC236}">
                <a16:creationId xmlns:a16="http://schemas.microsoft.com/office/drawing/2014/main" id="{CCA9823F-3A1F-B7E1-A9E3-FAB62A95C7F3}"/>
              </a:ext>
            </a:extLst>
          </p:cNvPr>
          <p:cNvSpPr txBox="1"/>
          <p:nvPr/>
        </p:nvSpPr>
        <p:spPr>
          <a:xfrm>
            <a:off x="6842440" y="5534457"/>
            <a:ext cx="1577696" cy="523220"/>
          </a:xfrm>
          <a:prstGeom prst="rect">
            <a:avLst/>
          </a:prstGeom>
          <a:noFill/>
        </p:spPr>
        <p:txBody>
          <a:bodyPr wrap="square" rtlCol="0">
            <a:spAutoFit/>
          </a:bodyPr>
          <a:lstStyle/>
          <a:p>
            <a:pPr algn="ctr"/>
            <a:r>
              <a:rPr lang="en-CN" sz="1400" dirty="0">
                <a:latin typeface="Franklin Gothic Book" panose="020B0503020102020204" pitchFamily="34" charset="0"/>
              </a:rPr>
              <a:t>“Making products affordable for all”</a:t>
            </a:r>
          </a:p>
        </p:txBody>
      </p:sp>
      <p:sp>
        <p:nvSpPr>
          <p:cNvPr id="47" name="TextBox 46">
            <a:extLst>
              <a:ext uri="{FF2B5EF4-FFF2-40B4-BE49-F238E27FC236}">
                <a16:creationId xmlns:a16="http://schemas.microsoft.com/office/drawing/2014/main" id="{20569EC7-E0B3-8BD5-B850-88E71929BB2E}"/>
              </a:ext>
            </a:extLst>
          </p:cNvPr>
          <p:cNvSpPr txBox="1"/>
          <p:nvPr/>
        </p:nvSpPr>
        <p:spPr>
          <a:xfrm>
            <a:off x="9618997" y="5541084"/>
            <a:ext cx="1447723" cy="523220"/>
          </a:xfrm>
          <a:prstGeom prst="rect">
            <a:avLst/>
          </a:prstGeom>
          <a:noFill/>
        </p:spPr>
        <p:txBody>
          <a:bodyPr wrap="square" rtlCol="0">
            <a:spAutoFit/>
          </a:bodyPr>
          <a:lstStyle/>
          <a:p>
            <a:pPr algn="ctr"/>
            <a:r>
              <a:rPr lang="en-CN" sz="1400" dirty="0">
                <a:latin typeface="Franklin Gothic Book" panose="020B0503020102020204" pitchFamily="34" charset="0"/>
              </a:rPr>
              <a:t>“Paying own employees well”</a:t>
            </a:r>
          </a:p>
        </p:txBody>
      </p:sp>
      <p:sp>
        <p:nvSpPr>
          <p:cNvPr id="68" name="TextBox 67">
            <a:extLst>
              <a:ext uri="{FF2B5EF4-FFF2-40B4-BE49-F238E27FC236}">
                <a16:creationId xmlns:a16="http://schemas.microsoft.com/office/drawing/2014/main" id="{0928F9BD-A393-638F-DF52-D3EDA77B0245}"/>
              </a:ext>
            </a:extLst>
          </p:cNvPr>
          <p:cNvSpPr txBox="1"/>
          <p:nvPr/>
        </p:nvSpPr>
        <p:spPr>
          <a:xfrm>
            <a:off x="6237621" y="1590649"/>
            <a:ext cx="5578771" cy="369332"/>
          </a:xfrm>
          <a:prstGeom prst="rect">
            <a:avLst/>
          </a:prstGeom>
          <a:noFill/>
        </p:spPr>
        <p:txBody>
          <a:bodyPr wrap="none" rtlCol="0">
            <a:spAutoFit/>
          </a:bodyPr>
          <a:lstStyle/>
          <a:p>
            <a:r>
              <a:rPr lang="en-CN" sz="1600" b="1" dirty="0">
                <a:latin typeface="Bahnschrift" panose="020B0502040204020203" pitchFamily="34" charset="0"/>
              </a:rPr>
              <a:t>A Signficant Difference Between Men vs. Women - </a:t>
            </a:r>
            <a:r>
              <a:rPr lang="en-CN" b="1" dirty="0">
                <a:latin typeface="Bahnschrift" panose="020B0502040204020203" pitchFamily="34" charset="0"/>
              </a:rPr>
              <a:t>JAPAN</a:t>
            </a:r>
            <a:endParaRPr lang="en-CN" sz="1600" b="1" dirty="0">
              <a:latin typeface="Bahnschrift" panose="020B0502040204020203" pitchFamily="34" charset="0"/>
            </a:endParaRPr>
          </a:p>
        </p:txBody>
      </p:sp>
      <p:grpSp>
        <p:nvGrpSpPr>
          <p:cNvPr id="4" name="Group 3">
            <a:extLst>
              <a:ext uri="{FF2B5EF4-FFF2-40B4-BE49-F238E27FC236}">
                <a16:creationId xmlns:a16="http://schemas.microsoft.com/office/drawing/2014/main" id="{E64A5908-0D42-C796-907F-B16BC5D974BD}"/>
              </a:ext>
            </a:extLst>
          </p:cNvPr>
          <p:cNvGrpSpPr/>
          <p:nvPr/>
        </p:nvGrpSpPr>
        <p:grpSpPr>
          <a:xfrm>
            <a:off x="7499304" y="2433309"/>
            <a:ext cx="2973986" cy="424941"/>
            <a:chOff x="7350633" y="1454283"/>
            <a:chExt cx="2973986" cy="424941"/>
          </a:xfrm>
        </p:grpSpPr>
        <p:sp>
          <p:nvSpPr>
            <p:cNvPr id="5" name="TextBox 4">
              <a:extLst>
                <a:ext uri="{FF2B5EF4-FFF2-40B4-BE49-F238E27FC236}">
                  <a16:creationId xmlns:a16="http://schemas.microsoft.com/office/drawing/2014/main" id="{2CA20220-5339-B179-64B8-C8E0F57EE36E}"/>
                </a:ext>
              </a:extLst>
            </p:cNvPr>
            <p:cNvSpPr txBox="1"/>
            <p:nvPr/>
          </p:nvSpPr>
          <p:spPr>
            <a:xfrm>
              <a:off x="7350633" y="1454283"/>
              <a:ext cx="2973986" cy="424941"/>
            </a:xfrm>
            <a:prstGeom prst="rect">
              <a:avLst/>
            </a:prstGeom>
            <a:solidFill>
              <a:schemeClr val="bg1"/>
            </a:solidFill>
            <a:ln w="3175">
              <a:solidFill>
                <a:schemeClr val="tx1">
                  <a:lumMod val="50000"/>
                  <a:lumOff val="50000"/>
                </a:schemeClr>
              </a:solidFill>
            </a:ln>
          </p:spPr>
          <p:txBody>
            <a:bodyPr wrap="square" rtlCol="0">
              <a:spAutoFit/>
            </a:bodyPr>
            <a:lstStyle/>
            <a:p>
              <a:pPr algn="ctr"/>
              <a:endParaRPr lang="en-CN" sz="1050" b="1" dirty="0">
                <a:latin typeface="Bahnschrift" panose="020B0502040204020203" pitchFamily="34" charset="0"/>
              </a:endParaRPr>
            </a:p>
          </p:txBody>
        </p:sp>
        <p:grpSp>
          <p:nvGrpSpPr>
            <p:cNvPr id="6" name="Group 5">
              <a:extLst>
                <a:ext uri="{FF2B5EF4-FFF2-40B4-BE49-F238E27FC236}">
                  <a16:creationId xmlns:a16="http://schemas.microsoft.com/office/drawing/2014/main" id="{A71852D9-4225-2074-C96A-93A37390DA22}"/>
                </a:ext>
              </a:extLst>
            </p:cNvPr>
            <p:cNvGrpSpPr/>
            <p:nvPr/>
          </p:nvGrpSpPr>
          <p:grpSpPr>
            <a:xfrm>
              <a:off x="7678724" y="1505238"/>
              <a:ext cx="2317804" cy="340483"/>
              <a:chOff x="7511973" y="1505238"/>
              <a:chExt cx="2317804" cy="340483"/>
            </a:xfrm>
          </p:grpSpPr>
          <p:sp>
            <p:nvSpPr>
              <p:cNvPr id="7" name="Rectangle 6">
                <a:extLst>
                  <a:ext uri="{FF2B5EF4-FFF2-40B4-BE49-F238E27FC236}">
                    <a16:creationId xmlns:a16="http://schemas.microsoft.com/office/drawing/2014/main" id="{DAD556AF-2EA1-802C-D8AE-2AB9746906E1}"/>
                  </a:ext>
                </a:extLst>
              </p:cNvPr>
              <p:cNvSpPr/>
              <p:nvPr/>
            </p:nvSpPr>
            <p:spPr>
              <a:xfrm>
                <a:off x="7511973" y="1574157"/>
                <a:ext cx="312516" cy="1851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8" name="TextBox 7">
                <a:extLst>
                  <a:ext uri="{FF2B5EF4-FFF2-40B4-BE49-F238E27FC236}">
                    <a16:creationId xmlns:a16="http://schemas.microsoft.com/office/drawing/2014/main" id="{A65E57DA-C77A-E392-C82E-5E03CC5254F8}"/>
                  </a:ext>
                </a:extLst>
              </p:cNvPr>
              <p:cNvSpPr txBox="1"/>
              <p:nvPr/>
            </p:nvSpPr>
            <p:spPr>
              <a:xfrm>
                <a:off x="7798029" y="1505238"/>
                <a:ext cx="570990" cy="338554"/>
              </a:xfrm>
              <a:prstGeom prst="rect">
                <a:avLst/>
              </a:prstGeom>
              <a:noFill/>
            </p:spPr>
            <p:txBody>
              <a:bodyPr wrap="none" rtlCol="0">
                <a:spAutoFit/>
              </a:bodyPr>
              <a:lstStyle/>
              <a:p>
                <a:r>
                  <a:rPr lang="en-CN" sz="1600" b="1" dirty="0">
                    <a:latin typeface="Bahnschrift" panose="020B0502040204020203" pitchFamily="34" charset="0"/>
                  </a:rPr>
                  <a:t>Men</a:t>
                </a:r>
              </a:p>
            </p:txBody>
          </p:sp>
          <p:sp>
            <p:nvSpPr>
              <p:cNvPr id="10" name="Rectangle 9">
                <a:extLst>
                  <a:ext uri="{FF2B5EF4-FFF2-40B4-BE49-F238E27FC236}">
                    <a16:creationId xmlns:a16="http://schemas.microsoft.com/office/drawing/2014/main" id="{3B618BD2-F3A4-B723-DFC7-D472DDB0F93F}"/>
                  </a:ext>
                </a:extLst>
              </p:cNvPr>
              <p:cNvSpPr/>
              <p:nvPr/>
            </p:nvSpPr>
            <p:spPr>
              <a:xfrm>
                <a:off x="8671366" y="1576086"/>
                <a:ext cx="312516" cy="18519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1" name="TextBox 10">
                <a:extLst>
                  <a:ext uri="{FF2B5EF4-FFF2-40B4-BE49-F238E27FC236}">
                    <a16:creationId xmlns:a16="http://schemas.microsoft.com/office/drawing/2014/main" id="{44ADE17A-A4AA-B7F0-843C-89634B2A14ED}"/>
                  </a:ext>
                </a:extLst>
              </p:cNvPr>
              <p:cNvSpPr txBox="1"/>
              <p:nvPr/>
            </p:nvSpPr>
            <p:spPr>
              <a:xfrm>
                <a:off x="8957422" y="1507167"/>
                <a:ext cx="872355" cy="338554"/>
              </a:xfrm>
              <a:prstGeom prst="rect">
                <a:avLst/>
              </a:prstGeom>
              <a:noFill/>
            </p:spPr>
            <p:txBody>
              <a:bodyPr wrap="none" rtlCol="0">
                <a:spAutoFit/>
              </a:bodyPr>
              <a:lstStyle/>
              <a:p>
                <a:r>
                  <a:rPr lang="en-CN" sz="1600" b="1" dirty="0">
                    <a:latin typeface="Bahnschrift" panose="020B0502040204020203" pitchFamily="34" charset="0"/>
                  </a:rPr>
                  <a:t>Women</a:t>
                </a:r>
              </a:p>
            </p:txBody>
          </p:sp>
        </p:grpSp>
      </p:grpSp>
    </p:spTree>
    <p:extLst>
      <p:ext uri="{BB962C8B-B14F-4D97-AF65-F5344CB8AC3E}">
        <p14:creationId xmlns:p14="http://schemas.microsoft.com/office/powerpoint/2010/main" val="31297847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CF53B6F-6146-199A-96BC-A03506E38938}"/>
              </a:ext>
            </a:extLst>
          </p:cNvPr>
          <p:cNvCxnSpPr>
            <a:cxnSpLocks/>
          </p:cNvCxnSpPr>
          <p:nvPr/>
        </p:nvCxnSpPr>
        <p:spPr>
          <a:xfrm>
            <a:off x="206062" y="6658377"/>
            <a:ext cx="1106295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8375F8D-D136-260C-7342-54B84EFD5CED}"/>
              </a:ext>
            </a:extLst>
          </p:cNvPr>
          <p:cNvSpPr txBox="1"/>
          <p:nvPr/>
        </p:nvSpPr>
        <p:spPr>
          <a:xfrm>
            <a:off x="11243616" y="6481405"/>
            <a:ext cx="766557" cy="3539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N" sz="1700" b="1" i="0" u="none" strike="noStrike" kern="1200" cap="none" spc="-150" normalizeH="0" baseline="0" noProof="0" dirty="0">
                <a:ln>
                  <a:noFill/>
                </a:ln>
                <a:solidFill>
                  <a:prstClr val="white"/>
                </a:solidFill>
                <a:effectLst/>
                <a:uLnTx/>
                <a:uFillTx/>
                <a:latin typeface="Gotham Black" pitchFamily="2" charset="0"/>
                <a:ea typeface="+mn-ea"/>
                <a:cs typeface="Gotham Black" pitchFamily="2" charset="0"/>
              </a:rPr>
              <a:t>BBDO</a:t>
            </a:r>
          </a:p>
        </p:txBody>
      </p:sp>
      <p:sp>
        <p:nvSpPr>
          <p:cNvPr id="8" name="Rectangle 7">
            <a:extLst>
              <a:ext uri="{FF2B5EF4-FFF2-40B4-BE49-F238E27FC236}">
                <a16:creationId xmlns:a16="http://schemas.microsoft.com/office/drawing/2014/main" id="{B7C0DD20-D37E-53FF-3E5B-640DDF787856}"/>
              </a:ext>
            </a:extLst>
          </p:cNvPr>
          <p:cNvSpPr/>
          <p:nvPr/>
        </p:nvSpPr>
        <p:spPr>
          <a:xfrm>
            <a:off x="863600" y="2113627"/>
            <a:ext cx="139700" cy="2452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13A98108-5C9E-C645-D46F-6623946B3E0D}"/>
              </a:ext>
            </a:extLst>
          </p:cNvPr>
          <p:cNvSpPr txBox="1"/>
          <p:nvPr/>
        </p:nvSpPr>
        <p:spPr>
          <a:xfrm>
            <a:off x="1109945" y="2113627"/>
            <a:ext cx="10472455"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N" sz="1600" b="1" i="0" u="none" strike="noStrike" kern="1200" cap="none" spc="0" normalizeH="0" baseline="0" noProof="0" dirty="0">
                <a:ln>
                  <a:noFill/>
                </a:ln>
                <a:solidFill>
                  <a:prstClr val="white"/>
                </a:solidFill>
                <a:effectLst/>
                <a:uLnTx/>
                <a:uFillTx/>
                <a:latin typeface="Bahnschrift" panose="020B0502040204020203" pitchFamily="34" charset="0"/>
                <a:ea typeface="+mn-ea"/>
                <a:cs typeface="+mn-cs"/>
              </a:rPr>
              <a:t>LEARNING </a:t>
            </a:r>
            <a:r>
              <a:rPr lang="en-CN" sz="1600" b="1" dirty="0">
                <a:solidFill>
                  <a:prstClr val="white"/>
                </a:solidFill>
                <a:latin typeface="Bahnschrift" panose="020B0502040204020203" pitchFamily="34" charset="0"/>
              </a:rPr>
              <a:t>6</a:t>
            </a:r>
            <a:r>
              <a:rPr kumimoji="0" lang="en-CN" sz="1600" b="1" i="0" u="none" strike="noStrike" kern="1200" cap="none" spc="0" normalizeH="0" baseline="0" noProof="0" dirty="0">
                <a:ln>
                  <a:noFill/>
                </a:ln>
                <a:solidFill>
                  <a:prstClr val="white"/>
                </a:solidFill>
                <a:effectLst/>
                <a:uLnTx/>
                <a:uFillTx/>
                <a:latin typeface="Bahnschrift" panose="020B0502040204020203"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CN" sz="3600" b="1" dirty="0">
                <a:solidFill>
                  <a:prstClr val="white"/>
                </a:solidFill>
                <a:latin typeface="Bahnschrift" panose="020B0502040204020203" pitchFamily="34" charset="0"/>
              </a:rPr>
              <a:t>RECENT DEVELOPMENTS IN ASIA HAVE USHERED A NEW ERA OF BRAND NATIONALISM AMONG THE MEN IN THE MIDST OF THE GEOPOLITICAL STORM.</a:t>
            </a:r>
            <a:endParaRPr kumimoji="0" lang="en-CN" sz="3600" b="1" i="0" u="none" strike="noStrike" kern="1200" cap="none" spc="0" normalizeH="0" baseline="0" noProof="0" dirty="0">
              <a:ln>
                <a:noFill/>
              </a:ln>
              <a:solidFill>
                <a:prstClr val="white"/>
              </a:solidFill>
              <a:effectLst/>
              <a:uLnTx/>
              <a:uFillTx/>
              <a:latin typeface="Bahnschrift" panose="020B0502040204020203" pitchFamily="34" charset="0"/>
              <a:ea typeface="+mn-ea"/>
              <a:cs typeface="+mn-cs"/>
            </a:endParaRPr>
          </a:p>
        </p:txBody>
      </p:sp>
    </p:spTree>
    <p:extLst>
      <p:ext uri="{BB962C8B-B14F-4D97-AF65-F5344CB8AC3E}">
        <p14:creationId xmlns:p14="http://schemas.microsoft.com/office/powerpoint/2010/main" val="26691263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5EE2BD76-EE0D-8B18-98AE-226B8DB1D12D}"/>
              </a:ext>
            </a:extLst>
          </p:cNvPr>
          <p:cNvSpPr/>
          <p:nvPr/>
        </p:nvSpPr>
        <p:spPr>
          <a:xfrm>
            <a:off x="5734372" y="0"/>
            <a:ext cx="6457627"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49" name="Rectangle 48">
            <a:extLst>
              <a:ext uri="{FF2B5EF4-FFF2-40B4-BE49-F238E27FC236}">
                <a16:creationId xmlns:a16="http://schemas.microsoft.com/office/drawing/2014/main" id="{6F8CECAA-AFE2-F31D-8D51-4FF680E1FD9A}"/>
              </a:ext>
            </a:extLst>
          </p:cNvPr>
          <p:cNvSpPr/>
          <p:nvPr/>
        </p:nvSpPr>
        <p:spPr>
          <a:xfrm>
            <a:off x="0" y="359470"/>
            <a:ext cx="424800" cy="89255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67" name="TextBox 66">
            <a:extLst>
              <a:ext uri="{FF2B5EF4-FFF2-40B4-BE49-F238E27FC236}">
                <a16:creationId xmlns:a16="http://schemas.microsoft.com/office/drawing/2014/main" id="{FA575653-4AA0-A0FC-0744-3CF3528B0B04}"/>
              </a:ext>
            </a:extLst>
          </p:cNvPr>
          <p:cNvSpPr txBox="1"/>
          <p:nvPr/>
        </p:nvSpPr>
        <p:spPr>
          <a:xfrm>
            <a:off x="575051" y="3182358"/>
            <a:ext cx="4609981" cy="2062103"/>
          </a:xfrm>
          <a:prstGeom prst="rect">
            <a:avLst/>
          </a:prstGeom>
          <a:noFill/>
        </p:spPr>
        <p:txBody>
          <a:bodyPr wrap="square" rtlCol="0">
            <a:spAutoFit/>
          </a:bodyPr>
          <a:lstStyle/>
          <a:p>
            <a:pPr marL="285750" indent="-285750" algn="l" rtl="0" latinLnBrk="0">
              <a:spcBef>
                <a:spcPts val="0"/>
              </a:spcBef>
              <a:spcAft>
                <a:spcPts val="0"/>
              </a:spcAft>
              <a:buFont typeface="Arial" panose="020B0604020202020204" pitchFamily="34" charset="0"/>
              <a:buChar char="•"/>
            </a:pPr>
            <a:r>
              <a:rPr lang="en-GB" sz="1600" b="0" i="0" dirty="0">
                <a:effectLst/>
                <a:latin typeface="Franklin Gothic Book" panose="020B0503020102020204" pitchFamily="34" charset="0"/>
              </a:rPr>
              <a:t>Consumers in countries afflicted by geopolitical tensions in the region are more likely to want brands to promote national pride.</a:t>
            </a:r>
          </a:p>
          <a:p>
            <a:pPr marL="285750" indent="-285750" algn="l" rtl="0" latinLnBrk="0">
              <a:spcBef>
                <a:spcPts val="0"/>
              </a:spcBef>
              <a:spcAft>
                <a:spcPts val="0"/>
              </a:spcAft>
              <a:buFont typeface="Arial" panose="020B0604020202020204" pitchFamily="34" charset="0"/>
              <a:buChar char="•"/>
            </a:pPr>
            <a:endParaRPr lang="en-GB" sz="1600" dirty="0">
              <a:latin typeface="Franklin Gothic Book" panose="020B0503020102020204" pitchFamily="34" charset="0"/>
            </a:endParaRPr>
          </a:p>
          <a:p>
            <a:pPr marL="285750" indent="-285750" algn="l" rtl="0" latinLnBrk="0">
              <a:spcBef>
                <a:spcPts val="0"/>
              </a:spcBef>
              <a:spcAft>
                <a:spcPts val="0"/>
              </a:spcAft>
              <a:buFont typeface="Arial" panose="020B0604020202020204" pitchFamily="34" charset="0"/>
              <a:buChar char="•"/>
            </a:pPr>
            <a:r>
              <a:rPr lang="en-GB" sz="1600" b="0" i="0" dirty="0">
                <a:effectLst/>
                <a:latin typeface="Franklin Gothic Book" panose="020B0503020102020204" pitchFamily="34" charset="0"/>
              </a:rPr>
              <a:t>This is reinforced by brands in some parts of the region (e.g., China) that embrace a purpose narrative that celebrates a newfound sense of ascendancy and patriotism.</a:t>
            </a:r>
          </a:p>
        </p:txBody>
      </p:sp>
      <p:sp>
        <p:nvSpPr>
          <p:cNvPr id="9" name="TextBox 8">
            <a:extLst>
              <a:ext uri="{FF2B5EF4-FFF2-40B4-BE49-F238E27FC236}">
                <a16:creationId xmlns:a16="http://schemas.microsoft.com/office/drawing/2014/main" id="{5E4A465A-30A6-BCC9-1B34-8B2AB0B61EB8}"/>
              </a:ext>
            </a:extLst>
          </p:cNvPr>
          <p:cNvSpPr txBox="1"/>
          <p:nvPr/>
        </p:nvSpPr>
        <p:spPr>
          <a:xfrm>
            <a:off x="467292" y="273141"/>
            <a:ext cx="4938990" cy="2554545"/>
          </a:xfrm>
          <a:prstGeom prst="rect">
            <a:avLst/>
          </a:prstGeom>
          <a:noFill/>
        </p:spPr>
        <p:txBody>
          <a:bodyPr wrap="square" rtlCol="0">
            <a:spAutoFit/>
          </a:bodyPr>
          <a:lstStyle/>
          <a:p>
            <a:r>
              <a:rPr lang="en-CN" sz="3200" b="1" dirty="0">
                <a:solidFill>
                  <a:srgbClr val="FF0000"/>
                </a:solidFill>
                <a:latin typeface="Bahnschrift" panose="020B0502040204020203" pitchFamily="34" charset="0"/>
              </a:rPr>
              <a:t>THE RISE OF NATIONAL PRIDE AND THE POTENTIAL ROLE BRANDS CAN PLAY IN STOKING IT.</a:t>
            </a:r>
            <a:endParaRPr lang="en-CN" sz="2000" b="1" dirty="0">
              <a:solidFill>
                <a:srgbClr val="FF0000"/>
              </a:solidFill>
              <a:latin typeface="Bahnschrift" panose="020B0502040204020203" pitchFamily="34" charset="0"/>
            </a:endParaRPr>
          </a:p>
        </p:txBody>
      </p:sp>
      <p:cxnSp>
        <p:nvCxnSpPr>
          <p:cNvPr id="16" name="Straight Connector 15">
            <a:extLst>
              <a:ext uri="{FF2B5EF4-FFF2-40B4-BE49-F238E27FC236}">
                <a16:creationId xmlns:a16="http://schemas.microsoft.com/office/drawing/2014/main" id="{75F9502C-7996-1BF3-7419-A8AC84EFD993}"/>
              </a:ext>
            </a:extLst>
          </p:cNvPr>
          <p:cNvCxnSpPr>
            <a:cxnSpLocks/>
          </p:cNvCxnSpPr>
          <p:nvPr/>
        </p:nvCxnSpPr>
        <p:spPr>
          <a:xfrm>
            <a:off x="206062" y="6658377"/>
            <a:ext cx="11062954"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17" name="Picture 7" descr="Picture 7">
            <a:extLst>
              <a:ext uri="{FF2B5EF4-FFF2-40B4-BE49-F238E27FC236}">
                <a16:creationId xmlns:a16="http://schemas.microsoft.com/office/drawing/2014/main" id="{28DBBB35-44D5-0019-2B52-79EE3FC0CBD7}"/>
              </a:ext>
            </a:extLst>
          </p:cNvPr>
          <p:cNvPicPr>
            <a:picLocks noChangeAspect="1"/>
          </p:cNvPicPr>
          <p:nvPr/>
        </p:nvPicPr>
        <p:blipFill>
          <a:blip r:embed="rId2"/>
          <a:stretch>
            <a:fillRect/>
          </a:stretch>
        </p:blipFill>
        <p:spPr>
          <a:xfrm>
            <a:off x="11356263" y="6563469"/>
            <a:ext cx="570474" cy="164058"/>
          </a:xfrm>
          <a:prstGeom prst="rect">
            <a:avLst/>
          </a:prstGeom>
          <a:ln w="12700" cap="flat">
            <a:noFill/>
            <a:miter lim="400000"/>
          </a:ln>
          <a:effectLst/>
        </p:spPr>
      </p:pic>
      <p:sp>
        <p:nvSpPr>
          <p:cNvPr id="3" name="TextBox 2">
            <a:extLst>
              <a:ext uri="{FF2B5EF4-FFF2-40B4-BE49-F238E27FC236}">
                <a16:creationId xmlns:a16="http://schemas.microsoft.com/office/drawing/2014/main" id="{ABD9E220-3BCD-F216-7898-D7C8F6CAF4EC}"/>
              </a:ext>
            </a:extLst>
          </p:cNvPr>
          <p:cNvSpPr txBox="1"/>
          <p:nvPr/>
        </p:nvSpPr>
        <p:spPr>
          <a:xfrm>
            <a:off x="6527765" y="321855"/>
            <a:ext cx="4830168" cy="1077218"/>
          </a:xfrm>
          <a:prstGeom prst="rect">
            <a:avLst/>
          </a:prstGeom>
          <a:noFill/>
        </p:spPr>
        <p:txBody>
          <a:bodyPr wrap="none" rtlCol="0">
            <a:spAutoFit/>
          </a:bodyPr>
          <a:lstStyle/>
          <a:p>
            <a:pPr algn="ctr"/>
            <a:r>
              <a:rPr lang="en-CN" sz="2400" b="1" dirty="0">
                <a:latin typeface="Bahnschrift" panose="020B0502040204020203" pitchFamily="34" charset="0"/>
              </a:rPr>
              <a:t>% WHO SAY THEY WANT BRANDS </a:t>
            </a:r>
          </a:p>
          <a:p>
            <a:pPr algn="ctr"/>
            <a:r>
              <a:rPr lang="en-CN" sz="2400" b="1" dirty="0">
                <a:latin typeface="Bahnschrift" panose="020B0502040204020203" pitchFamily="34" charset="0"/>
              </a:rPr>
              <a:t>TO “PROMOTE NATIONAL PRIDE”</a:t>
            </a:r>
          </a:p>
          <a:p>
            <a:pPr algn="ctr"/>
            <a:endParaRPr lang="en-CN" sz="1600" b="1" dirty="0">
              <a:latin typeface="Bahnschrift" panose="020B0502040204020203" pitchFamily="34" charset="0"/>
            </a:endParaRPr>
          </a:p>
        </p:txBody>
      </p:sp>
      <p:cxnSp>
        <p:nvCxnSpPr>
          <p:cNvPr id="19" name="Straight Connector 18">
            <a:extLst>
              <a:ext uri="{FF2B5EF4-FFF2-40B4-BE49-F238E27FC236}">
                <a16:creationId xmlns:a16="http://schemas.microsoft.com/office/drawing/2014/main" id="{98798510-30B9-E6FE-49E3-E3EFE7297F77}"/>
              </a:ext>
            </a:extLst>
          </p:cNvPr>
          <p:cNvCxnSpPr>
            <a:cxnSpLocks/>
          </p:cNvCxnSpPr>
          <p:nvPr/>
        </p:nvCxnSpPr>
        <p:spPr>
          <a:xfrm>
            <a:off x="8105343" y="1364755"/>
            <a:ext cx="159698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C19CAF93-DFDB-1AA3-9D0B-D281DD6584AF}"/>
              </a:ext>
            </a:extLst>
          </p:cNvPr>
          <p:cNvSpPr txBox="1"/>
          <p:nvPr/>
        </p:nvSpPr>
        <p:spPr>
          <a:xfrm>
            <a:off x="5909116" y="6169405"/>
            <a:ext cx="3234884" cy="369332"/>
          </a:xfrm>
          <a:prstGeom prst="rect">
            <a:avLst/>
          </a:prstGeom>
          <a:noFill/>
        </p:spPr>
        <p:txBody>
          <a:bodyPr wrap="square" rtlCol="0">
            <a:spAutoFit/>
          </a:bodyPr>
          <a:lstStyle/>
          <a:p>
            <a:r>
              <a:rPr lang="en-CN" sz="900" dirty="0">
                <a:latin typeface="Franklin Gothic Book" panose="020B0503020102020204" pitchFamily="34" charset="0"/>
              </a:rPr>
              <a:t>BASE: Purpose-Driven Shoppers</a:t>
            </a:r>
          </a:p>
          <a:p>
            <a:r>
              <a:rPr lang="en-CN" sz="900" dirty="0">
                <a:latin typeface="Franklin Gothic Book" panose="020B0503020102020204" pitchFamily="34" charset="0"/>
              </a:rPr>
              <a:t>*Note - as part of top-3 choices</a:t>
            </a:r>
          </a:p>
        </p:txBody>
      </p:sp>
      <p:graphicFrame>
        <p:nvGraphicFramePr>
          <p:cNvPr id="12" name="Chart 11">
            <a:extLst>
              <a:ext uri="{FF2B5EF4-FFF2-40B4-BE49-F238E27FC236}">
                <a16:creationId xmlns:a16="http://schemas.microsoft.com/office/drawing/2014/main" id="{FBD300EA-C7A5-D3B3-C9DC-6EDF5C632D1B}"/>
              </a:ext>
            </a:extLst>
          </p:cNvPr>
          <p:cNvGraphicFramePr/>
          <p:nvPr>
            <p:extLst>
              <p:ext uri="{D42A27DB-BD31-4B8C-83A1-F6EECF244321}">
                <p14:modId xmlns:p14="http://schemas.microsoft.com/office/powerpoint/2010/main" val="3050300459"/>
              </p:ext>
            </p:extLst>
          </p:nvPr>
        </p:nvGraphicFramePr>
        <p:xfrm>
          <a:off x="7127310" y="1720928"/>
          <a:ext cx="4515350" cy="4253344"/>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FE6E6C6E-A102-3171-BC06-5DEE697F0E6B}"/>
              </a:ext>
            </a:extLst>
          </p:cNvPr>
          <p:cNvSpPr txBox="1"/>
          <p:nvPr/>
        </p:nvSpPr>
        <p:spPr>
          <a:xfrm>
            <a:off x="6201391" y="1975192"/>
            <a:ext cx="1006686" cy="338554"/>
          </a:xfrm>
          <a:prstGeom prst="rect">
            <a:avLst/>
          </a:prstGeom>
          <a:noFill/>
        </p:spPr>
        <p:txBody>
          <a:bodyPr wrap="none" rtlCol="0">
            <a:spAutoFit/>
          </a:bodyPr>
          <a:lstStyle/>
          <a:p>
            <a:r>
              <a:rPr lang="en-CN" sz="1600" dirty="0">
                <a:latin typeface="Franklin Gothic Book" panose="020B0503020102020204" pitchFamily="34" charset="0"/>
              </a:rPr>
              <a:t>Total Asia</a:t>
            </a:r>
          </a:p>
        </p:txBody>
      </p:sp>
      <p:sp>
        <p:nvSpPr>
          <p:cNvPr id="14" name="TextBox 13">
            <a:extLst>
              <a:ext uri="{FF2B5EF4-FFF2-40B4-BE49-F238E27FC236}">
                <a16:creationId xmlns:a16="http://schemas.microsoft.com/office/drawing/2014/main" id="{6C23376D-1F3A-BE7A-DB79-3456AC09B11D}"/>
              </a:ext>
            </a:extLst>
          </p:cNvPr>
          <p:cNvSpPr txBox="1"/>
          <p:nvPr/>
        </p:nvSpPr>
        <p:spPr>
          <a:xfrm>
            <a:off x="6201391" y="2540950"/>
            <a:ext cx="679994" cy="338554"/>
          </a:xfrm>
          <a:prstGeom prst="rect">
            <a:avLst/>
          </a:prstGeom>
          <a:noFill/>
        </p:spPr>
        <p:txBody>
          <a:bodyPr wrap="none" rtlCol="0">
            <a:spAutoFit/>
          </a:bodyPr>
          <a:lstStyle/>
          <a:p>
            <a:r>
              <a:rPr lang="en-CN" sz="1600" dirty="0">
                <a:latin typeface="Franklin Gothic Book" panose="020B0503020102020204" pitchFamily="34" charset="0"/>
              </a:rPr>
              <a:t>China</a:t>
            </a:r>
          </a:p>
        </p:txBody>
      </p:sp>
      <p:sp>
        <p:nvSpPr>
          <p:cNvPr id="15" name="TextBox 14">
            <a:extLst>
              <a:ext uri="{FF2B5EF4-FFF2-40B4-BE49-F238E27FC236}">
                <a16:creationId xmlns:a16="http://schemas.microsoft.com/office/drawing/2014/main" id="{B15294C9-5A29-7168-D07D-429B7F65508D}"/>
              </a:ext>
            </a:extLst>
          </p:cNvPr>
          <p:cNvSpPr txBox="1"/>
          <p:nvPr/>
        </p:nvSpPr>
        <p:spPr>
          <a:xfrm>
            <a:off x="6201391" y="3117146"/>
            <a:ext cx="926857" cy="338554"/>
          </a:xfrm>
          <a:prstGeom prst="rect">
            <a:avLst/>
          </a:prstGeom>
          <a:noFill/>
        </p:spPr>
        <p:txBody>
          <a:bodyPr wrap="none" rtlCol="0">
            <a:spAutoFit/>
          </a:bodyPr>
          <a:lstStyle/>
          <a:p>
            <a:r>
              <a:rPr lang="en-CN" sz="1600" dirty="0">
                <a:latin typeface="Franklin Gothic Book" panose="020B0503020102020204" pitchFamily="34" charset="0"/>
              </a:rPr>
              <a:t>Thailand</a:t>
            </a:r>
          </a:p>
        </p:txBody>
      </p:sp>
      <p:sp>
        <p:nvSpPr>
          <p:cNvPr id="18" name="TextBox 17">
            <a:extLst>
              <a:ext uri="{FF2B5EF4-FFF2-40B4-BE49-F238E27FC236}">
                <a16:creationId xmlns:a16="http://schemas.microsoft.com/office/drawing/2014/main" id="{C90F8914-C96C-FE6B-410D-07BB71614116}"/>
              </a:ext>
            </a:extLst>
          </p:cNvPr>
          <p:cNvSpPr txBox="1"/>
          <p:nvPr/>
        </p:nvSpPr>
        <p:spPr>
          <a:xfrm>
            <a:off x="6201391" y="3682904"/>
            <a:ext cx="1127232" cy="338554"/>
          </a:xfrm>
          <a:prstGeom prst="rect">
            <a:avLst/>
          </a:prstGeom>
          <a:noFill/>
        </p:spPr>
        <p:txBody>
          <a:bodyPr wrap="none" rtlCol="0">
            <a:spAutoFit/>
          </a:bodyPr>
          <a:lstStyle/>
          <a:p>
            <a:r>
              <a:rPr lang="en-CN" sz="1600" dirty="0">
                <a:latin typeface="Franklin Gothic Book" panose="020B0503020102020204" pitchFamily="34" charset="0"/>
              </a:rPr>
              <a:t>Philippines</a:t>
            </a:r>
          </a:p>
        </p:txBody>
      </p:sp>
      <p:sp>
        <p:nvSpPr>
          <p:cNvPr id="20" name="TextBox 19">
            <a:extLst>
              <a:ext uri="{FF2B5EF4-FFF2-40B4-BE49-F238E27FC236}">
                <a16:creationId xmlns:a16="http://schemas.microsoft.com/office/drawing/2014/main" id="{A6FBAE68-D0ED-3AA6-1EC6-F6F7B33A0CE7}"/>
              </a:ext>
            </a:extLst>
          </p:cNvPr>
          <p:cNvSpPr txBox="1"/>
          <p:nvPr/>
        </p:nvSpPr>
        <p:spPr>
          <a:xfrm>
            <a:off x="6201391" y="4234048"/>
            <a:ext cx="918521" cy="338554"/>
          </a:xfrm>
          <a:prstGeom prst="rect">
            <a:avLst/>
          </a:prstGeom>
          <a:noFill/>
        </p:spPr>
        <p:txBody>
          <a:bodyPr wrap="none" rtlCol="0">
            <a:spAutoFit/>
          </a:bodyPr>
          <a:lstStyle/>
          <a:p>
            <a:r>
              <a:rPr lang="en-CN" sz="1600" dirty="0">
                <a:latin typeface="Franklin Gothic Book" panose="020B0503020102020204" pitchFamily="34" charset="0"/>
              </a:rPr>
              <a:t>S. Korea</a:t>
            </a:r>
          </a:p>
        </p:txBody>
      </p:sp>
      <p:sp>
        <p:nvSpPr>
          <p:cNvPr id="21" name="TextBox 20">
            <a:extLst>
              <a:ext uri="{FF2B5EF4-FFF2-40B4-BE49-F238E27FC236}">
                <a16:creationId xmlns:a16="http://schemas.microsoft.com/office/drawing/2014/main" id="{1B166BA3-0CDE-526A-41C4-9FD8B2C9BFE4}"/>
              </a:ext>
            </a:extLst>
          </p:cNvPr>
          <p:cNvSpPr txBox="1"/>
          <p:nvPr/>
        </p:nvSpPr>
        <p:spPr>
          <a:xfrm>
            <a:off x="6201391" y="4810244"/>
            <a:ext cx="699230" cy="338554"/>
          </a:xfrm>
          <a:prstGeom prst="rect">
            <a:avLst/>
          </a:prstGeom>
          <a:noFill/>
        </p:spPr>
        <p:txBody>
          <a:bodyPr wrap="none" rtlCol="0">
            <a:spAutoFit/>
          </a:bodyPr>
          <a:lstStyle/>
          <a:p>
            <a:r>
              <a:rPr lang="en-CN" sz="1600" dirty="0">
                <a:latin typeface="Franklin Gothic Book" panose="020B0503020102020204" pitchFamily="34" charset="0"/>
              </a:rPr>
              <a:t>Japan</a:t>
            </a:r>
          </a:p>
        </p:txBody>
      </p:sp>
      <p:sp>
        <p:nvSpPr>
          <p:cNvPr id="22" name="TextBox 21">
            <a:extLst>
              <a:ext uri="{FF2B5EF4-FFF2-40B4-BE49-F238E27FC236}">
                <a16:creationId xmlns:a16="http://schemas.microsoft.com/office/drawing/2014/main" id="{F1ADF3B7-03A3-9989-BD96-75850990EDC0}"/>
              </a:ext>
            </a:extLst>
          </p:cNvPr>
          <p:cNvSpPr txBox="1"/>
          <p:nvPr/>
        </p:nvSpPr>
        <p:spPr>
          <a:xfrm>
            <a:off x="6201391" y="5376002"/>
            <a:ext cx="612668" cy="338554"/>
          </a:xfrm>
          <a:prstGeom prst="rect">
            <a:avLst/>
          </a:prstGeom>
          <a:noFill/>
        </p:spPr>
        <p:txBody>
          <a:bodyPr wrap="none" rtlCol="0">
            <a:spAutoFit/>
          </a:bodyPr>
          <a:lstStyle/>
          <a:p>
            <a:r>
              <a:rPr lang="en-CN" sz="1600" dirty="0">
                <a:latin typeface="Franklin Gothic Book" panose="020B0503020102020204" pitchFamily="34" charset="0"/>
              </a:rPr>
              <a:t>India</a:t>
            </a:r>
          </a:p>
        </p:txBody>
      </p:sp>
      <p:cxnSp>
        <p:nvCxnSpPr>
          <p:cNvPr id="25" name="Straight Connector 24">
            <a:extLst>
              <a:ext uri="{FF2B5EF4-FFF2-40B4-BE49-F238E27FC236}">
                <a16:creationId xmlns:a16="http://schemas.microsoft.com/office/drawing/2014/main" id="{EEAECE76-57EC-8072-F85C-2BF5D128BE9E}"/>
              </a:ext>
            </a:extLst>
          </p:cNvPr>
          <p:cNvCxnSpPr/>
          <p:nvPr/>
        </p:nvCxnSpPr>
        <p:spPr>
          <a:xfrm>
            <a:off x="9156526" y="1720928"/>
            <a:ext cx="0" cy="4361330"/>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80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5EE2BD76-EE0D-8B18-98AE-226B8DB1D12D}"/>
              </a:ext>
            </a:extLst>
          </p:cNvPr>
          <p:cNvSpPr/>
          <p:nvPr/>
        </p:nvSpPr>
        <p:spPr>
          <a:xfrm>
            <a:off x="5734372" y="0"/>
            <a:ext cx="6457627"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49" name="Rectangle 48">
            <a:extLst>
              <a:ext uri="{FF2B5EF4-FFF2-40B4-BE49-F238E27FC236}">
                <a16:creationId xmlns:a16="http://schemas.microsoft.com/office/drawing/2014/main" id="{6F8CECAA-AFE2-F31D-8D51-4FF680E1FD9A}"/>
              </a:ext>
            </a:extLst>
          </p:cNvPr>
          <p:cNvSpPr/>
          <p:nvPr/>
        </p:nvSpPr>
        <p:spPr>
          <a:xfrm>
            <a:off x="0" y="359470"/>
            <a:ext cx="424800" cy="89255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67" name="TextBox 66">
            <a:extLst>
              <a:ext uri="{FF2B5EF4-FFF2-40B4-BE49-F238E27FC236}">
                <a16:creationId xmlns:a16="http://schemas.microsoft.com/office/drawing/2014/main" id="{FA575653-4AA0-A0FC-0744-3CF3528B0B04}"/>
              </a:ext>
            </a:extLst>
          </p:cNvPr>
          <p:cNvSpPr txBox="1"/>
          <p:nvPr/>
        </p:nvSpPr>
        <p:spPr>
          <a:xfrm>
            <a:off x="575051" y="2738415"/>
            <a:ext cx="4827137" cy="2554545"/>
          </a:xfrm>
          <a:prstGeom prst="rect">
            <a:avLst/>
          </a:prstGeom>
          <a:noFill/>
        </p:spPr>
        <p:txBody>
          <a:bodyPr wrap="square" rtlCol="0">
            <a:spAutoFit/>
          </a:bodyPr>
          <a:lstStyle/>
          <a:p>
            <a:pPr marL="187325" indent="-187325">
              <a:buFont typeface="Arial" panose="020B0604020202020204" pitchFamily="34" charset="0"/>
              <a:buChar char="•"/>
            </a:pPr>
            <a:r>
              <a:rPr lang="en-CN" sz="1600" dirty="0">
                <a:latin typeface="Franklin Gothic Book" panose="020B0503020102020204" pitchFamily="34" charset="0"/>
              </a:rPr>
              <a:t>In C</a:t>
            </a:r>
            <a:r>
              <a:rPr lang="en-US" sz="1600" dirty="0">
                <a:latin typeface="Franklin Gothic Book" panose="020B0503020102020204" pitchFamily="34" charset="0"/>
              </a:rPr>
              <a:t>h</a:t>
            </a:r>
            <a:r>
              <a:rPr lang="en-CN" sz="1600" dirty="0">
                <a:latin typeface="Franklin Gothic Book" panose="020B0503020102020204" pitchFamily="34" charset="0"/>
              </a:rPr>
              <a:t>ina, promoting national pride is the #3 brand purpose that men want brands to champion.</a:t>
            </a:r>
          </a:p>
          <a:p>
            <a:pPr marL="187325" indent="-187325">
              <a:buFont typeface="Arial" panose="020B0604020202020204" pitchFamily="34" charset="0"/>
              <a:buChar char="•"/>
            </a:pPr>
            <a:endParaRPr lang="en-CN" sz="1600" dirty="0">
              <a:latin typeface="Franklin Gothic Book" panose="020B0503020102020204" pitchFamily="34" charset="0"/>
            </a:endParaRPr>
          </a:p>
          <a:p>
            <a:pPr marL="187325" indent="-187325">
              <a:buFont typeface="Arial" panose="020B0604020202020204" pitchFamily="34" charset="0"/>
              <a:buChar char="•"/>
            </a:pPr>
            <a:r>
              <a:rPr lang="en-CN" sz="1600" dirty="0">
                <a:latin typeface="Franklin Gothic Book" panose="020B0503020102020204" pitchFamily="34" charset="0"/>
              </a:rPr>
              <a:t>Among Japanese men, this topic is even more compelling than the theme of environment and sustainabiity.</a:t>
            </a:r>
          </a:p>
          <a:p>
            <a:pPr marL="187325" indent="-187325">
              <a:buFont typeface="Arial" panose="020B0604020202020204" pitchFamily="34" charset="0"/>
              <a:buChar char="•"/>
            </a:pPr>
            <a:endParaRPr lang="en-CN" sz="1600" dirty="0">
              <a:latin typeface="Franklin Gothic Book" panose="020B0503020102020204" pitchFamily="34" charset="0"/>
            </a:endParaRPr>
          </a:p>
          <a:p>
            <a:pPr marL="187325" indent="-187325">
              <a:buFont typeface="Arial" panose="020B0604020202020204" pitchFamily="34" charset="0"/>
              <a:buChar char="•"/>
            </a:pPr>
            <a:r>
              <a:rPr lang="en-CN" sz="1600" dirty="0">
                <a:latin typeface="Franklin Gothic Book" panose="020B0503020102020204" pitchFamily="34" charset="0"/>
              </a:rPr>
              <a:t>W</a:t>
            </a:r>
            <a:r>
              <a:rPr lang="en-US" sz="1600" dirty="0">
                <a:latin typeface="Franklin Gothic Book" panose="020B0503020102020204" pitchFamily="34" charset="0"/>
              </a:rPr>
              <a:t>o</a:t>
            </a:r>
            <a:r>
              <a:rPr lang="en-CN" sz="1600" dirty="0">
                <a:latin typeface="Franklin Gothic Book" panose="020B0503020102020204" pitchFamily="34" charset="0"/>
              </a:rPr>
              <a:t>men in these two countries, on the other hand, are less concerned with such nationalistic brand rhetoric.</a:t>
            </a:r>
          </a:p>
        </p:txBody>
      </p:sp>
      <p:sp>
        <p:nvSpPr>
          <p:cNvPr id="9" name="TextBox 8">
            <a:extLst>
              <a:ext uri="{FF2B5EF4-FFF2-40B4-BE49-F238E27FC236}">
                <a16:creationId xmlns:a16="http://schemas.microsoft.com/office/drawing/2014/main" id="{5E4A465A-30A6-BCC9-1B34-8B2AB0B61EB8}"/>
              </a:ext>
            </a:extLst>
          </p:cNvPr>
          <p:cNvSpPr txBox="1"/>
          <p:nvPr/>
        </p:nvSpPr>
        <p:spPr>
          <a:xfrm>
            <a:off x="467291" y="273141"/>
            <a:ext cx="5134418" cy="2062103"/>
          </a:xfrm>
          <a:prstGeom prst="rect">
            <a:avLst/>
          </a:prstGeom>
          <a:noFill/>
        </p:spPr>
        <p:txBody>
          <a:bodyPr wrap="square" rtlCol="0">
            <a:spAutoFit/>
          </a:bodyPr>
          <a:lstStyle/>
          <a:p>
            <a:r>
              <a:rPr lang="en-CN" sz="3200" b="1" dirty="0">
                <a:solidFill>
                  <a:srgbClr val="FF0000"/>
                </a:solidFill>
                <a:latin typeface="Bahnschrift" panose="020B0502040204020203" pitchFamily="34" charset="0"/>
              </a:rPr>
              <a:t>IN CHINA AND JAPAN, </a:t>
            </a:r>
          </a:p>
          <a:p>
            <a:r>
              <a:rPr lang="en-CN" sz="3200" b="1" dirty="0">
                <a:solidFill>
                  <a:srgbClr val="FF0000"/>
                </a:solidFill>
                <a:latin typeface="Bahnschrift" panose="020B0502040204020203" pitchFamily="34" charset="0"/>
              </a:rPr>
              <a:t>THE DESIRE FOR ‘PATRIOTIC BRANDS’ CENTERS AROUND MEN.</a:t>
            </a:r>
            <a:endParaRPr lang="en-CN" sz="2000" b="1" dirty="0">
              <a:solidFill>
                <a:srgbClr val="FF0000"/>
              </a:solidFill>
              <a:latin typeface="Bahnschrift" panose="020B0502040204020203" pitchFamily="34" charset="0"/>
            </a:endParaRPr>
          </a:p>
        </p:txBody>
      </p:sp>
      <p:cxnSp>
        <p:nvCxnSpPr>
          <p:cNvPr id="16" name="Straight Connector 15">
            <a:extLst>
              <a:ext uri="{FF2B5EF4-FFF2-40B4-BE49-F238E27FC236}">
                <a16:creationId xmlns:a16="http://schemas.microsoft.com/office/drawing/2014/main" id="{75F9502C-7996-1BF3-7419-A8AC84EFD993}"/>
              </a:ext>
            </a:extLst>
          </p:cNvPr>
          <p:cNvCxnSpPr>
            <a:cxnSpLocks/>
          </p:cNvCxnSpPr>
          <p:nvPr/>
        </p:nvCxnSpPr>
        <p:spPr>
          <a:xfrm>
            <a:off x="206062" y="6658377"/>
            <a:ext cx="11062954"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17" name="Picture 7" descr="Picture 7">
            <a:extLst>
              <a:ext uri="{FF2B5EF4-FFF2-40B4-BE49-F238E27FC236}">
                <a16:creationId xmlns:a16="http://schemas.microsoft.com/office/drawing/2014/main" id="{28DBBB35-44D5-0019-2B52-79EE3FC0CBD7}"/>
              </a:ext>
            </a:extLst>
          </p:cNvPr>
          <p:cNvPicPr>
            <a:picLocks noChangeAspect="1"/>
          </p:cNvPicPr>
          <p:nvPr/>
        </p:nvPicPr>
        <p:blipFill>
          <a:blip r:embed="rId2"/>
          <a:stretch>
            <a:fillRect/>
          </a:stretch>
        </p:blipFill>
        <p:spPr>
          <a:xfrm>
            <a:off x="11356263" y="6563469"/>
            <a:ext cx="570474" cy="164058"/>
          </a:xfrm>
          <a:prstGeom prst="rect">
            <a:avLst/>
          </a:prstGeom>
          <a:ln w="12700" cap="flat">
            <a:noFill/>
            <a:miter lim="400000"/>
          </a:ln>
          <a:effectLst/>
        </p:spPr>
      </p:pic>
      <p:graphicFrame>
        <p:nvGraphicFramePr>
          <p:cNvPr id="2" name="Chart 1">
            <a:extLst>
              <a:ext uri="{FF2B5EF4-FFF2-40B4-BE49-F238E27FC236}">
                <a16:creationId xmlns:a16="http://schemas.microsoft.com/office/drawing/2014/main" id="{CCAB374B-292C-0EAF-2DB2-72DF852DD6CD}"/>
              </a:ext>
            </a:extLst>
          </p:cNvPr>
          <p:cNvGraphicFramePr/>
          <p:nvPr>
            <p:extLst>
              <p:ext uri="{D42A27DB-BD31-4B8C-83A1-F6EECF244321}">
                <p14:modId xmlns:p14="http://schemas.microsoft.com/office/powerpoint/2010/main" val="357860985"/>
              </p:ext>
            </p:extLst>
          </p:nvPr>
        </p:nvGraphicFramePr>
        <p:xfrm>
          <a:off x="6102599" y="3231110"/>
          <a:ext cx="5757217" cy="2556479"/>
        </p:xfrm>
        <a:graphic>
          <a:graphicData uri="http://schemas.openxmlformats.org/drawingml/2006/chart">
            <c:chart xmlns:c="http://schemas.openxmlformats.org/drawingml/2006/chart" xmlns:r="http://schemas.openxmlformats.org/officeDocument/2006/relationships" r:id="rId3"/>
          </a:graphicData>
        </a:graphic>
      </p:graphicFrame>
      <p:cxnSp>
        <p:nvCxnSpPr>
          <p:cNvPr id="19" name="Straight Connector 18">
            <a:extLst>
              <a:ext uri="{FF2B5EF4-FFF2-40B4-BE49-F238E27FC236}">
                <a16:creationId xmlns:a16="http://schemas.microsoft.com/office/drawing/2014/main" id="{98798510-30B9-E6FE-49E3-E3EFE7297F77}"/>
              </a:ext>
            </a:extLst>
          </p:cNvPr>
          <p:cNvCxnSpPr>
            <a:cxnSpLocks/>
          </p:cNvCxnSpPr>
          <p:nvPr/>
        </p:nvCxnSpPr>
        <p:spPr>
          <a:xfrm>
            <a:off x="8144359" y="1352229"/>
            <a:ext cx="159698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C19CAF93-DFDB-1AA3-9D0B-D281DD6584AF}"/>
              </a:ext>
            </a:extLst>
          </p:cNvPr>
          <p:cNvSpPr txBox="1"/>
          <p:nvPr/>
        </p:nvSpPr>
        <p:spPr>
          <a:xfrm>
            <a:off x="5909116" y="6394873"/>
            <a:ext cx="3234884" cy="230832"/>
          </a:xfrm>
          <a:prstGeom prst="rect">
            <a:avLst/>
          </a:prstGeom>
          <a:noFill/>
        </p:spPr>
        <p:txBody>
          <a:bodyPr wrap="square" rtlCol="0">
            <a:spAutoFit/>
          </a:bodyPr>
          <a:lstStyle/>
          <a:p>
            <a:r>
              <a:rPr lang="en-CN" sz="900" dirty="0">
                <a:latin typeface="Franklin Gothic Book" panose="020B0503020102020204" pitchFamily="34" charset="0"/>
              </a:rPr>
              <a:t>BASE: Purpose-Driven Shoppers</a:t>
            </a:r>
          </a:p>
        </p:txBody>
      </p:sp>
      <p:sp>
        <p:nvSpPr>
          <p:cNvPr id="46" name="TextBox 45">
            <a:extLst>
              <a:ext uri="{FF2B5EF4-FFF2-40B4-BE49-F238E27FC236}">
                <a16:creationId xmlns:a16="http://schemas.microsoft.com/office/drawing/2014/main" id="{CCA9823F-3A1F-B7E1-A9E3-FAB62A95C7F3}"/>
              </a:ext>
            </a:extLst>
          </p:cNvPr>
          <p:cNvSpPr txBox="1"/>
          <p:nvPr/>
        </p:nvSpPr>
        <p:spPr>
          <a:xfrm>
            <a:off x="6869334" y="5659717"/>
            <a:ext cx="1577696" cy="338554"/>
          </a:xfrm>
          <a:prstGeom prst="rect">
            <a:avLst/>
          </a:prstGeom>
          <a:noFill/>
        </p:spPr>
        <p:txBody>
          <a:bodyPr wrap="square" rtlCol="0">
            <a:spAutoFit/>
          </a:bodyPr>
          <a:lstStyle/>
          <a:p>
            <a:pPr algn="ctr"/>
            <a:r>
              <a:rPr lang="en-CN" sz="1600" dirty="0">
                <a:latin typeface="Franklin Gothic Book" panose="020B0503020102020204" pitchFamily="34" charset="0"/>
              </a:rPr>
              <a:t>China</a:t>
            </a:r>
          </a:p>
        </p:txBody>
      </p:sp>
      <p:sp>
        <p:nvSpPr>
          <p:cNvPr id="47" name="TextBox 46">
            <a:extLst>
              <a:ext uri="{FF2B5EF4-FFF2-40B4-BE49-F238E27FC236}">
                <a16:creationId xmlns:a16="http://schemas.microsoft.com/office/drawing/2014/main" id="{20569EC7-E0B3-8BD5-B850-88E71929BB2E}"/>
              </a:ext>
            </a:extLst>
          </p:cNvPr>
          <p:cNvSpPr txBox="1"/>
          <p:nvPr/>
        </p:nvSpPr>
        <p:spPr>
          <a:xfrm>
            <a:off x="9632444" y="5666344"/>
            <a:ext cx="1447723" cy="338554"/>
          </a:xfrm>
          <a:prstGeom prst="rect">
            <a:avLst/>
          </a:prstGeom>
          <a:noFill/>
        </p:spPr>
        <p:txBody>
          <a:bodyPr wrap="square" rtlCol="0">
            <a:spAutoFit/>
          </a:bodyPr>
          <a:lstStyle/>
          <a:p>
            <a:pPr algn="ctr"/>
            <a:r>
              <a:rPr lang="en-CN" sz="1600" dirty="0">
                <a:latin typeface="Franklin Gothic Book" panose="020B0503020102020204" pitchFamily="34" charset="0"/>
              </a:rPr>
              <a:t>Japan</a:t>
            </a:r>
          </a:p>
        </p:txBody>
      </p:sp>
      <p:sp>
        <p:nvSpPr>
          <p:cNvPr id="68" name="TextBox 67">
            <a:extLst>
              <a:ext uri="{FF2B5EF4-FFF2-40B4-BE49-F238E27FC236}">
                <a16:creationId xmlns:a16="http://schemas.microsoft.com/office/drawing/2014/main" id="{0928F9BD-A393-638F-DF52-D3EDA77B0245}"/>
              </a:ext>
            </a:extLst>
          </p:cNvPr>
          <p:cNvSpPr txBox="1"/>
          <p:nvPr/>
        </p:nvSpPr>
        <p:spPr>
          <a:xfrm>
            <a:off x="6635166" y="1690857"/>
            <a:ext cx="4615366" cy="338554"/>
          </a:xfrm>
          <a:prstGeom prst="rect">
            <a:avLst/>
          </a:prstGeom>
          <a:noFill/>
        </p:spPr>
        <p:txBody>
          <a:bodyPr wrap="none" rtlCol="0">
            <a:spAutoFit/>
          </a:bodyPr>
          <a:lstStyle/>
          <a:p>
            <a:r>
              <a:rPr lang="en-CN" sz="1600" b="1" dirty="0">
                <a:latin typeface="Bahnschrift" panose="020B0502040204020203" pitchFamily="34" charset="0"/>
              </a:rPr>
              <a:t>Signficant Difference Between Men vs. Women</a:t>
            </a:r>
          </a:p>
        </p:txBody>
      </p:sp>
      <p:grpSp>
        <p:nvGrpSpPr>
          <p:cNvPr id="4" name="Group 3">
            <a:extLst>
              <a:ext uri="{FF2B5EF4-FFF2-40B4-BE49-F238E27FC236}">
                <a16:creationId xmlns:a16="http://schemas.microsoft.com/office/drawing/2014/main" id="{E64A5908-0D42-C796-907F-B16BC5D974BD}"/>
              </a:ext>
            </a:extLst>
          </p:cNvPr>
          <p:cNvGrpSpPr/>
          <p:nvPr/>
        </p:nvGrpSpPr>
        <p:grpSpPr>
          <a:xfrm>
            <a:off x="7499304" y="2433309"/>
            <a:ext cx="2973986" cy="424941"/>
            <a:chOff x="7350633" y="1454283"/>
            <a:chExt cx="2973986" cy="424941"/>
          </a:xfrm>
        </p:grpSpPr>
        <p:sp>
          <p:nvSpPr>
            <p:cNvPr id="5" name="TextBox 4">
              <a:extLst>
                <a:ext uri="{FF2B5EF4-FFF2-40B4-BE49-F238E27FC236}">
                  <a16:creationId xmlns:a16="http://schemas.microsoft.com/office/drawing/2014/main" id="{2CA20220-5339-B179-64B8-C8E0F57EE36E}"/>
                </a:ext>
              </a:extLst>
            </p:cNvPr>
            <p:cNvSpPr txBox="1"/>
            <p:nvPr/>
          </p:nvSpPr>
          <p:spPr>
            <a:xfrm>
              <a:off x="7350633" y="1454283"/>
              <a:ext cx="2973986" cy="424941"/>
            </a:xfrm>
            <a:prstGeom prst="rect">
              <a:avLst/>
            </a:prstGeom>
            <a:solidFill>
              <a:schemeClr val="bg1"/>
            </a:solidFill>
            <a:ln w="3175">
              <a:solidFill>
                <a:schemeClr val="tx1">
                  <a:lumMod val="50000"/>
                  <a:lumOff val="50000"/>
                </a:schemeClr>
              </a:solidFill>
            </a:ln>
          </p:spPr>
          <p:txBody>
            <a:bodyPr wrap="square" rtlCol="0">
              <a:spAutoFit/>
            </a:bodyPr>
            <a:lstStyle/>
            <a:p>
              <a:pPr algn="ctr"/>
              <a:endParaRPr lang="en-CN" sz="1050" b="1" dirty="0">
                <a:latin typeface="Bahnschrift" panose="020B0502040204020203" pitchFamily="34" charset="0"/>
              </a:endParaRPr>
            </a:p>
          </p:txBody>
        </p:sp>
        <p:grpSp>
          <p:nvGrpSpPr>
            <p:cNvPr id="6" name="Group 5">
              <a:extLst>
                <a:ext uri="{FF2B5EF4-FFF2-40B4-BE49-F238E27FC236}">
                  <a16:creationId xmlns:a16="http://schemas.microsoft.com/office/drawing/2014/main" id="{A71852D9-4225-2074-C96A-93A37390DA22}"/>
                </a:ext>
              </a:extLst>
            </p:cNvPr>
            <p:cNvGrpSpPr/>
            <p:nvPr/>
          </p:nvGrpSpPr>
          <p:grpSpPr>
            <a:xfrm>
              <a:off x="7678724" y="1505238"/>
              <a:ext cx="2317804" cy="340483"/>
              <a:chOff x="7511973" y="1505238"/>
              <a:chExt cx="2317804" cy="340483"/>
            </a:xfrm>
          </p:grpSpPr>
          <p:sp>
            <p:nvSpPr>
              <p:cNvPr id="7" name="Rectangle 6">
                <a:extLst>
                  <a:ext uri="{FF2B5EF4-FFF2-40B4-BE49-F238E27FC236}">
                    <a16:creationId xmlns:a16="http://schemas.microsoft.com/office/drawing/2014/main" id="{DAD556AF-2EA1-802C-D8AE-2AB9746906E1}"/>
                  </a:ext>
                </a:extLst>
              </p:cNvPr>
              <p:cNvSpPr/>
              <p:nvPr/>
            </p:nvSpPr>
            <p:spPr>
              <a:xfrm>
                <a:off x="7511973" y="1574157"/>
                <a:ext cx="312516" cy="1851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8" name="TextBox 7">
                <a:extLst>
                  <a:ext uri="{FF2B5EF4-FFF2-40B4-BE49-F238E27FC236}">
                    <a16:creationId xmlns:a16="http://schemas.microsoft.com/office/drawing/2014/main" id="{A65E57DA-C77A-E392-C82E-5E03CC5254F8}"/>
                  </a:ext>
                </a:extLst>
              </p:cNvPr>
              <p:cNvSpPr txBox="1"/>
              <p:nvPr/>
            </p:nvSpPr>
            <p:spPr>
              <a:xfrm>
                <a:off x="7798029" y="1505238"/>
                <a:ext cx="570990" cy="338554"/>
              </a:xfrm>
              <a:prstGeom prst="rect">
                <a:avLst/>
              </a:prstGeom>
              <a:noFill/>
            </p:spPr>
            <p:txBody>
              <a:bodyPr wrap="none" rtlCol="0">
                <a:spAutoFit/>
              </a:bodyPr>
              <a:lstStyle/>
              <a:p>
                <a:r>
                  <a:rPr lang="en-CN" sz="1600" b="1" dirty="0">
                    <a:latin typeface="Bahnschrift" panose="020B0502040204020203" pitchFamily="34" charset="0"/>
                  </a:rPr>
                  <a:t>Men</a:t>
                </a:r>
              </a:p>
            </p:txBody>
          </p:sp>
          <p:sp>
            <p:nvSpPr>
              <p:cNvPr id="10" name="Rectangle 9">
                <a:extLst>
                  <a:ext uri="{FF2B5EF4-FFF2-40B4-BE49-F238E27FC236}">
                    <a16:creationId xmlns:a16="http://schemas.microsoft.com/office/drawing/2014/main" id="{3B618BD2-F3A4-B723-DFC7-D472DDB0F93F}"/>
                  </a:ext>
                </a:extLst>
              </p:cNvPr>
              <p:cNvSpPr/>
              <p:nvPr/>
            </p:nvSpPr>
            <p:spPr>
              <a:xfrm>
                <a:off x="8671366" y="1576086"/>
                <a:ext cx="312516" cy="18519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1" name="TextBox 10">
                <a:extLst>
                  <a:ext uri="{FF2B5EF4-FFF2-40B4-BE49-F238E27FC236}">
                    <a16:creationId xmlns:a16="http://schemas.microsoft.com/office/drawing/2014/main" id="{44ADE17A-A4AA-B7F0-843C-89634B2A14ED}"/>
                  </a:ext>
                </a:extLst>
              </p:cNvPr>
              <p:cNvSpPr txBox="1"/>
              <p:nvPr/>
            </p:nvSpPr>
            <p:spPr>
              <a:xfrm>
                <a:off x="8957422" y="1507167"/>
                <a:ext cx="872355" cy="338554"/>
              </a:xfrm>
              <a:prstGeom prst="rect">
                <a:avLst/>
              </a:prstGeom>
              <a:noFill/>
            </p:spPr>
            <p:txBody>
              <a:bodyPr wrap="none" rtlCol="0">
                <a:spAutoFit/>
              </a:bodyPr>
              <a:lstStyle/>
              <a:p>
                <a:r>
                  <a:rPr lang="en-CN" sz="1600" b="1" dirty="0">
                    <a:latin typeface="Bahnschrift" panose="020B0502040204020203" pitchFamily="34" charset="0"/>
                  </a:rPr>
                  <a:t>Women</a:t>
                </a:r>
              </a:p>
            </p:txBody>
          </p:sp>
        </p:grpSp>
      </p:grpSp>
      <p:sp>
        <p:nvSpPr>
          <p:cNvPr id="13" name="TextBox 12">
            <a:extLst>
              <a:ext uri="{FF2B5EF4-FFF2-40B4-BE49-F238E27FC236}">
                <a16:creationId xmlns:a16="http://schemas.microsoft.com/office/drawing/2014/main" id="{858D5815-65D5-45F5-F0BB-A85B41EF3655}"/>
              </a:ext>
            </a:extLst>
          </p:cNvPr>
          <p:cNvSpPr txBox="1"/>
          <p:nvPr/>
        </p:nvSpPr>
        <p:spPr>
          <a:xfrm>
            <a:off x="6527765" y="321855"/>
            <a:ext cx="4830168" cy="1077218"/>
          </a:xfrm>
          <a:prstGeom prst="rect">
            <a:avLst/>
          </a:prstGeom>
          <a:noFill/>
        </p:spPr>
        <p:txBody>
          <a:bodyPr wrap="none" rtlCol="0">
            <a:spAutoFit/>
          </a:bodyPr>
          <a:lstStyle/>
          <a:p>
            <a:pPr algn="ctr"/>
            <a:r>
              <a:rPr lang="en-CN" sz="2400" b="1" dirty="0">
                <a:latin typeface="Bahnschrift" panose="020B0502040204020203" pitchFamily="34" charset="0"/>
              </a:rPr>
              <a:t>% WHO SAY THEY WANT BRANDS </a:t>
            </a:r>
          </a:p>
          <a:p>
            <a:pPr algn="ctr"/>
            <a:r>
              <a:rPr lang="en-CN" sz="2400" b="1" dirty="0">
                <a:latin typeface="Bahnschrift" panose="020B0502040204020203" pitchFamily="34" charset="0"/>
              </a:rPr>
              <a:t>TO “PROMOTE NATIONAL PRIDE”</a:t>
            </a:r>
          </a:p>
          <a:p>
            <a:pPr algn="ctr"/>
            <a:endParaRPr lang="en-CN" sz="1600" b="1" dirty="0">
              <a:latin typeface="Bahnschrift" panose="020B0502040204020203" pitchFamily="34" charset="0"/>
            </a:endParaRPr>
          </a:p>
        </p:txBody>
      </p:sp>
    </p:spTree>
    <p:extLst>
      <p:ext uri="{BB962C8B-B14F-4D97-AF65-F5344CB8AC3E}">
        <p14:creationId xmlns:p14="http://schemas.microsoft.com/office/powerpoint/2010/main" val="339727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806D02A5-ED13-05E1-6F8E-F3A932F68472}"/>
              </a:ext>
            </a:extLst>
          </p:cNvPr>
          <p:cNvCxnSpPr>
            <a:cxnSpLocks/>
          </p:cNvCxnSpPr>
          <p:nvPr/>
        </p:nvCxnSpPr>
        <p:spPr>
          <a:xfrm>
            <a:off x="206062" y="6658377"/>
            <a:ext cx="11062954"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37" name="Picture 7" descr="Picture 7">
            <a:extLst>
              <a:ext uri="{FF2B5EF4-FFF2-40B4-BE49-F238E27FC236}">
                <a16:creationId xmlns:a16="http://schemas.microsoft.com/office/drawing/2014/main" id="{6BAD6DB3-51FE-3F74-E8DB-55B5EB990D7B}"/>
              </a:ext>
            </a:extLst>
          </p:cNvPr>
          <p:cNvPicPr>
            <a:picLocks noChangeAspect="1"/>
          </p:cNvPicPr>
          <p:nvPr/>
        </p:nvPicPr>
        <p:blipFill>
          <a:blip r:embed="rId2"/>
          <a:stretch>
            <a:fillRect/>
          </a:stretch>
        </p:blipFill>
        <p:spPr>
          <a:xfrm>
            <a:off x="11356263" y="6563469"/>
            <a:ext cx="570474" cy="164058"/>
          </a:xfrm>
          <a:prstGeom prst="rect">
            <a:avLst/>
          </a:prstGeom>
          <a:ln w="12700" cap="flat">
            <a:noFill/>
            <a:miter lim="400000"/>
          </a:ln>
          <a:effectLst/>
        </p:spPr>
      </p:pic>
      <p:sp>
        <p:nvSpPr>
          <p:cNvPr id="3" name="Rectangle 2">
            <a:extLst>
              <a:ext uri="{FF2B5EF4-FFF2-40B4-BE49-F238E27FC236}">
                <a16:creationId xmlns:a16="http://schemas.microsoft.com/office/drawing/2014/main" id="{02FE2803-3A55-62BA-A72E-85CC656DC811}"/>
              </a:ext>
            </a:extLst>
          </p:cNvPr>
          <p:cNvSpPr/>
          <p:nvPr/>
        </p:nvSpPr>
        <p:spPr>
          <a:xfrm>
            <a:off x="0" y="0"/>
            <a:ext cx="5734372"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cxnSp>
        <p:nvCxnSpPr>
          <p:cNvPr id="9" name="Straight Connector 8">
            <a:extLst>
              <a:ext uri="{FF2B5EF4-FFF2-40B4-BE49-F238E27FC236}">
                <a16:creationId xmlns:a16="http://schemas.microsoft.com/office/drawing/2014/main" id="{D5773CE4-569A-74A0-9BB5-3B4894EEAE9C}"/>
              </a:ext>
            </a:extLst>
          </p:cNvPr>
          <p:cNvCxnSpPr>
            <a:cxnSpLocks/>
          </p:cNvCxnSpPr>
          <p:nvPr/>
        </p:nvCxnSpPr>
        <p:spPr>
          <a:xfrm>
            <a:off x="170572" y="6660465"/>
            <a:ext cx="55638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2D8C070A-5828-4B81-205E-8B4FD482687E}"/>
              </a:ext>
            </a:extLst>
          </p:cNvPr>
          <p:cNvSpPr/>
          <p:nvPr/>
        </p:nvSpPr>
        <p:spPr>
          <a:xfrm>
            <a:off x="913704" y="2176257"/>
            <a:ext cx="138481" cy="21953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B7B3BAC8-14D6-4A15-B748-324DE7592086}"/>
              </a:ext>
            </a:extLst>
          </p:cNvPr>
          <p:cNvSpPr txBox="1"/>
          <p:nvPr/>
        </p:nvSpPr>
        <p:spPr>
          <a:xfrm>
            <a:off x="1160051" y="2113627"/>
            <a:ext cx="3700048"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N" sz="3600" b="1" i="0" u="none" strike="noStrike" kern="1200" cap="none" spc="0" normalizeH="0" baseline="0" noProof="0" dirty="0">
                <a:ln>
                  <a:noFill/>
                </a:ln>
                <a:solidFill>
                  <a:prstClr val="white"/>
                </a:solidFill>
                <a:effectLst/>
                <a:uLnTx/>
                <a:uFillTx/>
                <a:latin typeface="Bahnschrift" panose="020B0502040204020203" pitchFamily="34" charset="0"/>
                <a:ea typeface="+mn-ea"/>
                <a:cs typeface="+mn-cs"/>
              </a:rPr>
              <a:t>WHY </a:t>
            </a:r>
            <a:r>
              <a:rPr lang="en-CN" sz="3600" b="1" dirty="0">
                <a:solidFill>
                  <a:prstClr val="white"/>
                </a:solidFill>
                <a:latin typeface="Bahnschrift" panose="020B0502040204020203" pitchFamily="34" charset="0"/>
              </a:rPr>
              <a:t>ANOTHER STUDY ON BRAND PURPOSE?</a:t>
            </a:r>
            <a:endParaRPr kumimoji="0" lang="en-CN" sz="3600" b="1" i="0" u="none" strike="noStrike" kern="1200" cap="none" spc="0" normalizeH="0" baseline="0" noProof="0" dirty="0">
              <a:ln>
                <a:noFill/>
              </a:ln>
              <a:solidFill>
                <a:prstClr val="white"/>
              </a:solidFill>
              <a:effectLst/>
              <a:uLnTx/>
              <a:uFillTx/>
              <a:latin typeface="Bahnschrift" panose="020B0502040204020203" pitchFamily="34" charset="0"/>
              <a:ea typeface="+mn-ea"/>
              <a:cs typeface="+mn-cs"/>
            </a:endParaRPr>
          </a:p>
        </p:txBody>
      </p:sp>
      <p:sp>
        <p:nvSpPr>
          <p:cNvPr id="23" name="TextBox 22">
            <a:extLst>
              <a:ext uri="{FF2B5EF4-FFF2-40B4-BE49-F238E27FC236}">
                <a16:creationId xmlns:a16="http://schemas.microsoft.com/office/drawing/2014/main" id="{6CAD8093-5EB5-0700-1E5A-EC4FD71AD0FF}"/>
              </a:ext>
            </a:extLst>
          </p:cNvPr>
          <p:cNvSpPr txBox="1"/>
          <p:nvPr/>
        </p:nvSpPr>
        <p:spPr>
          <a:xfrm>
            <a:off x="6145411" y="863113"/>
            <a:ext cx="5448594" cy="11541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N" sz="2300" b="1" i="0" u="none" strike="noStrike" kern="1200" cap="none" spc="0" normalizeH="0" baseline="0" noProof="0" dirty="0">
                <a:ln>
                  <a:noFill/>
                </a:ln>
                <a:solidFill>
                  <a:srgbClr val="FF0000"/>
                </a:solidFill>
                <a:effectLst/>
                <a:uLnTx/>
                <a:uFillTx/>
                <a:latin typeface="Bahnschrift" panose="020B0502040204020203" pitchFamily="34" charset="0"/>
                <a:ea typeface="+mn-ea"/>
                <a:cs typeface="+mn-cs"/>
              </a:rPr>
              <a:t>Bec</a:t>
            </a:r>
            <a:r>
              <a:rPr kumimoji="0" lang="en-US" sz="2300" b="1" i="0" u="none" strike="noStrike" kern="1200" cap="none" spc="0" normalizeH="0" baseline="0" noProof="0" dirty="0">
                <a:ln>
                  <a:noFill/>
                </a:ln>
                <a:solidFill>
                  <a:srgbClr val="FF0000"/>
                </a:solidFill>
                <a:effectLst/>
                <a:uLnTx/>
                <a:uFillTx/>
                <a:latin typeface="Bahnschrift" panose="020B0502040204020203" pitchFamily="34" charset="0"/>
                <a:ea typeface="+mn-ea"/>
                <a:cs typeface="+mn-cs"/>
              </a:rPr>
              <a:t>au</a:t>
            </a:r>
            <a:r>
              <a:rPr kumimoji="0" lang="en-CN" sz="2300" b="1" i="0" u="none" strike="noStrike" kern="1200" cap="none" spc="0" normalizeH="0" baseline="0" noProof="0" dirty="0">
                <a:ln>
                  <a:noFill/>
                </a:ln>
                <a:solidFill>
                  <a:srgbClr val="FF0000"/>
                </a:solidFill>
                <a:effectLst/>
                <a:uLnTx/>
                <a:uFillTx/>
                <a:latin typeface="Bahnschrift" panose="020B0502040204020203" pitchFamily="34" charset="0"/>
                <a:ea typeface="+mn-ea"/>
                <a:cs typeface="+mn-cs"/>
              </a:rPr>
              <a:t>se </a:t>
            </a:r>
            <a:r>
              <a:rPr lang="en-CN" sz="2300" b="1" dirty="0">
                <a:solidFill>
                  <a:srgbClr val="FF0000"/>
                </a:solidFill>
                <a:latin typeface="Bahnschrift" panose="020B0502040204020203" pitchFamily="34" charset="0"/>
              </a:rPr>
              <a:t>not enough research has been done to examine the relevance of </a:t>
            </a:r>
          </a:p>
          <a:p>
            <a:pPr marL="0" marR="0" lvl="0" indent="0" algn="l" defTabSz="914400" rtl="0" eaLnBrk="1" fontAlgn="auto" latinLnBrk="0" hangingPunct="1">
              <a:lnSpc>
                <a:spcPct val="100000"/>
              </a:lnSpc>
              <a:spcBef>
                <a:spcPts val="0"/>
              </a:spcBef>
              <a:spcAft>
                <a:spcPts val="0"/>
              </a:spcAft>
              <a:buClrTx/>
              <a:buSzTx/>
              <a:buFontTx/>
              <a:buNone/>
              <a:tabLst/>
              <a:defRPr/>
            </a:pPr>
            <a:r>
              <a:rPr lang="en-CN" sz="2300" b="1" dirty="0">
                <a:solidFill>
                  <a:srgbClr val="FF0000"/>
                </a:solidFill>
                <a:latin typeface="Bahnschrift" panose="020B0502040204020203" pitchFamily="34" charset="0"/>
              </a:rPr>
              <a:t>Brand Purpose in the Asian context.</a:t>
            </a:r>
            <a:endParaRPr kumimoji="0" lang="en-CN" sz="2300" b="1" i="0" u="none" strike="noStrike" kern="1200" cap="none" spc="0" normalizeH="0" baseline="0" noProof="0" dirty="0">
              <a:ln>
                <a:noFill/>
              </a:ln>
              <a:solidFill>
                <a:srgbClr val="FF0000"/>
              </a:solidFill>
              <a:effectLst/>
              <a:uLnTx/>
              <a:uFillTx/>
              <a:latin typeface="Bahnschrift" panose="020B0502040204020203" pitchFamily="34" charset="0"/>
              <a:ea typeface="+mn-ea"/>
              <a:cs typeface="+mn-cs"/>
            </a:endParaRPr>
          </a:p>
        </p:txBody>
      </p:sp>
      <p:sp>
        <p:nvSpPr>
          <p:cNvPr id="24" name="TextBox 23">
            <a:extLst>
              <a:ext uri="{FF2B5EF4-FFF2-40B4-BE49-F238E27FC236}">
                <a16:creationId xmlns:a16="http://schemas.microsoft.com/office/drawing/2014/main" id="{6DF72ABF-EDD9-17C3-88D4-4B3D0B584410}"/>
              </a:ext>
            </a:extLst>
          </p:cNvPr>
          <p:cNvSpPr txBox="1"/>
          <p:nvPr/>
        </p:nvSpPr>
        <p:spPr>
          <a:xfrm>
            <a:off x="6452913" y="2353148"/>
            <a:ext cx="5448595" cy="3554819"/>
          </a:xfrm>
          <a:prstGeom prst="rect">
            <a:avLst/>
          </a:prstGeom>
          <a:noFill/>
        </p:spPr>
        <p:txBody>
          <a:bodyPr wrap="square" rtlCol="0">
            <a:spAutoFit/>
          </a:bodyPr>
          <a:lstStyle/>
          <a:p>
            <a:r>
              <a:rPr lang="en-GB" sz="1500" b="0" i="0" dirty="0">
                <a:effectLst/>
                <a:latin typeface="Franklin Gothic Book" panose="020B0503020102020204" pitchFamily="34" charset="0"/>
              </a:rPr>
              <a:t>A lot of rich material has been written about Brand Purpose in recent years, but most of these studies have been carried out from the perspective of western markets </a:t>
            </a:r>
            <a:r>
              <a:rPr lang="en-GB" sz="1500" dirty="0">
                <a:latin typeface="Franklin Gothic Book" panose="020B0503020102020204" pitchFamily="34" charset="0"/>
              </a:rPr>
              <a:t>and </a:t>
            </a:r>
            <a:r>
              <a:rPr lang="en-GB" sz="1500" b="0" i="0" dirty="0">
                <a:effectLst/>
                <a:latin typeface="Franklin Gothic Book" panose="020B0503020102020204" pitchFamily="34" charset="0"/>
              </a:rPr>
              <a:t>only a handful were written with a pure focus on Asia. </a:t>
            </a:r>
          </a:p>
          <a:p>
            <a:endParaRPr lang="en-GB" sz="1500" dirty="0">
              <a:latin typeface="Franklin Gothic Book" panose="020B0503020102020204" pitchFamily="34" charset="0"/>
            </a:endParaRPr>
          </a:p>
          <a:p>
            <a:r>
              <a:rPr lang="en-GB" sz="1500" b="0" i="0" dirty="0">
                <a:effectLst/>
                <a:latin typeface="Franklin Gothic Book" panose="020B0503020102020204" pitchFamily="34" charset="0"/>
              </a:rPr>
              <a:t>Oftentimes these studies focused on identifying the most relevant social topics to consumers in the region without investigating whether </a:t>
            </a:r>
            <a:r>
              <a:rPr lang="en-GB" sz="1500" dirty="0">
                <a:latin typeface="Franklin Gothic Book" panose="020B0503020102020204" pitchFamily="34" charset="0"/>
              </a:rPr>
              <a:t>a brand positioning based on such topics would make a brand more appealing and distinctive to Asian consumers.</a:t>
            </a:r>
            <a:endParaRPr lang="en-GB" sz="1500" b="0" i="0" dirty="0">
              <a:effectLst/>
              <a:latin typeface="Franklin Gothic Book" panose="020B0503020102020204" pitchFamily="34" charset="0"/>
            </a:endParaRPr>
          </a:p>
          <a:p>
            <a:endParaRPr lang="en-CN" sz="1500" dirty="0">
              <a:latin typeface="Franklin Gothic Book" panose="020B0503020102020204" pitchFamily="34" charset="0"/>
            </a:endParaRPr>
          </a:p>
          <a:p>
            <a:r>
              <a:rPr lang="en-GB" sz="1500" b="0" i="0" dirty="0">
                <a:effectLst/>
                <a:latin typeface="Franklin Gothic Book" panose="020B0503020102020204" pitchFamily="34" charset="0"/>
              </a:rPr>
              <a:t>Considering Asia's diverse range of cultures, we also saw the need to better understand the nuances that exist within Asia – be it across countries or within – to enable marketers to adjust brand narratives.</a:t>
            </a:r>
            <a:endParaRPr lang="en-CN" sz="1500" dirty="0">
              <a:latin typeface="Franklin Gothic Book" panose="020B0503020102020204" pitchFamily="34" charset="0"/>
            </a:endParaRPr>
          </a:p>
        </p:txBody>
      </p:sp>
    </p:spTree>
    <p:extLst>
      <p:ext uri="{BB962C8B-B14F-4D97-AF65-F5344CB8AC3E}">
        <p14:creationId xmlns:p14="http://schemas.microsoft.com/office/powerpoint/2010/main" val="5259568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CF53B6F-6146-199A-96BC-A03506E38938}"/>
              </a:ext>
            </a:extLst>
          </p:cNvPr>
          <p:cNvCxnSpPr>
            <a:cxnSpLocks/>
          </p:cNvCxnSpPr>
          <p:nvPr/>
        </p:nvCxnSpPr>
        <p:spPr>
          <a:xfrm>
            <a:off x="206062" y="6658377"/>
            <a:ext cx="1106295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8375F8D-D136-260C-7342-54B84EFD5CED}"/>
              </a:ext>
            </a:extLst>
          </p:cNvPr>
          <p:cNvSpPr txBox="1"/>
          <p:nvPr/>
        </p:nvSpPr>
        <p:spPr>
          <a:xfrm>
            <a:off x="11243616" y="6481405"/>
            <a:ext cx="766557" cy="3539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N" sz="1700" b="1" i="0" u="none" strike="noStrike" kern="1200" cap="none" spc="-150" normalizeH="0" baseline="0" noProof="0" dirty="0">
                <a:ln>
                  <a:noFill/>
                </a:ln>
                <a:solidFill>
                  <a:prstClr val="white"/>
                </a:solidFill>
                <a:effectLst/>
                <a:uLnTx/>
                <a:uFillTx/>
                <a:latin typeface="Gotham Black" pitchFamily="2" charset="0"/>
                <a:ea typeface="+mn-ea"/>
                <a:cs typeface="Gotham Black" pitchFamily="2" charset="0"/>
              </a:rPr>
              <a:t>BBDO</a:t>
            </a:r>
          </a:p>
        </p:txBody>
      </p:sp>
      <p:sp>
        <p:nvSpPr>
          <p:cNvPr id="8" name="Rectangle 7">
            <a:extLst>
              <a:ext uri="{FF2B5EF4-FFF2-40B4-BE49-F238E27FC236}">
                <a16:creationId xmlns:a16="http://schemas.microsoft.com/office/drawing/2014/main" id="{B7C0DD20-D37E-53FF-3E5B-640DDF787856}"/>
              </a:ext>
            </a:extLst>
          </p:cNvPr>
          <p:cNvSpPr/>
          <p:nvPr/>
        </p:nvSpPr>
        <p:spPr>
          <a:xfrm>
            <a:off x="863600" y="2113627"/>
            <a:ext cx="139700" cy="2452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13A98108-5C9E-C645-D46F-6623946B3E0D}"/>
              </a:ext>
            </a:extLst>
          </p:cNvPr>
          <p:cNvSpPr txBox="1"/>
          <p:nvPr/>
        </p:nvSpPr>
        <p:spPr>
          <a:xfrm>
            <a:off x="1109946" y="2113627"/>
            <a:ext cx="10218454"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N" sz="1600" b="1" i="0" u="none" strike="noStrike" kern="1200" cap="none" spc="0" normalizeH="0" baseline="0" noProof="0" dirty="0">
                <a:ln>
                  <a:noFill/>
                </a:ln>
                <a:solidFill>
                  <a:prstClr val="white"/>
                </a:solidFill>
                <a:effectLst/>
                <a:uLnTx/>
                <a:uFillTx/>
                <a:latin typeface="Bahnschrift" panose="020B0502040204020203" pitchFamily="34" charset="0"/>
                <a:ea typeface="+mn-ea"/>
                <a:cs typeface="+mn-cs"/>
              </a:rPr>
              <a:t>LEARNING 7:</a:t>
            </a:r>
          </a:p>
          <a:p>
            <a:pPr marL="0" marR="0" lvl="0" indent="0" algn="l" defTabSz="914400" rtl="0" eaLnBrk="1" fontAlgn="auto" latinLnBrk="0" hangingPunct="1">
              <a:lnSpc>
                <a:spcPct val="100000"/>
              </a:lnSpc>
              <a:spcBef>
                <a:spcPts val="0"/>
              </a:spcBef>
              <a:spcAft>
                <a:spcPts val="0"/>
              </a:spcAft>
              <a:buClrTx/>
              <a:buSzTx/>
              <a:buFontTx/>
              <a:buNone/>
              <a:tabLst/>
              <a:defRPr/>
            </a:pPr>
            <a:r>
              <a:rPr lang="en-CN" sz="3600" b="1" dirty="0">
                <a:solidFill>
                  <a:prstClr val="white"/>
                </a:solidFill>
                <a:latin typeface="Bahnschrift" panose="020B0502040204020203" pitchFamily="34" charset="0"/>
              </a:rPr>
              <a:t>WHEN IT COMES TO THE POTENTIAL FOR </a:t>
            </a:r>
          </a:p>
          <a:p>
            <a:pPr marL="0" marR="0" lvl="0" indent="0" algn="l" defTabSz="914400" rtl="0" eaLnBrk="1" fontAlgn="auto" latinLnBrk="0" hangingPunct="1">
              <a:lnSpc>
                <a:spcPct val="100000"/>
              </a:lnSpc>
              <a:spcBef>
                <a:spcPts val="0"/>
              </a:spcBef>
              <a:spcAft>
                <a:spcPts val="0"/>
              </a:spcAft>
              <a:buClrTx/>
              <a:buSzTx/>
              <a:buFontTx/>
              <a:buNone/>
              <a:tabLst/>
              <a:defRPr/>
            </a:pPr>
            <a:r>
              <a:rPr lang="en-CN" sz="3600" b="1" dirty="0">
                <a:solidFill>
                  <a:prstClr val="white"/>
                </a:solidFill>
                <a:latin typeface="Bahnschrift" panose="020B0502040204020203" pitchFamily="34" charset="0"/>
              </a:rPr>
              <a:t>BRAND PURPOSE MESSAGING AROUND </a:t>
            </a:r>
          </a:p>
          <a:p>
            <a:pPr marL="0" marR="0" lvl="0" indent="0" algn="l" defTabSz="914400" rtl="0" eaLnBrk="1" fontAlgn="auto" latinLnBrk="0" hangingPunct="1">
              <a:lnSpc>
                <a:spcPct val="100000"/>
              </a:lnSpc>
              <a:spcBef>
                <a:spcPts val="0"/>
              </a:spcBef>
              <a:spcAft>
                <a:spcPts val="0"/>
              </a:spcAft>
              <a:buClrTx/>
              <a:buSzTx/>
              <a:buFontTx/>
              <a:buNone/>
              <a:tabLst/>
              <a:defRPr/>
            </a:pPr>
            <a:r>
              <a:rPr lang="en-CN" sz="3600" b="1" dirty="0">
                <a:solidFill>
                  <a:prstClr val="white"/>
                </a:solidFill>
                <a:latin typeface="Bahnschrift" panose="020B0502040204020203" pitchFamily="34" charset="0"/>
              </a:rPr>
              <a:t>LGBTQ ADVOCACY, THE SITUATION IN ASIA IS HIGHLY NUANCED.</a:t>
            </a:r>
            <a:endParaRPr kumimoji="0" lang="en-CN" sz="3600" b="1" i="0" u="none" strike="noStrike" kern="1200" cap="none" spc="0" normalizeH="0" baseline="0" noProof="0" dirty="0">
              <a:ln>
                <a:noFill/>
              </a:ln>
              <a:solidFill>
                <a:prstClr val="white"/>
              </a:solidFill>
              <a:effectLst/>
              <a:uLnTx/>
              <a:uFillTx/>
              <a:latin typeface="Bahnschrift" panose="020B0502040204020203" pitchFamily="34" charset="0"/>
              <a:ea typeface="+mn-ea"/>
              <a:cs typeface="+mn-cs"/>
            </a:endParaRPr>
          </a:p>
        </p:txBody>
      </p:sp>
    </p:spTree>
    <p:extLst>
      <p:ext uri="{BB962C8B-B14F-4D97-AF65-F5344CB8AC3E}">
        <p14:creationId xmlns:p14="http://schemas.microsoft.com/office/powerpoint/2010/main" val="38729821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97C48DA-192A-C2BC-66F3-3E3F94CDFAD3}"/>
              </a:ext>
            </a:extLst>
          </p:cNvPr>
          <p:cNvSpPr/>
          <p:nvPr/>
        </p:nvSpPr>
        <p:spPr>
          <a:xfrm>
            <a:off x="0" y="1549892"/>
            <a:ext cx="12192000" cy="53081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TextBox 44">
            <a:extLst>
              <a:ext uri="{FF2B5EF4-FFF2-40B4-BE49-F238E27FC236}">
                <a16:creationId xmlns:a16="http://schemas.microsoft.com/office/drawing/2014/main" id="{E7573175-4FDB-AA6B-8CD4-6A31E2482D6C}"/>
              </a:ext>
            </a:extLst>
          </p:cNvPr>
          <p:cNvSpPr txBox="1"/>
          <p:nvPr/>
        </p:nvSpPr>
        <p:spPr>
          <a:xfrm>
            <a:off x="467293" y="314235"/>
            <a:ext cx="11062954" cy="10310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N" sz="2100" b="1" dirty="0">
                <a:solidFill>
                  <a:srgbClr val="FF0000"/>
                </a:solidFill>
                <a:latin typeface="Bahnschrift" panose="020B0502040204020203" pitchFamily="34" charset="0"/>
              </a:rPr>
              <a:t>THE ASIAN REGION CAN BE BUCKETED INTO FOUR (4) WHEN IT COMES TO </a:t>
            </a:r>
          </a:p>
          <a:p>
            <a:pPr marL="0" marR="0" lvl="0" indent="0" algn="l" defTabSz="914400" rtl="0" eaLnBrk="1" fontAlgn="auto" latinLnBrk="0" hangingPunct="1">
              <a:lnSpc>
                <a:spcPct val="100000"/>
              </a:lnSpc>
              <a:spcBef>
                <a:spcPts val="0"/>
              </a:spcBef>
              <a:spcAft>
                <a:spcPts val="0"/>
              </a:spcAft>
              <a:buClrTx/>
              <a:buSzTx/>
              <a:buFontTx/>
              <a:buNone/>
              <a:tabLst/>
              <a:defRPr/>
            </a:pPr>
            <a:r>
              <a:rPr lang="en-CN" sz="4000" b="1" dirty="0">
                <a:solidFill>
                  <a:srgbClr val="FF0000"/>
                </a:solidFill>
                <a:latin typeface="Bahnschrift" panose="020B0502040204020203" pitchFamily="34" charset="0"/>
              </a:rPr>
              <a:t>OPENNESS TO </a:t>
            </a:r>
            <a:r>
              <a:rPr kumimoji="0" lang="en-CN" sz="4000" b="1" i="0" u="none" strike="noStrike" kern="1200" cap="none" spc="0" normalizeH="0" baseline="0" noProof="0" dirty="0">
                <a:ln>
                  <a:noFill/>
                </a:ln>
                <a:solidFill>
                  <a:srgbClr val="FF0000"/>
                </a:solidFill>
                <a:effectLst/>
                <a:uLnTx/>
                <a:uFillTx/>
                <a:latin typeface="Bahnschrift" panose="020B0502040204020203" pitchFamily="34" charset="0"/>
                <a:ea typeface="+mn-ea"/>
                <a:cs typeface="+mn-cs"/>
              </a:rPr>
              <a:t>LGBTQ ISSUES &amp; ADVOCACY.</a:t>
            </a:r>
            <a:endParaRPr kumimoji="0" lang="en-CN" sz="2800" b="1" i="0" u="none" strike="noStrike" kern="1200" cap="none" spc="0" normalizeH="0" baseline="0" noProof="0" dirty="0">
              <a:ln>
                <a:noFill/>
              </a:ln>
              <a:solidFill>
                <a:srgbClr val="FF0000"/>
              </a:solidFill>
              <a:effectLst/>
              <a:uLnTx/>
              <a:uFillTx/>
              <a:latin typeface="Bahnschrift" panose="020B0502040204020203" pitchFamily="34" charset="0"/>
              <a:ea typeface="+mn-ea"/>
              <a:cs typeface="+mn-cs"/>
            </a:endParaRPr>
          </a:p>
        </p:txBody>
      </p:sp>
      <p:sp>
        <p:nvSpPr>
          <p:cNvPr id="49" name="Rectangle 48">
            <a:extLst>
              <a:ext uri="{FF2B5EF4-FFF2-40B4-BE49-F238E27FC236}">
                <a16:creationId xmlns:a16="http://schemas.microsoft.com/office/drawing/2014/main" id="{6F8CECAA-AFE2-F31D-8D51-4FF680E1FD9A}"/>
              </a:ext>
            </a:extLst>
          </p:cNvPr>
          <p:cNvSpPr/>
          <p:nvPr/>
        </p:nvSpPr>
        <p:spPr>
          <a:xfrm>
            <a:off x="0" y="359470"/>
            <a:ext cx="424800" cy="89255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6" name="Straight Connector 35">
            <a:extLst>
              <a:ext uri="{FF2B5EF4-FFF2-40B4-BE49-F238E27FC236}">
                <a16:creationId xmlns:a16="http://schemas.microsoft.com/office/drawing/2014/main" id="{EDA88677-64E5-5D7E-60FE-1E1807EEC8F7}"/>
              </a:ext>
            </a:extLst>
          </p:cNvPr>
          <p:cNvCxnSpPr>
            <a:cxnSpLocks/>
          </p:cNvCxnSpPr>
          <p:nvPr/>
        </p:nvCxnSpPr>
        <p:spPr>
          <a:xfrm>
            <a:off x="206062" y="6658377"/>
            <a:ext cx="11062954"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46" name="Picture 7" descr="Picture 7">
            <a:extLst>
              <a:ext uri="{FF2B5EF4-FFF2-40B4-BE49-F238E27FC236}">
                <a16:creationId xmlns:a16="http://schemas.microsoft.com/office/drawing/2014/main" id="{205B03A9-AB82-D41C-2973-035BE70C7B19}"/>
              </a:ext>
            </a:extLst>
          </p:cNvPr>
          <p:cNvPicPr>
            <a:picLocks noChangeAspect="1"/>
          </p:cNvPicPr>
          <p:nvPr/>
        </p:nvPicPr>
        <p:blipFill>
          <a:blip r:embed="rId2"/>
          <a:stretch>
            <a:fillRect/>
          </a:stretch>
        </p:blipFill>
        <p:spPr>
          <a:xfrm>
            <a:off x="11356263" y="6563469"/>
            <a:ext cx="570474" cy="164058"/>
          </a:xfrm>
          <a:prstGeom prst="rect">
            <a:avLst/>
          </a:prstGeom>
          <a:ln w="12700" cap="flat">
            <a:noFill/>
            <a:miter lim="400000"/>
          </a:ln>
          <a:effectLst/>
        </p:spPr>
      </p:pic>
      <p:grpSp>
        <p:nvGrpSpPr>
          <p:cNvPr id="5" name="Group 4">
            <a:extLst>
              <a:ext uri="{FF2B5EF4-FFF2-40B4-BE49-F238E27FC236}">
                <a16:creationId xmlns:a16="http://schemas.microsoft.com/office/drawing/2014/main" id="{2873ACD9-DE2F-99BA-A6C0-6154D844029D}"/>
              </a:ext>
            </a:extLst>
          </p:cNvPr>
          <p:cNvGrpSpPr/>
          <p:nvPr/>
        </p:nvGrpSpPr>
        <p:grpSpPr>
          <a:xfrm>
            <a:off x="181010" y="2291158"/>
            <a:ext cx="11804845" cy="3725075"/>
            <a:chOff x="206062" y="2028112"/>
            <a:chExt cx="11804845" cy="3725075"/>
          </a:xfrm>
        </p:grpSpPr>
        <p:sp>
          <p:nvSpPr>
            <p:cNvPr id="21" name="TextBox 20">
              <a:extLst>
                <a:ext uri="{FF2B5EF4-FFF2-40B4-BE49-F238E27FC236}">
                  <a16:creationId xmlns:a16="http://schemas.microsoft.com/office/drawing/2014/main" id="{B076E83F-6113-EA5E-76F8-9137821895E0}"/>
                </a:ext>
              </a:extLst>
            </p:cNvPr>
            <p:cNvSpPr txBox="1"/>
            <p:nvPr/>
          </p:nvSpPr>
          <p:spPr>
            <a:xfrm>
              <a:off x="206062" y="2639822"/>
              <a:ext cx="2714748"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N" sz="24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THE ACTIVE ADVOCATES.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N" sz="1400" i="0" u="none" strike="noStrike" kern="1200" cap="none" spc="0" normalizeH="0" baseline="0" noProof="0" dirty="0">
                  <a:ln>
                    <a:noFill/>
                  </a:ln>
                  <a:solidFill>
                    <a:prstClr val="black"/>
                  </a:solidFill>
                  <a:effectLst/>
                  <a:uLnTx/>
                  <a:uFillTx/>
                  <a:latin typeface="Franklin Gothic Book" panose="020B0503020102020204" pitchFamily="34" charset="0"/>
                </a:rPr>
                <a:t>A country that already </a:t>
              </a:r>
              <a:r>
                <a:rPr lang="en-CN" sz="1400" dirty="0">
                  <a:solidFill>
                    <a:prstClr val="black"/>
                  </a:solidFill>
                  <a:latin typeface="Franklin Gothic Book" panose="020B0503020102020204" pitchFamily="34" charset="0"/>
                </a:rPr>
                <a:t>embraces LGBTQ openness, a</a:t>
              </a:r>
              <a:r>
                <a:rPr kumimoji="0" lang="en-CN" sz="1400" i="0" u="none" strike="noStrike" kern="1200" cap="none" spc="0" normalizeH="0" baseline="0" noProof="0" dirty="0">
                  <a:ln>
                    <a:noFill/>
                  </a:ln>
                  <a:solidFill>
                    <a:prstClr val="black"/>
                  </a:solidFill>
                  <a:effectLst/>
                  <a:uLnTx/>
                  <a:uFillTx/>
                  <a:latin typeface="Franklin Gothic Book" panose="020B0503020102020204" pitchFamily="34" charset="0"/>
                </a:rPr>
                <a:t>nd want brands to advocate for it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CN" sz="1400" dirty="0">
                  <a:solidFill>
                    <a:prstClr val="black"/>
                  </a:solidFill>
                  <a:latin typeface="Franklin Gothic Book" panose="020B0503020102020204" pitchFamily="34" charset="0"/>
                </a:rPr>
                <a:t>even more.</a:t>
              </a:r>
              <a:endParaRPr kumimoji="0" lang="en-CN" sz="1050" i="0" u="none" strike="noStrike" kern="1200" cap="none" spc="0" normalizeH="0" baseline="0" noProof="0" dirty="0">
                <a:ln>
                  <a:noFill/>
                </a:ln>
                <a:solidFill>
                  <a:prstClr val="black"/>
                </a:solidFill>
                <a:effectLst/>
                <a:uLnTx/>
                <a:uFillTx/>
                <a:latin typeface="Franklin Gothic Book" panose="020B0503020102020204" pitchFamily="34" charset="0"/>
              </a:endParaRPr>
            </a:p>
          </p:txBody>
        </p:sp>
        <p:sp>
          <p:nvSpPr>
            <p:cNvPr id="22" name="TextBox 21">
              <a:extLst>
                <a:ext uri="{FF2B5EF4-FFF2-40B4-BE49-F238E27FC236}">
                  <a16:creationId xmlns:a16="http://schemas.microsoft.com/office/drawing/2014/main" id="{F33181FE-0D66-3D1C-3D6F-5A28AD550A94}"/>
                </a:ext>
              </a:extLst>
            </p:cNvPr>
            <p:cNvSpPr txBox="1"/>
            <p:nvPr/>
          </p:nvSpPr>
          <p:spPr>
            <a:xfrm>
              <a:off x="3327657" y="2635340"/>
              <a:ext cx="2956911"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N" sz="24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THE PASSIVE SUPPORTERS.</a:t>
              </a:r>
            </a:p>
            <a:p>
              <a:pPr algn="ctr">
                <a:defRPr/>
              </a:pPr>
              <a:r>
                <a:rPr lang="en-CN" sz="1400" dirty="0">
                  <a:solidFill>
                    <a:prstClr val="black"/>
                  </a:solidFill>
                  <a:latin typeface="Franklin Gothic Book" panose="020B0503020102020204" pitchFamily="34" charset="0"/>
                </a:rPr>
                <a:t>Countries that already accepts the </a:t>
              </a:r>
            </a:p>
            <a:p>
              <a:pPr algn="ctr">
                <a:defRPr/>
              </a:pPr>
              <a:r>
                <a:rPr lang="en-CN" sz="1400" dirty="0">
                  <a:solidFill>
                    <a:prstClr val="black"/>
                  </a:solidFill>
                  <a:latin typeface="Franklin Gothic Book" panose="020B0503020102020204" pitchFamily="34" charset="0"/>
                </a:rPr>
                <a:t>LGBTQ community, but where people do not feel brands need to advocate for it actively.</a:t>
              </a:r>
            </a:p>
          </p:txBody>
        </p:sp>
        <p:grpSp>
          <p:nvGrpSpPr>
            <p:cNvPr id="25" name="Group 24">
              <a:extLst>
                <a:ext uri="{FF2B5EF4-FFF2-40B4-BE49-F238E27FC236}">
                  <a16:creationId xmlns:a16="http://schemas.microsoft.com/office/drawing/2014/main" id="{66600734-0DAF-5174-04E7-66C3F8A2E15A}"/>
                </a:ext>
              </a:extLst>
            </p:cNvPr>
            <p:cNvGrpSpPr/>
            <p:nvPr/>
          </p:nvGrpSpPr>
          <p:grpSpPr>
            <a:xfrm>
              <a:off x="3268130" y="2028112"/>
              <a:ext cx="3104120" cy="3697935"/>
              <a:chOff x="3451440" y="2078205"/>
              <a:chExt cx="3104120" cy="2465560"/>
            </a:xfrm>
          </p:grpSpPr>
          <p:cxnSp>
            <p:nvCxnSpPr>
              <p:cNvPr id="11" name="Straight Connector 10">
                <a:extLst>
                  <a:ext uri="{FF2B5EF4-FFF2-40B4-BE49-F238E27FC236}">
                    <a16:creationId xmlns:a16="http://schemas.microsoft.com/office/drawing/2014/main" id="{5203683E-1095-3154-39BD-FBE1A976C77E}"/>
                  </a:ext>
                </a:extLst>
              </p:cNvPr>
              <p:cNvCxnSpPr>
                <a:cxnSpLocks/>
              </p:cNvCxnSpPr>
              <p:nvPr/>
            </p:nvCxnSpPr>
            <p:spPr>
              <a:xfrm flipV="1">
                <a:off x="3451440" y="2078205"/>
                <a:ext cx="0" cy="24655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A8E7014-D5F4-B4EB-0491-5E8C4A69A9B4}"/>
                  </a:ext>
                </a:extLst>
              </p:cNvPr>
              <p:cNvCxnSpPr>
                <a:cxnSpLocks/>
              </p:cNvCxnSpPr>
              <p:nvPr/>
            </p:nvCxnSpPr>
            <p:spPr>
              <a:xfrm flipV="1">
                <a:off x="6555560" y="2078205"/>
                <a:ext cx="0" cy="24655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id="{80658996-E1AA-3629-EECF-3045136A10DE}"/>
                </a:ext>
              </a:extLst>
            </p:cNvPr>
            <p:cNvSpPr txBox="1"/>
            <p:nvPr/>
          </p:nvSpPr>
          <p:spPr>
            <a:xfrm>
              <a:off x="6347494" y="2635341"/>
              <a:ext cx="2945698"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N" sz="24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THE SYMPATHETIC</a:t>
              </a:r>
            </a:p>
            <a:p>
              <a:pPr marL="0" marR="0" lvl="0" indent="0" algn="ctr" defTabSz="914400" rtl="0" eaLnBrk="1" fontAlgn="auto" latinLnBrk="0" hangingPunct="1">
                <a:lnSpc>
                  <a:spcPct val="100000"/>
                </a:lnSpc>
                <a:spcBef>
                  <a:spcPts val="0"/>
                </a:spcBef>
                <a:spcAft>
                  <a:spcPts val="0"/>
                </a:spcAft>
                <a:buClrTx/>
                <a:buSzTx/>
                <a:buFontTx/>
                <a:buNone/>
                <a:tabLst/>
                <a:defRPr/>
              </a:pPr>
              <a:r>
                <a:rPr lang="en-CN" sz="2400" b="1" dirty="0">
                  <a:solidFill>
                    <a:prstClr val="black"/>
                  </a:solidFill>
                  <a:latin typeface="Bahnschrift" panose="020B0502040204020203" pitchFamily="34" charset="0"/>
                </a:rPr>
                <a:t>NICHE.</a:t>
              </a:r>
              <a:endParaRPr kumimoji="0" lang="en-CN" sz="24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endParaRPr>
            </a:p>
            <a:p>
              <a:pPr algn="ctr">
                <a:defRPr/>
              </a:pPr>
              <a:r>
                <a:rPr lang="en-CN" sz="1400" dirty="0">
                  <a:solidFill>
                    <a:prstClr val="black"/>
                  </a:solidFill>
                  <a:latin typeface="Franklin Gothic Book" panose="020B0503020102020204" pitchFamily="34" charset="0"/>
                </a:rPr>
                <a:t>Countries where the LGBTQ community is not fully accepted, but a few (e.g., women in Japan) want brands to support it.</a:t>
              </a:r>
            </a:p>
          </p:txBody>
        </p:sp>
        <p:pic>
          <p:nvPicPr>
            <p:cNvPr id="1026" name="Picture 2" descr="Flag of Thailand - Wikipedia">
              <a:extLst>
                <a:ext uri="{FF2B5EF4-FFF2-40B4-BE49-F238E27FC236}">
                  <a16:creationId xmlns:a16="http://schemas.microsoft.com/office/drawing/2014/main" id="{4B5E3C88-0CC5-29C5-BB5A-1412DA1183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9102" y="4497358"/>
              <a:ext cx="757421" cy="5049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lag of India - Wikipedia">
              <a:extLst>
                <a:ext uri="{FF2B5EF4-FFF2-40B4-BE49-F238E27FC236}">
                  <a16:creationId xmlns:a16="http://schemas.microsoft.com/office/drawing/2014/main" id="{F4D70DD1-BEF2-34D6-841F-5BFDCDEB30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8904" y="4498550"/>
              <a:ext cx="757420" cy="50402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hilippines - Wikipedia">
              <a:extLst>
                <a:ext uri="{FF2B5EF4-FFF2-40B4-BE49-F238E27FC236}">
                  <a16:creationId xmlns:a16="http://schemas.microsoft.com/office/drawing/2014/main" id="{DE44917B-7F0A-3AE2-00AC-5DDAABEC85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2728" y="4497357"/>
              <a:ext cx="757420" cy="50494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AAFDA946-7320-30A0-2CCC-B52275844D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12724" y="4498274"/>
              <a:ext cx="757420" cy="50402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lag of South Korea - Wikipedia">
              <a:extLst>
                <a:ext uri="{FF2B5EF4-FFF2-40B4-BE49-F238E27FC236}">
                  <a16:creationId xmlns:a16="http://schemas.microsoft.com/office/drawing/2014/main" id="{A56AA222-41A6-00FB-F73E-938B7B3D1B5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73636" y="4498277"/>
              <a:ext cx="780895" cy="50402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Flag of Japan - Wikipedia">
              <a:extLst>
                <a:ext uri="{FF2B5EF4-FFF2-40B4-BE49-F238E27FC236}">
                  <a16:creationId xmlns:a16="http://schemas.microsoft.com/office/drawing/2014/main" id="{4802C0F9-D6CF-1CF7-90CE-4934BA681D7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02719" y="4497355"/>
              <a:ext cx="758802" cy="504948"/>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905904DE-F86B-D05C-EA5E-20D53C1AA123}"/>
                </a:ext>
              </a:extLst>
            </p:cNvPr>
            <p:cNvSpPr txBox="1"/>
            <p:nvPr/>
          </p:nvSpPr>
          <p:spPr>
            <a:xfrm>
              <a:off x="1172981" y="5079916"/>
              <a:ext cx="833883" cy="307777"/>
            </a:xfrm>
            <a:prstGeom prst="rect">
              <a:avLst/>
            </a:prstGeom>
            <a:noFill/>
          </p:spPr>
          <p:txBody>
            <a:bodyPr wrap="none" rtlCol="0">
              <a:spAutoFit/>
            </a:bodyPr>
            <a:lstStyle/>
            <a:p>
              <a:r>
                <a:rPr lang="en-CN" sz="1400" dirty="0">
                  <a:latin typeface="Franklin Gothic Book" panose="020B0503020102020204" pitchFamily="34" charset="0"/>
                </a:rPr>
                <a:t>Thailand</a:t>
              </a:r>
            </a:p>
          </p:txBody>
        </p:sp>
        <p:sp>
          <p:nvSpPr>
            <p:cNvPr id="27" name="TextBox 26">
              <a:extLst>
                <a:ext uri="{FF2B5EF4-FFF2-40B4-BE49-F238E27FC236}">
                  <a16:creationId xmlns:a16="http://schemas.microsoft.com/office/drawing/2014/main" id="{B05883BF-0904-AA80-4766-3819AA8C7276}"/>
                </a:ext>
              </a:extLst>
            </p:cNvPr>
            <p:cNvSpPr txBox="1"/>
            <p:nvPr/>
          </p:nvSpPr>
          <p:spPr>
            <a:xfrm>
              <a:off x="3990294" y="5079916"/>
              <a:ext cx="559769" cy="307777"/>
            </a:xfrm>
            <a:prstGeom prst="rect">
              <a:avLst/>
            </a:prstGeom>
            <a:noFill/>
          </p:spPr>
          <p:txBody>
            <a:bodyPr wrap="none" rtlCol="0">
              <a:spAutoFit/>
            </a:bodyPr>
            <a:lstStyle/>
            <a:p>
              <a:pPr algn="ctr"/>
              <a:r>
                <a:rPr lang="en-CN" sz="1400" dirty="0">
                  <a:latin typeface="Franklin Gothic Book" panose="020B0503020102020204" pitchFamily="34" charset="0"/>
                </a:rPr>
                <a:t>India</a:t>
              </a:r>
            </a:p>
          </p:txBody>
        </p:sp>
        <p:sp>
          <p:nvSpPr>
            <p:cNvPr id="28" name="TextBox 27">
              <a:extLst>
                <a:ext uri="{FF2B5EF4-FFF2-40B4-BE49-F238E27FC236}">
                  <a16:creationId xmlns:a16="http://schemas.microsoft.com/office/drawing/2014/main" id="{4D1C86D5-401E-CDA3-FEB2-3FA7848E0990}"/>
                </a:ext>
              </a:extLst>
            </p:cNvPr>
            <p:cNvSpPr txBox="1"/>
            <p:nvPr/>
          </p:nvSpPr>
          <p:spPr>
            <a:xfrm>
              <a:off x="4825228" y="5079916"/>
              <a:ext cx="1015022" cy="307777"/>
            </a:xfrm>
            <a:prstGeom prst="rect">
              <a:avLst/>
            </a:prstGeom>
            <a:noFill/>
          </p:spPr>
          <p:txBody>
            <a:bodyPr wrap="none" rtlCol="0">
              <a:spAutoFit/>
            </a:bodyPr>
            <a:lstStyle/>
            <a:p>
              <a:pPr algn="ctr"/>
              <a:r>
                <a:rPr lang="en-CN" sz="1400" dirty="0">
                  <a:latin typeface="Franklin Gothic Book" panose="020B0503020102020204" pitchFamily="34" charset="0"/>
                </a:rPr>
                <a:t>Philippines</a:t>
              </a:r>
            </a:p>
          </p:txBody>
        </p:sp>
        <p:sp>
          <p:nvSpPr>
            <p:cNvPr id="29" name="TextBox 28">
              <a:extLst>
                <a:ext uri="{FF2B5EF4-FFF2-40B4-BE49-F238E27FC236}">
                  <a16:creationId xmlns:a16="http://schemas.microsoft.com/office/drawing/2014/main" id="{86D14D98-20E2-EEF0-5FEB-1FB1EB48F04C}"/>
                </a:ext>
              </a:extLst>
            </p:cNvPr>
            <p:cNvSpPr txBox="1"/>
            <p:nvPr/>
          </p:nvSpPr>
          <p:spPr>
            <a:xfrm>
              <a:off x="10368869" y="5079916"/>
              <a:ext cx="619080" cy="307777"/>
            </a:xfrm>
            <a:prstGeom prst="rect">
              <a:avLst/>
            </a:prstGeom>
            <a:noFill/>
          </p:spPr>
          <p:txBody>
            <a:bodyPr wrap="none" rtlCol="0">
              <a:spAutoFit/>
            </a:bodyPr>
            <a:lstStyle/>
            <a:p>
              <a:pPr algn="ctr"/>
              <a:r>
                <a:rPr lang="en-CN" sz="1400" dirty="0">
                  <a:latin typeface="Franklin Gothic Book" panose="020B0503020102020204" pitchFamily="34" charset="0"/>
                </a:rPr>
                <a:t>China</a:t>
              </a:r>
            </a:p>
          </p:txBody>
        </p:sp>
        <p:sp>
          <p:nvSpPr>
            <p:cNvPr id="30" name="TextBox 29">
              <a:extLst>
                <a:ext uri="{FF2B5EF4-FFF2-40B4-BE49-F238E27FC236}">
                  <a16:creationId xmlns:a16="http://schemas.microsoft.com/office/drawing/2014/main" id="{4FFA0DC3-E8E0-049C-AA30-12C81C22E452}"/>
                </a:ext>
              </a:extLst>
            </p:cNvPr>
            <p:cNvSpPr txBox="1"/>
            <p:nvPr/>
          </p:nvSpPr>
          <p:spPr>
            <a:xfrm>
              <a:off x="6940304" y="5079916"/>
              <a:ext cx="824585" cy="307777"/>
            </a:xfrm>
            <a:prstGeom prst="rect">
              <a:avLst/>
            </a:prstGeom>
            <a:noFill/>
          </p:spPr>
          <p:txBody>
            <a:bodyPr wrap="none" rtlCol="0">
              <a:spAutoFit/>
            </a:bodyPr>
            <a:lstStyle/>
            <a:p>
              <a:pPr algn="ctr"/>
              <a:r>
                <a:rPr lang="en-CN" sz="1400" dirty="0">
                  <a:latin typeface="Franklin Gothic Book" panose="020B0503020102020204" pitchFamily="34" charset="0"/>
                </a:rPr>
                <a:t>S. Korea</a:t>
              </a:r>
            </a:p>
          </p:txBody>
        </p:sp>
        <p:sp>
          <p:nvSpPr>
            <p:cNvPr id="31" name="TextBox 30">
              <a:extLst>
                <a:ext uri="{FF2B5EF4-FFF2-40B4-BE49-F238E27FC236}">
                  <a16:creationId xmlns:a16="http://schemas.microsoft.com/office/drawing/2014/main" id="{DB84CFC9-618C-DE88-0436-1B0AD3D7AEC2}"/>
                </a:ext>
              </a:extLst>
            </p:cNvPr>
            <p:cNvSpPr txBox="1"/>
            <p:nvPr/>
          </p:nvSpPr>
          <p:spPr>
            <a:xfrm>
              <a:off x="7980815" y="5079916"/>
              <a:ext cx="635110" cy="307777"/>
            </a:xfrm>
            <a:prstGeom prst="rect">
              <a:avLst/>
            </a:prstGeom>
            <a:noFill/>
          </p:spPr>
          <p:txBody>
            <a:bodyPr wrap="none" rtlCol="0">
              <a:spAutoFit/>
            </a:bodyPr>
            <a:lstStyle/>
            <a:p>
              <a:pPr algn="ctr"/>
              <a:r>
                <a:rPr lang="en-CN" sz="1400" dirty="0">
                  <a:latin typeface="Franklin Gothic Book" panose="020B0503020102020204" pitchFamily="34" charset="0"/>
                </a:rPr>
                <a:t>Japan</a:t>
              </a:r>
            </a:p>
          </p:txBody>
        </p:sp>
        <p:sp>
          <p:nvSpPr>
            <p:cNvPr id="3" name="TextBox 2">
              <a:extLst>
                <a:ext uri="{FF2B5EF4-FFF2-40B4-BE49-F238E27FC236}">
                  <a16:creationId xmlns:a16="http://schemas.microsoft.com/office/drawing/2014/main" id="{861A2F5C-E59B-8E60-9EAC-F13457BF71B8}"/>
                </a:ext>
              </a:extLst>
            </p:cNvPr>
            <p:cNvSpPr txBox="1"/>
            <p:nvPr/>
          </p:nvSpPr>
          <p:spPr>
            <a:xfrm>
              <a:off x="9343297" y="2637429"/>
              <a:ext cx="2667610"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N" sz="24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N" sz="24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HESITATORS.</a:t>
              </a:r>
            </a:p>
            <a:p>
              <a:pPr algn="ctr">
                <a:defRPr/>
              </a:pPr>
              <a:r>
                <a:rPr lang="en-CN" sz="1400" dirty="0">
                  <a:solidFill>
                    <a:prstClr val="black"/>
                  </a:solidFill>
                  <a:latin typeface="Franklin Gothic Book" panose="020B0503020102020204" pitchFamily="34" charset="0"/>
                </a:rPr>
                <a:t>Countries that do not embrace the LGBTQ community, and also do not want brands to </a:t>
              </a:r>
            </a:p>
            <a:p>
              <a:pPr algn="ctr">
                <a:defRPr/>
              </a:pPr>
              <a:r>
                <a:rPr lang="en-CN" sz="1400" dirty="0">
                  <a:solidFill>
                    <a:prstClr val="black"/>
                  </a:solidFill>
                  <a:latin typeface="Franklin Gothic Book" panose="020B0503020102020204" pitchFamily="34" charset="0"/>
                </a:rPr>
                <a:t>advocate for it.</a:t>
              </a:r>
            </a:p>
          </p:txBody>
        </p:sp>
        <p:cxnSp>
          <p:nvCxnSpPr>
            <p:cNvPr id="4" name="Straight Connector 3">
              <a:extLst>
                <a:ext uri="{FF2B5EF4-FFF2-40B4-BE49-F238E27FC236}">
                  <a16:creationId xmlns:a16="http://schemas.microsoft.com/office/drawing/2014/main" id="{1E2C37B2-66A1-991E-98B2-0878DE26367E}"/>
                </a:ext>
              </a:extLst>
            </p:cNvPr>
            <p:cNvCxnSpPr>
              <a:cxnSpLocks/>
            </p:cNvCxnSpPr>
            <p:nvPr/>
          </p:nvCxnSpPr>
          <p:spPr>
            <a:xfrm flipV="1">
              <a:off x="9242792" y="2055252"/>
              <a:ext cx="0" cy="369793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Oval 1">
            <a:extLst>
              <a:ext uri="{FF2B5EF4-FFF2-40B4-BE49-F238E27FC236}">
                <a16:creationId xmlns:a16="http://schemas.microsoft.com/office/drawing/2014/main" id="{BF2A9242-6DA2-873F-5C05-8182232CD308}"/>
              </a:ext>
            </a:extLst>
          </p:cNvPr>
          <p:cNvSpPr/>
          <p:nvPr/>
        </p:nvSpPr>
        <p:spPr>
          <a:xfrm>
            <a:off x="1371940" y="2441470"/>
            <a:ext cx="369177" cy="36917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sz="1600" b="1" dirty="0">
                <a:solidFill>
                  <a:schemeClr val="bg1"/>
                </a:solidFill>
                <a:latin typeface="Bahnschrift" panose="020B0502040204020203" pitchFamily="34" charset="0"/>
              </a:rPr>
              <a:t>1</a:t>
            </a:r>
          </a:p>
        </p:txBody>
      </p:sp>
      <p:sp>
        <p:nvSpPr>
          <p:cNvPr id="7" name="Oval 6">
            <a:extLst>
              <a:ext uri="{FF2B5EF4-FFF2-40B4-BE49-F238E27FC236}">
                <a16:creationId xmlns:a16="http://schemas.microsoft.com/office/drawing/2014/main" id="{D05B674C-A508-5FE5-F385-6CA22992FE8A}"/>
              </a:ext>
            </a:extLst>
          </p:cNvPr>
          <p:cNvSpPr/>
          <p:nvPr/>
        </p:nvSpPr>
        <p:spPr>
          <a:xfrm>
            <a:off x="4568499" y="2441470"/>
            <a:ext cx="369177" cy="36917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sz="1600" b="1" dirty="0">
                <a:solidFill>
                  <a:schemeClr val="bg1"/>
                </a:solidFill>
                <a:latin typeface="Bahnschrift" panose="020B0502040204020203" pitchFamily="34" charset="0"/>
              </a:rPr>
              <a:t>2</a:t>
            </a:r>
          </a:p>
        </p:txBody>
      </p:sp>
      <p:sp>
        <p:nvSpPr>
          <p:cNvPr id="8" name="Oval 7">
            <a:extLst>
              <a:ext uri="{FF2B5EF4-FFF2-40B4-BE49-F238E27FC236}">
                <a16:creationId xmlns:a16="http://schemas.microsoft.com/office/drawing/2014/main" id="{342BDA89-43BA-7E64-72BC-CC799ECB9BE5}"/>
              </a:ext>
            </a:extLst>
          </p:cNvPr>
          <p:cNvSpPr/>
          <p:nvPr/>
        </p:nvSpPr>
        <p:spPr>
          <a:xfrm>
            <a:off x="7623501" y="2441470"/>
            <a:ext cx="369177" cy="36917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sz="1600" b="1" dirty="0">
                <a:solidFill>
                  <a:schemeClr val="bg1"/>
                </a:solidFill>
                <a:latin typeface="Bahnschrift" panose="020B0502040204020203" pitchFamily="34" charset="0"/>
              </a:rPr>
              <a:t>3</a:t>
            </a:r>
          </a:p>
        </p:txBody>
      </p:sp>
      <p:sp>
        <p:nvSpPr>
          <p:cNvPr id="9" name="Oval 8">
            <a:extLst>
              <a:ext uri="{FF2B5EF4-FFF2-40B4-BE49-F238E27FC236}">
                <a16:creationId xmlns:a16="http://schemas.microsoft.com/office/drawing/2014/main" id="{24F14287-22CF-8E2B-26AF-D87AA6E72DDE}"/>
              </a:ext>
            </a:extLst>
          </p:cNvPr>
          <p:cNvSpPr/>
          <p:nvPr/>
        </p:nvSpPr>
        <p:spPr>
          <a:xfrm>
            <a:off x="10431754" y="2441470"/>
            <a:ext cx="369177" cy="36917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sz="1600" b="1" dirty="0">
                <a:solidFill>
                  <a:schemeClr val="bg1"/>
                </a:solidFill>
                <a:latin typeface="Bahnschrift" panose="020B0502040204020203" pitchFamily="34" charset="0"/>
              </a:rPr>
              <a:t>4</a:t>
            </a:r>
          </a:p>
        </p:txBody>
      </p:sp>
    </p:spTree>
    <p:extLst>
      <p:ext uri="{BB962C8B-B14F-4D97-AF65-F5344CB8AC3E}">
        <p14:creationId xmlns:p14="http://schemas.microsoft.com/office/powerpoint/2010/main" val="5300072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7EBF88-1713-8918-2228-76414D12CFC8}"/>
              </a:ext>
            </a:extLst>
          </p:cNvPr>
          <p:cNvSpPr/>
          <p:nvPr/>
        </p:nvSpPr>
        <p:spPr>
          <a:xfrm>
            <a:off x="5734372" y="0"/>
            <a:ext cx="6457627"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45" name="TextBox 44">
            <a:extLst>
              <a:ext uri="{FF2B5EF4-FFF2-40B4-BE49-F238E27FC236}">
                <a16:creationId xmlns:a16="http://schemas.microsoft.com/office/drawing/2014/main" id="{E7573175-4FDB-AA6B-8CD4-6A31E2482D6C}"/>
              </a:ext>
            </a:extLst>
          </p:cNvPr>
          <p:cNvSpPr txBox="1"/>
          <p:nvPr/>
        </p:nvSpPr>
        <p:spPr>
          <a:xfrm>
            <a:off x="467292" y="273141"/>
            <a:ext cx="5098934" cy="1785104"/>
          </a:xfrm>
          <a:prstGeom prst="rect">
            <a:avLst/>
          </a:prstGeom>
          <a:noFill/>
        </p:spPr>
        <p:txBody>
          <a:bodyPr wrap="square" rtlCol="0">
            <a:spAutoFit/>
          </a:bodyPr>
          <a:lstStyle/>
          <a:p>
            <a:r>
              <a:rPr lang="en-CN" sz="4000" b="1" dirty="0">
                <a:solidFill>
                  <a:srgbClr val="FF0000"/>
                </a:solidFill>
                <a:latin typeface="Bahnschrift" panose="020B0502040204020203" pitchFamily="34" charset="0"/>
              </a:rPr>
              <a:t>THE ACTIVE ADVOCATES:</a:t>
            </a:r>
          </a:p>
          <a:p>
            <a:r>
              <a:rPr lang="en-CN" sz="3000" b="1" dirty="0">
                <a:solidFill>
                  <a:srgbClr val="FF0000"/>
                </a:solidFill>
                <a:latin typeface="Bahnschrift" panose="020B0502040204020203" pitchFamily="34" charset="0"/>
              </a:rPr>
              <a:t>THAI CONSUMERS </a:t>
            </a:r>
          </a:p>
        </p:txBody>
      </p:sp>
      <p:sp>
        <p:nvSpPr>
          <p:cNvPr id="49" name="Rectangle 48">
            <a:extLst>
              <a:ext uri="{FF2B5EF4-FFF2-40B4-BE49-F238E27FC236}">
                <a16:creationId xmlns:a16="http://schemas.microsoft.com/office/drawing/2014/main" id="{6F8CECAA-AFE2-F31D-8D51-4FF680E1FD9A}"/>
              </a:ext>
            </a:extLst>
          </p:cNvPr>
          <p:cNvSpPr/>
          <p:nvPr/>
        </p:nvSpPr>
        <p:spPr>
          <a:xfrm>
            <a:off x="0" y="359470"/>
            <a:ext cx="424800" cy="89255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67" name="TextBox 66">
            <a:extLst>
              <a:ext uri="{FF2B5EF4-FFF2-40B4-BE49-F238E27FC236}">
                <a16:creationId xmlns:a16="http://schemas.microsoft.com/office/drawing/2014/main" id="{FA575653-4AA0-A0FC-0744-3CF3528B0B04}"/>
              </a:ext>
            </a:extLst>
          </p:cNvPr>
          <p:cNvSpPr txBox="1"/>
          <p:nvPr/>
        </p:nvSpPr>
        <p:spPr>
          <a:xfrm>
            <a:off x="603570" y="2526792"/>
            <a:ext cx="4800619" cy="2308324"/>
          </a:xfrm>
          <a:prstGeom prst="rect">
            <a:avLst/>
          </a:prstGeom>
          <a:noFill/>
        </p:spPr>
        <p:txBody>
          <a:bodyPr wrap="square" rtlCol="0">
            <a:spAutoFit/>
          </a:bodyPr>
          <a:lstStyle/>
          <a:p>
            <a:pPr marL="231775" indent="-231775">
              <a:buFont typeface="Arial" panose="020B0604020202020204" pitchFamily="34" charset="0"/>
              <a:buChar char="•"/>
            </a:pPr>
            <a:r>
              <a:rPr lang="en-GB" sz="1600" b="0" i="0" dirty="0">
                <a:effectLst/>
                <a:latin typeface="Franklin Gothic Book" panose="020B0503020102020204" pitchFamily="34" charset="0"/>
              </a:rPr>
              <a:t>Consumers in Thailand accept LGBTQ communities more than the average in the region.</a:t>
            </a:r>
          </a:p>
          <a:p>
            <a:endParaRPr lang="en-CN" sz="1600" dirty="0">
              <a:latin typeface="Franklin Gothic Book" panose="020B0503020102020204" pitchFamily="34" charset="0"/>
            </a:endParaRPr>
          </a:p>
          <a:p>
            <a:pPr marL="231775" indent="-231775">
              <a:buFont typeface="Arial" panose="020B0604020202020204" pitchFamily="34" charset="0"/>
              <a:buChar char="•"/>
            </a:pPr>
            <a:r>
              <a:rPr lang="en-CN" sz="1600" dirty="0">
                <a:latin typeface="Franklin Gothic Book" panose="020B0503020102020204" pitchFamily="34" charset="0"/>
              </a:rPr>
              <a:t>Thai consumers also want brands to advocate for this cause more than those in other Asian countries.</a:t>
            </a:r>
          </a:p>
          <a:p>
            <a:pPr marL="231775" indent="-231775">
              <a:buFont typeface="Arial" panose="020B0604020202020204" pitchFamily="34" charset="0"/>
              <a:buChar char="•"/>
            </a:pPr>
            <a:endParaRPr lang="en-CN" sz="1600" dirty="0">
              <a:latin typeface="Franklin Gothic Book" panose="020B0503020102020204" pitchFamily="34" charset="0"/>
            </a:endParaRPr>
          </a:p>
          <a:p>
            <a:pPr marL="231775" indent="-231775">
              <a:buFont typeface="Arial" panose="020B0604020202020204" pitchFamily="34" charset="0"/>
              <a:buChar char="•"/>
            </a:pPr>
            <a:r>
              <a:rPr lang="en-CN" sz="1600" dirty="0">
                <a:latin typeface="Franklin Gothic Book" panose="020B0503020102020204" pitchFamily="34" charset="0"/>
              </a:rPr>
              <a:t>Thus, in this market, brands have an opportunity to join the fight with consumers.</a:t>
            </a:r>
          </a:p>
        </p:txBody>
      </p:sp>
      <p:cxnSp>
        <p:nvCxnSpPr>
          <p:cNvPr id="34" name="Straight Connector 33">
            <a:extLst>
              <a:ext uri="{FF2B5EF4-FFF2-40B4-BE49-F238E27FC236}">
                <a16:creationId xmlns:a16="http://schemas.microsoft.com/office/drawing/2014/main" id="{C4DE00A1-6986-9BF6-38BB-2D07177E6ACD}"/>
              </a:ext>
            </a:extLst>
          </p:cNvPr>
          <p:cNvCxnSpPr/>
          <p:nvPr/>
        </p:nvCxnSpPr>
        <p:spPr>
          <a:xfrm>
            <a:off x="8188298" y="1358764"/>
            <a:ext cx="159698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06D02A5-ED13-05E1-6F8E-F3A932F68472}"/>
              </a:ext>
            </a:extLst>
          </p:cNvPr>
          <p:cNvCxnSpPr>
            <a:cxnSpLocks/>
          </p:cNvCxnSpPr>
          <p:nvPr/>
        </p:nvCxnSpPr>
        <p:spPr>
          <a:xfrm>
            <a:off x="206062" y="6658377"/>
            <a:ext cx="11062954"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37" name="Picture 7" descr="Picture 7">
            <a:extLst>
              <a:ext uri="{FF2B5EF4-FFF2-40B4-BE49-F238E27FC236}">
                <a16:creationId xmlns:a16="http://schemas.microsoft.com/office/drawing/2014/main" id="{6BAD6DB3-51FE-3F74-E8DB-55B5EB990D7B}"/>
              </a:ext>
            </a:extLst>
          </p:cNvPr>
          <p:cNvPicPr>
            <a:picLocks noChangeAspect="1"/>
          </p:cNvPicPr>
          <p:nvPr/>
        </p:nvPicPr>
        <p:blipFill>
          <a:blip r:embed="rId2"/>
          <a:stretch>
            <a:fillRect/>
          </a:stretch>
        </p:blipFill>
        <p:spPr>
          <a:xfrm>
            <a:off x="11356263" y="6563469"/>
            <a:ext cx="570474" cy="164058"/>
          </a:xfrm>
          <a:prstGeom prst="rect">
            <a:avLst/>
          </a:prstGeom>
          <a:ln w="12700" cap="flat">
            <a:noFill/>
            <a:miter lim="400000"/>
          </a:ln>
          <a:effectLst/>
        </p:spPr>
      </p:pic>
      <p:sp>
        <p:nvSpPr>
          <p:cNvPr id="32" name="TextBox 31">
            <a:extLst>
              <a:ext uri="{FF2B5EF4-FFF2-40B4-BE49-F238E27FC236}">
                <a16:creationId xmlns:a16="http://schemas.microsoft.com/office/drawing/2014/main" id="{04C415E3-AFF8-0829-6842-10CE185672FA}"/>
              </a:ext>
            </a:extLst>
          </p:cNvPr>
          <p:cNvSpPr txBox="1"/>
          <p:nvPr/>
        </p:nvSpPr>
        <p:spPr>
          <a:xfrm>
            <a:off x="5977332" y="301914"/>
            <a:ext cx="5949405" cy="861774"/>
          </a:xfrm>
          <a:prstGeom prst="rect">
            <a:avLst/>
          </a:prstGeom>
          <a:noFill/>
        </p:spPr>
        <p:txBody>
          <a:bodyPr wrap="square" rtlCol="0">
            <a:spAutoFit/>
          </a:bodyPr>
          <a:lstStyle/>
          <a:p>
            <a:pPr algn="ctr"/>
            <a:r>
              <a:rPr lang="en-CN" b="1" dirty="0">
                <a:latin typeface="Bahnschrift" panose="020B0502040204020203" pitchFamily="34" charset="0"/>
              </a:rPr>
              <a:t>ACCEPTANCE &amp; ADVOCACY INDEX:</a:t>
            </a:r>
          </a:p>
          <a:p>
            <a:pPr algn="ctr"/>
            <a:r>
              <a:rPr lang="en-CN" sz="3200" b="1" dirty="0">
                <a:latin typeface="Bahnschrift" panose="020B0502040204020203" pitchFamily="34" charset="0"/>
              </a:rPr>
              <a:t>LGBTQ EQUALITY</a:t>
            </a:r>
            <a:endParaRPr lang="en-CN" sz="2000" b="1" dirty="0">
              <a:latin typeface="Bahnschrift" panose="020B0502040204020203" pitchFamily="34" charset="0"/>
            </a:endParaRPr>
          </a:p>
        </p:txBody>
      </p:sp>
      <p:graphicFrame>
        <p:nvGraphicFramePr>
          <p:cNvPr id="3" name="Chart 2">
            <a:extLst>
              <a:ext uri="{FF2B5EF4-FFF2-40B4-BE49-F238E27FC236}">
                <a16:creationId xmlns:a16="http://schemas.microsoft.com/office/drawing/2014/main" id="{12F9509C-BD36-8549-A34F-6E098E70A2D5}"/>
              </a:ext>
            </a:extLst>
          </p:cNvPr>
          <p:cNvGraphicFramePr/>
          <p:nvPr>
            <p:extLst>
              <p:ext uri="{D42A27DB-BD31-4B8C-83A1-F6EECF244321}">
                <p14:modId xmlns:p14="http://schemas.microsoft.com/office/powerpoint/2010/main" val="2167592060"/>
              </p:ext>
            </p:extLst>
          </p:nvPr>
        </p:nvGraphicFramePr>
        <p:xfrm>
          <a:off x="6481482" y="2272685"/>
          <a:ext cx="4874781" cy="299801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E381647B-A853-1447-108C-C265825BB538}"/>
              </a:ext>
            </a:extLst>
          </p:cNvPr>
          <p:cNvSpPr txBox="1"/>
          <p:nvPr/>
        </p:nvSpPr>
        <p:spPr>
          <a:xfrm>
            <a:off x="6931388" y="5122782"/>
            <a:ext cx="2131930" cy="1084912"/>
          </a:xfrm>
          <a:prstGeom prst="rect">
            <a:avLst/>
          </a:prstGeom>
          <a:noFill/>
        </p:spPr>
        <p:txBody>
          <a:bodyPr wrap="square" rtlCol="0">
            <a:spAutoFit/>
          </a:bodyPr>
          <a:lstStyle/>
          <a:p>
            <a:pPr algn="ctr"/>
            <a:r>
              <a:rPr lang="en-CN" sz="1350" b="1" dirty="0">
                <a:latin typeface="Bahnschrift" panose="020B0502040204020203" pitchFamily="34" charset="0"/>
              </a:rPr>
              <a:t>ACCEPTANCE </a:t>
            </a:r>
          </a:p>
          <a:p>
            <a:pPr algn="ctr"/>
            <a:r>
              <a:rPr lang="en-CN" sz="1350" dirty="0">
                <a:latin typeface="Franklin Gothic Book" panose="020B0503020102020204" pitchFamily="34" charset="0"/>
              </a:rPr>
              <a:t>“I believe it’s ok for ads to should show gay, lesbian &amp; other groups more openly”</a:t>
            </a:r>
          </a:p>
          <a:p>
            <a:pPr algn="ctr"/>
            <a:r>
              <a:rPr lang="en-CN" sz="1000" dirty="0">
                <a:latin typeface="Franklin Gothic Book" panose="020B0503020102020204" pitchFamily="34" charset="0"/>
              </a:rPr>
              <a:t>(Base: Total)</a:t>
            </a:r>
          </a:p>
        </p:txBody>
      </p:sp>
      <p:sp>
        <p:nvSpPr>
          <p:cNvPr id="10" name="TextBox 9">
            <a:extLst>
              <a:ext uri="{FF2B5EF4-FFF2-40B4-BE49-F238E27FC236}">
                <a16:creationId xmlns:a16="http://schemas.microsoft.com/office/drawing/2014/main" id="{BCA93619-494B-5504-2A91-074AE54792A7}"/>
              </a:ext>
            </a:extLst>
          </p:cNvPr>
          <p:cNvSpPr txBox="1"/>
          <p:nvPr/>
        </p:nvSpPr>
        <p:spPr>
          <a:xfrm>
            <a:off x="9087396" y="5127265"/>
            <a:ext cx="2131930" cy="1084912"/>
          </a:xfrm>
          <a:prstGeom prst="rect">
            <a:avLst/>
          </a:prstGeom>
          <a:noFill/>
        </p:spPr>
        <p:txBody>
          <a:bodyPr wrap="square" rtlCol="0">
            <a:spAutoFit/>
          </a:bodyPr>
          <a:lstStyle/>
          <a:p>
            <a:pPr algn="ctr"/>
            <a:r>
              <a:rPr lang="en-CN" sz="1350" b="1" dirty="0">
                <a:latin typeface="Bahnschrift" panose="020B0502040204020203" pitchFamily="34" charset="0"/>
              </a:rPr>
              <a:t>ADVOCACY </a:t>
            </a:r>
          </a:p>
          <a:p>
            <a:pPr algn="ctr"/>
            <a:r>
              <a:rPr lang="en-CN" sz="1350" dirty="0">
                <a:latin typeface="Franklin Gothic Book" panose="020B0503020102020204" pitchFamily="34" charset="0"/>
              </a:rPr>
              <a:t>“I want brands to </a:t>
            </a:r>
          </a:p>
          <a:p>
            <a:pPr algn="ctr"/>
            <a:r>
              <a:rPr lang="en-CN" sz="1350" dirty="0">
                <a:latin typeface="Franklin Gothic Book" panose="020B0503020102020204" pitchFamily="34" charset="0"/>
              </a:rPr>
              <a:t>advocate for LGBTQ equality or acceptance”</a:t>
            </a:r>
          </a:p>
          <a:p>
            <a:pPr algn="ctr"/>
            <a:r>
              <a:rPr lang="en-CN" sz="1000" dirty="0">
                <a:latin typeface="Franklin Gothic Book" panose="020B0503020102020204" pitchFamily="34" charset="0"/>
              </a:rPr>
              <a:t>(Base: Purpose Shoppers)</a:t>
            </a:r>
          </a:p>
        </p:txBody>
      </p:sp>
      <p:grpSp>
        <p:nvGrpSpPr>
          <p:cNvPr id="11" name="Group 10">
            <a:extLst>
              <a:ext uri="{FF2B5EF4-FFF2-40B4-BE49-F238E27FC236}">
                <a16:creationId xmlns:a16="http://schemas.microsoft.com/office/drawing/2014/main" id="{137D1AAC-FACD-DC7C-AB91-675135B68FB4}"/>
              </a:ext>
            </a:extLst>
          </p:cNvPr>
          <p:cNvGrpSpPr/>
          <p:nvPr/>
        </p:nvGrpSpPr>
        <p:grpSpPr>
          <a:xfrm>
            <a:off x="7499304" y="1663432"/>
            <a:ext cx="2973986" cy="424941"/>
            <a:chOff x="7350633" y="1454283"/>
            <a:chExt cx="2973986" cy="424941"/>
          </a:xfrm>
        </p:grpSpPr>
        <p:sp>
          <p:nvSpPr>
            <p:cNvPr id="25" name="TextBox 24">
              <a:extLst>
                <a:ext uri="{FF2B5EF4-FFF2-40B4-BE49-F238E27FC236}">
                  <a16:creationId xmlns:a16="http://schemas.microsoft.com/office/drawing/2014/main" id="{8B1FEBA8-A119-EB32-78C0-0D397AD775FA}"/>
                </a:ext>
              </a:extLst>
            </p:cNvPr>
            <p:cNvSpPr txBox="1"/>
            <p:nvPr/>
          </p:nvSpPr>
          <p:spPr>
            <a:xfrm>
              <a:off x="7350633" y="1454283"/>
              <a:ext cx="2973986" cy="424941"/>
            </a:xfrm>
            <a:prstGeom prst="rect">
              <a:avLst/>
            </a:prstGeom>
            <a:solidFill>
              <a:schemeClr val="bg1"/>
            </a:solidFill>
            <a:ln w="3175">
              <a:solidFill>
                <a:schemeClr val="tx1">
                  <a:lumMod val="50000"/>
                  <a:lumOff val="50000"/>
                </a:schemeClr>
              </a:solidFill>
            </a:ln>
          </p:spPr>
          <p:txBody>
            <a:bodyPr wrap="square" rtlCol="0">
              <a:spAutoFit/>
            </a:bodyPr>
            <a:lstStyle/>
            <a:p>
              <a:pPr algn="ctr"/>
              <a:endParaRPr lang="en-CN" sz="1050" b="1" dirty="0">
                <a:latin typeface="Bahnschrift" panose="020B0502040204020203" pitchFamily="34" charset="0"/>
              </a:endParaRPr>
            </a:p>
          </p:txBody>
        </p:sp>
        <p:grpSp>
          <p:nvGrpSpPr>
            <p:cNvPr id="27" name="Group 26">
              <a:extLst>
                <a:ext uri="{FF2B5EF4-FFF2-40B4-BE49-F238E27FC236}">
                  <a16:creationId xmlns:a16="http://schemas.microsoft.com/office/drawing/2014/main" id="{C31C85AF-BB02-C3B6-9E3F-F8D119EE42C8}"/>
                </a:ext>
              </a:extLst>
            </p:cNvPr>
            <p:cNvGrpSpPr/>
            <p:nvPr/>
          </p:nvGrpSpPr>
          <p:grpSpPr>
            <a:xfrm>
              <a:off x="7678724" y="1505238"/>
              <a:ext cx="2399556" cy="340483"/>
              <a:chOff x="7511973" y="1505238"/>
              <a:chExt cx="2399556" cy="340483"/>
            </a:xfrm>
          </p:grpSpPr>
          <p:sp>
            <p:nvSpPr>
              <p:cNvPr id="30" name="Rectangle 29">
                <a:extLst>
                  <a:ext uri="{FF2B5EF4-FFF2-40B4-BE49-F238E27FC236}">
                    <a16:creationId xmlns:a16="http://schemas.microsoft.com/office/drawing/2014/main" id="{80C87240-6FB8-D76E-789C-C8ED03460D37}"/>
                  </a:ext>
                </a:extLst>
              </p:cNvPr>
              <p:cNvSpPr/>
              <p:nvPr/>
            </p:nvSpPr>
            <p:spPr>
              <a:xfrm>
                <a:off x="7511973" y="1574157"/>
                <a:ext cx="312516" cy="1851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31" name="TextBox 30">
                <a:extLst>
                  <a:ext uri="{FF2B5EF4-FFF2-40B4-BE49-F238E27FC236}">
                    <a16:creationId xmlns:a16="http://schemas.microsoft.com/office/drawing/2014/main" id="{C4FA40E8-1584-6E34-8413-CB3F4D0A322D}"/>
                  </a:ext>
                </a:extLst>
              </p:cNvPr>
              <p:cNvSpPr txBox="1"/>
              <p:nvPr/>
            </p:nvSpPr>
            <p:spPr>
              <a:xfrm>
                <a:off x="7798029" y="1505238"/>
                <a:ext cx="583814" cy="338554"/>
              </a:xfrm>
              <a:prstGeom prst="rect">
                <a:avLst/>
              </a:prstGeom>
              <a:noFill/>
            </p:spPr>
            <p:txBody>
              <a:bodyPr wrap="none" rtlCol="0">
                <a:spAutoFit/>
              </a:bodyPr>
              <a:lstStyle/>
              <a:p>
                <a:r>
                  <a:rPr lang="en-CN" sz="1600" b="1" dirty="0">
                    <a:latin typeface="Bahnschrift" panose="020B0502040204020203" pitchFamily="34" charset="0"/>
                  </a:rPr>
                  <a:t>Asia</a:t>
                </a:r>
              </a:p>
            </p:txBody>
          </p:sp>
          <p:sp>
            <p:nvSpPr>
              <p:cNvPr id="33" name="Rectangle 32">
                <a:extLst>
                  <a:ext uri="{FF2B5EF4-FFF2-40B4-BE49-F238E27FC236}">
                    <a16:creationId xmlns:a16="http://schemas.microsoft.com/office/drawing/2014/main" id="{6C48BB38-C3DB-E312-B257-7B95A9899268}"/>
                  </a:ext>
                </a:extLst>
              </p:cNvPr>
              <p:cNvSpPr/>
              <p:nvPr/>
            </p:nvSpPr>
            <p:spPr>
              <a:xfrm>
                <a:off x="8671366" y="1576086"/>
                <a:ext cx="312516" cy="18519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35" name="TextBox 34">
                <a:extLst>
                  <a:ext uri="{FF2B5EF4-FFF2-40B4-BE49-F238E27FC236}">
                    <a16:creationId xmlns:a16="http://schemas.microsoft.com/office/drawing/2014/main" id="{F0BC8F38-65C4-A816-543F-385A00D0DA71}"/>
                  </a:ext>
                </a:extLst>
              </p:cNvPr>
              <p:cNvSpPr txBox="1"/>
              <p:nvPr/>
            </p:nvSpPr>
            <p:spPr>
              <a:xfrm>
                <a:off x="8957422" y="1507167"/>
                <a:ext cx="954107" cy="338554"/>
              </a:xfrm>
              <a:prstGeom prst="rect">
                <a:avLst/>
              </a:prstGeom>
              <a:noFill/>
            </p:spPr>
            <p:txBody>
              <a:bodyPr wrap="none" rtlCol="0">
                <a:spAutoFit/>
              </a:bodyPr>
              <a:lstStyle/>
              <a:p>
                <a:r>
                  <a:rPr lang="en-CN" sz="1600" b="1" dirty="0">
                    <a:latin typeface="Bahnschrift" panose="020B0502040204020203" pitchFamily="34" charset="0"/>
                  </a:rPr>
                  <a:t>Thailand</a:t>
                </a:r>
              </a:p>
            </p:txBody>
          </p:sp>
        </p:grpSp>
      </p:grpSp>
      <p:cxnSp>
        <p:nvCxnSpPr>
          <p:cNvPr id="5" name="Straight Connector 4">
            <a:extLst>
              <a:ext uri="{FF2B5EF4-FFF2-40B4-BE49-F238E27FC236}">
                <a16:creationId xmlns:a16="http://schemas.microsoft.com/office/drawing/2014/main" id="{8586D182-8366-F664-2BE5-02CDCFE4A9AD}"/>
              </a:ext>
            </a:extLst>
          </p:cNvPr>
          <p:cNvCxnSpPr>
            <a:cxnSpLocks/>
          </p:cNvCxnSpPr>
          <p:nvPr/>
        </p:nvCxnSpPr>
        <p:spPr>
          <a:xfrm>
            <a:off x="6868758" y="3861772"/>
            <a:ext cx="432551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B333C56-ABCC-10A4-1DD4-F70A8F470756}"/>
              </a:ext>
            </a:extLst>
          </p:cNvPr>
          <p:cNvSpPr txBox="1"/>
          <p:nvPr/>
        </p:nvSpPr>
        <p:spPr>
          <a:xfrm>
            <a:off x="11092055" y="3691601"/>
            <a:ext cx="684803" cy="415498"/>
          </a:xfrm>
          <a:prstGeom prst="rect">
            <a:avLst/>
          </a:prstGeom>
          <a:noFill/>
        </p:spPr>
        <p:txBody>
          <a:bodyPr wrap="none" rtlCol="0">
            <a:spAutoFit/>
          </a:bodyPr>
          <a:lstStyle/>
          <a:p>
            <a:pPr algn="ctr"/>
            <a:r>
              <a:rPr lang="en-CN" sz="1050" b="1" dirty="0">
                <a:latin typeface="Bahnschrift" panose="020B0502040204020203" pitchFamily="34" charset="0"/>
              </a:rPr>
              <a:t>Asia </a:t>
            </a:r>
          </a:p>
          <a:p>
            <a:pPr algn="ctr"/>
            <a:r>
              <a:rPr lang="en-CN" sz="1050" b="1" dirty="0">
                <a:latin typeface="Bahnschrift" panose="020B0502040204020203" pitchFamily="34" charset="0"/>
              </a:rPr>
              <a:t>Average</a:t>
            </a:r>
            <a:endParaRPr lang="en-CN" sz="800" b="1" dirty="0">
              <a:latin typeface="Bahnschrift" panose="020B0502040204020203" pitchFamily="34" charset="0"/>
            </a:endParaRPr>
          </a:p>
        </p:txBody>
      </p:sp>
      <p:sp>
        <p:nvSpPr>
          <p:cNvPr id="6" name="TextBox 5">
            <a:extLst>
              <a:ext uri="{FF2B5EF4-FFF2-40B4-BE49-F238E27FC236}">
                <a16:creationId xmlns:a16="http://schemas.microsoft.com/office/drawing/2014/main" id="{B18880C0-D9B3-24DC-E0BA-4F2A5173C1DB}"/>
              </a:ext>
            </a:extLst>
          </p:cNvPr>
          <p:cNvSpPr txBox="1"/>
          <p:nvPr/>
        </p:nvSpPr>
        <p:spPr>
          <a:xfrm>
            <a:off x="5868574" y="6353536"/>
            <a:ext cx="1180131" cy="253916"/>
          </a:xfrm>
          <a:prstGeom prst="rect">
            <a:avLst/>
          </a:prstGeom>
          <a:noFill/>
        </p:spPr>
        <p:txBody>
          <a:bodyPr wrap="none" rtlCol="0">
            <a:spAutoFit/>
          </a:bodyPr>
          <a:lstStyle/>
          <a:p>
            <a:r>
              <a:rPr lang="en-CN" sz="1050" dirty="0">
                <a:latin typeface="Franklin Gothic Book" panose="020B0503020102020204" pitchFamily="34" charset="0"/>
              </a:rPr>
              <a:t>Note: Asia = 100</a:t>
            </a:r>
          </a:p>
        </p:txBody>
      </p:sp>
      <p:sp>
        <p:nvSpPr>
          <p:cNvPr id="9" name="TextBox 8">
            <a:extLst>
              <a:ext uri="{FF2B5EF4-FFF2-40B4-BE49-F238E27FC236}">
                <a16:creationId xmlns:a16="http://schemas.microsoft.com/office/drawing/2014/main" id="{B4547691-3545-DEB0-29DB-DD1F811F11EE}"/>
              </a:ext>
            </a:extLst>
          </p:cNvPr>
          <p:cNvSpPr txBox="1"/>
          <p:nvPr/>
        </p:nvSpPr>
        <p:spPr>
          <a:xfrm rot="16200000">
            <a:off x="5742684" y="3701538"/>
            <a:ext cx="1133644" cy="276999"/>
          </a:xfrm>
          <a:prstGeom prst="rect">
            <a:avLst/>
          </a:prstGeom>
          <a:noFill/>
        </p:spPr>
        <p:txBody>
          <a:bodyPr wrap="none" rtlCol="0">
            <a:spAutoFit/>
          </a:bodyPr>
          <a:lstStyle/>
          <a:p>
            <a:r>
              <a:rPr lang="en-CN" sz="1200" b="1" dirty="0">
                <a:latin typeface="Bahnschrift" panose="020B0502040204020203" pitchFamily="34" charset="0"/>
              </a:rPr>
              <a:t>Index vs. Asia</a:t>
            </a:r>
          </a:p>
        </p:txBody>
      </p:sp>
    </p:spTree>
    <p:extLst>
      <p:ext uri="{BB962C8B-B14F-4D97-AF65-F5344CB8AC3E}">
        <p14:creationId xmlns:p14="http://schemas.microsoft.com/office/powerpoint/2010/main" val="7255784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7EBF88-1713-8918-2228-76414D12CFC8}"/>
              </a:ext>
            </a:extLst>
          </p:cNvPr>
          <p:cNvSpPr/>
          <p:nvPr/>
        </p:nvSpPr>
        <p:spPr>
          <a:xfrm>
            <a:off x="5734372" y="0"/>
            <a:ext cx="6457627"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45" name="TextBox 44">
            <a:extLst>
              <a:ext uri="{FF2B5EF4-FFF2-40B4-BE49-F238E27FC236}">
                <a16:creationId xmlns:a16="http://schemas.microsoft.com/office/drawing/2014/main" id="{E7573175-4FDB-AA6B-8CD4-6A31E2482D6C}"/>
              </a:ext>
            </a:extLst>
          </p:cNvPr>
          <p:cNvSpPr txBox="1"/>
          <p:nvPr/>
        </p:nvSpPr>
        <p:spPr>
          <a:xfrm>
            <a:off x="467292" y="273141"/>
            <a:ext cx="5098934" cy="2246769"/>
          </a:xfrm>
          <a:prstGeom prst="rect">
            <a:avLst/>
          </a:prstGeom>
          <a:noFill/>
        </p:spPr>
        <p:txBody>
          <a:bodyPr wrap="square" rtlCol="0">
            <a:spAutoFit/>
          </a:bodyPr>
          <a:lstStyle/>
          <a:p>
            <a:r>
              <a:rPr lang="en-CN" sz="4000" b="1" dirty="0">
                <a:solidFill>
                  <a:srgbClr val="FF0000"/>
                </a:solidFill>
                <a:latin typeface="Bahnschrift" panose="020B0502040204020203" pitchFamily="34" charset="0"/>
              </a:rPr>
              <a:t>THE PASSIVE SUPPORTERS:</a:t>
            </a:r>
          </a:p>
          <a:p>
            <a:r>
              <a:rPr lang="en-CN" sz="3000" b="1" dirty="0">
                <a:solidFill>
                  <a:srgbClr val="FF0000"/>
                </a:solidFill>
                <a:latin typeface="Bahnschrift" panose="020B0502040204020203" pitchFamily="34" charset="0"/>
              </a:rPr>
              <a:t>INDIAN AND FILIPINO CONSUMERS </a:t>
            </a:r>
          </a:p>
        </p:txBody>
      </p:sp>
      <p:sp>
        <p:nvSpPr>
          <p:cNvPr id="49" name="Rectangle 48">
            <a:extLst>
              <a:ext uri="{FF2B5EF4-FFF2-40B4-BE49-F238E27FC236}">
                <a16:creationId xmlns:a16="http://schemas.microsoft.com/office/drawing/2014/main" id="{6F8CECAA-AFE2-F31D-8D51-4FF680E1FD9A}"/>
              </a:ext>
            </a:extLst>
          </p:cNvPr>
          <p:cNvSpPr/>
          <p:nvPr/>
        </p:nvSpPr>
        <p:spPr>
          <a:xfrm>
            <a:off x="0" y="359470"/>
            <a:ext cx="424800" cy="89255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67" name="TextBox 66">
            <a:extLst>
              <a:ext uri="{FF2B5EF4-FFF2-40B4-BE49-F238E27FC236}">
                <a16:creationId xmlns:a16="http://schemas.microsoft.com/office/drawing/2014/main" id="{FA575653-4AA0-A0FC-0744-3CF3528B0B04}"/>
              </a:ext>
            </a:extLst>
          </p:cNvPr>
          <p:cNvSpPr txBox="1"/>
          <p:nvPr/>
        </p:nvSpPr>
        <p:spPr>
          <a:xfrm>
            <a:off x="603570" y="2748832"/>
            <a:ext cx="4685155" cy="3539430"/>
          </a:xfrm>
          <a:prstGeom prst="rect">
            <a:avLst/>
          </a:prstGeom>
          <a:noFill/>
        </p:spPr>
        <p:txBody>
          <a:bodyPr wrap="square" rtlCol="0">
            <a:spAutoFit/>
          </a:bodyPr>
          <a:lstStyle/>
          <a:p>
            <a:pPr marL="231775" indent="-231775">
              <a:buFont typeface="Arial" panose="020B0604020202020204" pitchFamily="34" charset="0"/>
              <a:buChar char="•"/>
            </a:pPr>
            <a:r>
              <a:rPr lang="en-CN" sz="1600" dirty="0">
                <a:latin typeface="Franklin Gothic Book" panose="020B0503020102020204" pitchFamily="34" charset="0"/>
              </a:rPr>
              <a:t>I</a:t>
            </a:r>
            <a:r>
              <a:rPr lang="en-US" sz="1600" dirty="0">
                <a:latin typeface="Franklin Gothic Book" panose="020B0503020102020204" pitchFamily="34" charset="0"/>
              </a:rPr>
              <a:t>n</a:t>
            </a:r>
            <a:r>
              <a:rPr lang="en-CN" sz="1600" dirty="0">
                <a:latin typeface="Franklin Gothic Book" panose="020B0503020102020204" pitchFamily="34" charset="0"/>
              </a:rPr>
              <a:t>dians and Filipinos – despite being rooted in conserative religions – actually demonstrate higher than average acceptance for t</a:t>
            </a:r>
            <a:r>
              <a:rPr lang="en-US" sz="1600" dirty="0">
                <a:latin typeface="Franklin Gothic Book" panose="020B0503020102020204" pitchFamily="34" charset="0"/>
              </a:rPr>
              <a:t>he</a:t>
            </a:r>
            <a:r>
              <a:rPr lang="en-CN" sz="1600" dirty="0">
                <a:latin typeface="Franklin Gothic Book" panose="020B0503020102020204" pitchFamily="34" charset="0"/>
              </a:rPr>
              <a:t> LGBTQ community.</a:t>
            </a:r>
          </a:p>
          <a:p>
            <a:pPr marL="231775" indent="-231775">
              <a:buFont typeface="Arial" panose="020B0604020202020204" pitchFamily="34" charset="0"/>
              <a:buChar char="•"/>
            </a:pPr>
            <a:endParaRPr lang="en-CN" sz="1600" dirty="0">
              <a:latin typeface="Franklin Gothic Book" panose="020B0503020102020204" pitchFamily="34" charset="0"/>
            </a:endParaRPr>
          </a:p>
          <a:p>
            <a:pPr marL="231775" indent="-231775">
              <a:buFont typeface="Arial" panose="020B0604020202020204" pitchFamily="34" charset="0"/>
              <a:buChar char="•"/>
            </a:pPr>
            <a:r>
              <a:rPr lang="en-GB" sz="1600" b="0" i="0" dirty="0">
                <a:effectLst/>
                <a:latin typeface="Franklin Gothic Book" panose="020B0503020102020204" pitchFamily="34" charset="0"/>
              </a:rPr>
              <a:t>The consumer desire for brands to advocate this cause is weaker than average in these countries - either because they no longer consider it an issue and no longer need brand advocacy, or because they see more urgent issues in their developing economies.</a:t>
            </a:r>
          </a:p>
          <a:p>
            <a:pPr marL="231775" indent="-231775">
              <a:buFont typeface="Arial" panose="020B0604020202020204" pitchFamily="34" charset="0"/>
              <a:buChar char="•"/>
            </a:pPr>
            <a:endParaRPr lang="en-CN" sz="1600" dirty="0">
              <a:latin typeface="Franklin Gothic Book" panose="020B0503020102020204" pitchFamily="34" charset="0"/>
            </a:endParaRPr>
          </a:p>
          <a:p>
            <a:pPr marL="231775" indent="-231775">
              <a:buFont typeface="Arial" panose="020B0604020202020204" pitchFamily="34" charset="0"/>
              <a:buChar char="•"/>
            </a:pPr>
            <a:r>
              <a:rPr lang="en-CN" sz="1600" dirty="0">
                <a:latin typeface="Franklin Gothic Book" panose="020B0503020102020204" pitchFamily="34" charset="0"/>
              </a:rPr>
              <a:t>Either way, brands still have an opportunity to reinforce change in these open-minded markets.</a:t>
            </a:r>
          </a:p>
        </p:txBody>
      </p:sp>
      <p:cxnSp>
        <p:nvCxnSpPr>
          <p:cNvPr id="34" name="Straight Connector 33">
            <a:extLst>
              <a:ext uri="{FF2B5EF4-FFF2-40B4-BE49-F238E27FC236}">
                <a16:creationId xmlns:a16="http://schemas.microsoft.com/office/drawing/2014/main" id="{C4DE00A1-6986-9BF6-38BB-2D07177E6ACD}"/>
              </a:ext>
            </a:extLst>
          </p:cNvPr>
          <p:cNvCxnSpPr/>
          <p:nvPr/>
        </p:nvCxnSpPr>
        <p:spPr>
          <a:xfrm>
            <a:off x="8188298" y="1358764"/>
            <a:ext cx="159698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06D02A5-ED13-05E1-6F8E-F3A932F68472}"/>
              </a:ext>
            </a:extLst>
          </p:cNvPr>
          <p:cNvCxnSpPr>
            <a:cxnSpLocks/>
          </p:cNvCxnSpPr>
          <p:nvPr/>
        </p:nvCxnSpPr>
        <p:spPr>
          <a:xfrm>
            <a:off x="206062" y="6658377"/>
            <a:ext cx="11062954"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37" name="Picture 7" descr="Picture 7">
            <a:extLst>
              <a:ext uri="{FF2B5EF4-FFF2-40B4-BE49-F238E27FC236}">
                <a16:creationId xmlns:a16="http://schemas.microsoft.com/office/drawing/2014/main" id="{6BAD6DB3-51FE-3F74-E8DB-55B5EB990D7B}"/>
              </a:ext>
            </a:extLst>
          </p:cNvPr>
          <p:cNvPicPr>
            <a:picLocks noChangeAspect="1"/>
          </p:cNvPicPr>
          <p:nvPr/>
        </p:nvPicPr>
        <p:blipFill>
          <a:blip r:embed="rId2"/>
          <a:stretch>
            <a:fillRect/>
          </a:stretch>
        </p:blipFill>
        <p:spPr>
          <a:xfrm>
            <a:off x="11356263" y="6563469"/>
            <a:ext cx="570474" cy="164058"/>
          </a:xfrm>
          <a:prstGeom prst="rect">
            <a:avLst/>
          </a:prstGeom>
          <a:ln w="12700" cap="flat">
            <a:noFill/>
            <a:miter lim="400000"/>
          </a:ln>
          <a:effectLst/>
        </p:spPr>
      </p:pic>
      <p:sp>
        <p:nvSpPr>
          <p:cNvPr id="32" name="TextBox 31">
            <a:extLst>
              <a:ext uri="{FF2B5EF4-FFF2-40B4-BE49-F238E27FC236}">
                <a16:creationId xmlns:a16="http://schemas.microsoft.com/office/drawing/2014/main" id="{04C415E3-AFF8-0829-6842-10CE185672FA}"/>
              </a:ext>
            </a:extLst>
          </p:cNvPr>
          <p:cNvSpPr txBox="1"/>
          <p:nvPr/>
        </p:nvSpPr>
        <p:spPr>
          <a:xfrm>
            <a:off x="5977332" y="301914"/>
            <a:ext cx="5949405" cy="861774"/>
          </a:xfrm>
          <a:prstGeom prst="rect">
            <a:avLst/>
          </a:prstGeom>
          <a:noFill/>
        </p:spPr>
        <p:txBody>
          <a:bodyPr wrap="square" rtlCol="0">
            <a:spAutoFit/>
          </a:bodyPr>
          <a:lstStyle/>
          <a:p>
            <a:pPr algn="ctr"/>
            <a:r>
              <a:rPr lang="en-CN" b="1" dirty="0">
                <a:latin typeface="Bahnschrift" panose="020B0502040204020203" pitchFamily="34" charset="0"/>
              </a:rPr>
              <a:t>ACCEPTANCE &amp; ADVOCACY INDEX:</a:t>
            </a:r>
          </a:p>
          <a:p>
            <a:pPr algn="ctr"/>
            <a:r>
              <a:rPr lang="en-CN" sz="3200" b="1" dirty="0">
                <a:latin typeface="Bahnschrift" panose="020B0502040204020203" pitchFamily="34" charset="0"/>
              </a:rPr>
              <a:t>LGBTQ EQUALITY</a:t>
            </a:r>
            <a:endParaRPr lang="en-CN" sz="2000" b="1" dirty="0">
              <a:latin typeface="Bahnschrift" panose="020B0502040204020203" pitchFamily="34" charset="0"/>
            </a:endParaRPr>
          </a:p>
        </p:txBody>
      </p:sp>
      <p:graphicFrame>
        <p:nvGraphicFramePr>
          <p:cNvPr id="3" name="Chart 2">
            <a:extLst>
              <a:ext uri="{FF2B5EF4-FFF2-40B4-BE49-F238E27FC236}">
                <a16:creationId xmlns:a16="http://schemas.microsoft.com/office/drawing/2014/main" id="{12F9509C-BD36-8549-A34F-6E098E70A2D5}"/>
              </a:ext>
            </a:extLst>
          </p:cNvPr>
          <p:cNvGraphicFramePr/>
          <p:nvPr>
            <p:extLst>
              <p:ext uri="{D42A27DB-BD31-4B8C-83A1-F6EECF244321}">
                <p14:modId xmlns:p14="http://schemas.microsoft.com/office/powerpoint/2010/main" val="4079956583"/>
              </p:ext>
            </p:extLst>
          </p:nvPr>
        </p:nvGraphicFramePr>
        <p:xfrm>
          <a:off x="6481482" y="2312852"/>
          <a:ext cx="4874781" cy="289252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E381647B-A853-1447-108C-C265825BB538}"/>
              </a:ext>
            </a:extLst>
          </p:cNvPr>
          <p:cNvSpPr txBox="1"/>
          <p:nvPr/>
        </p:nvSpPr>
        <p:spPr>
          <a:xfrm>
            <a:off x="6931388" y="5085757"/>
            <a:ext cx="2131930" cy="1284967"/>
          </a:xfrm>
          <a:prstGeom prst="rect">
            <a:avLst/>
          </a:prstGeom>
          <a:noFill/>
        </p:spPr>
        <p:txBody>
          <a:bodyPr wrap="square" rtlCol="0">
            <a:spAutoFit/>
          </a:bodyPr>
          <a:lstStyle/>
          <a:p>
            <a:pPr algn="ctr"/>
            <a:r>
              <a:rPr lang="en-CN" sz="1350" b="1" dirty="0">
                <a:latin typeface="Bahnschrift" panose="020B0502040204020203" pitchFamily="34" charset="0"/>
              </a:rPr>
              <a:t>ACCEPTANCE</a:t>
            </a:r>
            <a:r>
              <a:rPr lang="en-CN" sz="1350" dirty="0">
                <a:latin typeface="Franklin Gothic Book" panose="020B0503020102020204" pitchFamily="34" charset="0"/>
              </a:rPr>
              <a:t> </a:t>
            </a:r>
          </a:p>
          <a:p>
            <a:pPr algn="ctr"/>
            <a:r>
              <a:rPr lang="en-CN" sz="1350" dirty="0">
                <a:latin typeface="Franklin Gothic Book" panose="020B0503020102020204" pitchFamily="34" charset="0"/>
              </a:rPr>
              <a:t>“I believe it’s ok for ads to should show gay, lesbian &amp; other groups more openly”</a:t>
            </a:r>
          </a:p>
          <a:p>
            <a:pPr lvl="0" algn="ctr"/>
            <a:r>
              <a:rPr lang="en-CN" sz="1000" dirty="0">
                <a:solidFill>
                  <a:prstClr val="black"/>
                </a:solidFill>
                <a:latin typeface="Franklin Gothic Book" panose="020B0503020102020204" pitchFamily="34" charset="0"/>
              </a:rPr>
              <a:t>(Base: Total)</a:t>
            </a:r>
          </a:p>
          <a:p>
            <a:pPr algn="ctr"/>
            <a:endParaRPr lang="en-CN" sz="1350" dirty="0">
              <a:latin typeface="Franklin Gothic Book" panose="020B0503020102020204" pitchFamily="34" charset="0"/>
            </a:endParaRPr>
          </a:p>
        </p:txBody>
      </p:sp>
      <p:sp>
        <p:nvSpPr>
          <p:cNvPr id="10" name="TextBox 9">
            <a:extLst>
              <a:ext uri="{FF2B5EF4-FFF2-40B4-BE49-F238E27FC236}">
                <a16:creationId xmlns:a16="http://schemas.microsoft.com/office/drawing/2014/main" id="{BCA93619-494B-5504-2A91-074AE54792A7}"/>
              </a:ext>
            </a:extLst>
          </p:cNvPr>
          <p:cNvSpPr txBox="1"/>
          <p:nvPr/>
        </p:nvSpPr>
        <p:spPr>
          <a:xfrm>
            <a:off x="9087396" y="5090240"/>
            <a:ext cx="2131930" cy="1284967"/>
          </a:xfrm>
          <a:prstGeom prst="rect">
            <a:avLst/>
          </a:prstGeom>
          <a:noFill/>
        </p:spPr>
        <p:txBody>
          <a:bodyPr wrap="square" rtlCol="0">
            <a:spAutoFit/>
          </a:bodyPr>
          <a:lstStyle/>
          <a:p>
            <a:pPr algn="ctr"/>
            <a:r>
              <a:rPr lang="en-CN" sz="1350" b="1" dirty="0">
                <a:latin typeface="Bahnschrift" panose="020B0502040204020203" pitchFamily="34" charset="0"/>
              </a:rPr>
              <a:t>ADVOCACY</a:t>
            </a:r>
            <a:r>
              <a:rPr lang="en-CN" sz="1350" dirty="0">
                <a:latin typeface="Franklin Gothic Book" panose="020B0503020102020204" pitchFamily="34" charset="0"/>
              </a:rPr>
              <a:t> </a:t>
            </a:r>
          </a:p>
          <a:p>
            <a:pPr algn="ctr"/>
            <a:r>
              <a:rPr lang="en-CN" sz="1350" dirty="0">
                <a:latin typeface="Franklin Gothic Book" panose="020B0503020102020204" pitchFamily="34" charset="0"/>
              </a:rPr>
              <a:t>“I want brands to </a:t>
            </a:r>
          </a:p>
          <a:p>
            <a:pPr algn="ctr"/>
            <a:r>
              <a:rPr lang="en-CN" sz="1350" dirty="0">
                <a:latin typeface="Franklin Gothic Book" panose="020B0503020102020204" pitchFamily="34" charset="0"/>
              </a:rPr>
              <a:t>advocate for LGBTQ equality or acceptance”</a:t>
            </a:r>
          </a:p>
          <a:p>
            <a:pPr algn="ctr"/>
            <a:r>
              <a:rPr lang="en-CN" sz="1000" dirty="0">
                <a:latin typeface="Franklin Gothic Book" panose="020B0503020102020204" pitchFamily="34" charset="0"/>
              </a:rPr>
              <a:t>(Base: Purpose Shoppers)</a:t>
            </a:r>
          </a:p>
          <a:p>
            <a:pPr algn="ctr"/>
            <a:endParaRPr lang="en-CN" sz="1350" dirty="0">
              <a:latin typeface="Franklin Gothic Book" panose="020B0503020102020204" pitchFamily="34" charset="0"/>
            </a:endParaRPr>
          </a:p>
        </p:txBody>
      </p:sp>
      <p:cxnSp>
        <p:nvCxnSpPr>
          <p:cNvPr id="38" name="Straight Connector 37">
            <a:extLst>
              <a:ext uri="{FF2B5EF4-FFF2-40B4-BE49-F238E27FC236}">
                <a16:creationId xmlns:a16="http://schemas.microsoft.com/office/drawing/2014/main" id="{766E614C-1E73-10FC-1136-7454EC987DFE}"/>
              </a:ext>
            </a:extLst>
          </p:cNvPr>
          <p:cNvCxnSpPr>
            <a:cxnSpLocks/>
          </p:cNvCxnSpPr>
          <p:nvPr/>
        </p:nvCxnSpPr>
        <p:spPr>
          <a:xfrm>
            <a:off x="6931388" y="3840038"/>
            <a:ext cx="4287938"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1DE125B4-B4AE-1EB7-055F-E25053684A18}"/>
              </a:ext>
            </a:extLst>
          </p:cNvPr>
          <p:cNvGrpSpPr/>
          <p:nvPr/>
        </p:nvGrpSpPr>
        <p:grpSpPr>
          <a:xfrm>
            <a:off x="7069000" y="1801218"/>
            <a:ext cx="3984484" cy="424941"/>
            <a:chOff x="7472410" y="1801218"/>
            <a:chExt cx="3984484" cy="424941"/>
          </a:xfrm>
        </p:grpSpPr>
        <p:grpSp>
          <p:nvGrpSpPr>
            <p:cNvPr id="11" name="Group 10">
              <a:extLst>
                <a:ext uri="{FF2B5EF4-FFF2-40B4-BE49-F238E27FC236}">
                  <a16:creationId xmlns:a16="http://schemas.microsoft.com/office/drawing/2014/main" id="{137D1AAC-FACD-DC7C-AB91-675135B68FB4}"/>
                </a:ext>
              </a:extLst>
            </p:cNvPr>
            <p:cNvGrpSpPr/>
            <p:nvPr/>
          </p:nvGrpSpPr>
          <p:grpSpPr>
            <a:xfrm>
              <a:off x="7472410" y="1801218"/>
              <a:ext cx="3984484" cy="424941"/>
              <a:chOff x="7350633" y="1454283"/>
              <a:chExt cx="3984484" cy="424941"/>
            </a:xfrm>
          </p:grpSpPr>
          <p:sp>
            <p:nvSpPr>
              <p:cNvPr id="25" name="TextBox 24">
                <a:extLst>
                  <a:ext uri="{FF2B5EF4-FFF2-40B4-BE49-F238E27FC236}">
                    <a16:creationId xmlns:a16="http://schemas.microsoft.com/office/drawing/2014/main" id="{8B1FEBA8-A119-EB32-78C0-0D397AD775FA}"/>
                  </a:ext>
                </a:extLst>
              </p:cNvPr>
              <p:cNvSpPr txBox="1"/>
              <p:nvPr/>
            </p:nvSpPr>
            <p:spPr>
              <a:xfrm>
                <a:off x="7350633" y="1454283"/>
                <a:ext cx="3984484" cy="424941"/>
              </a:xfrm>
              <a:prstGeom prst="rect">
                <a:avLst/>
              </a:prstGeom>
              <a:solidFill>
                <a:schemeClr val="bg1"/>
              </a:solidFill>
              <a:ln w="3175">
                <a:solidFill>
                  <a:schemeClr val="tx1">
                    <a:lumMod val="50000"/>
                    <a:lumOff val="50000"/>
                  </a:schemeClr>
                </a:solidFill>
              </a:ln>
            </p:spPr>
            <p:txBody>
              <a:bodyPr wrap="square" rtlCol="0">
                <a:spAutoFit/>
              </a:bodyPr>
              <a:lstStyle/>
              <a:p>
                <a:pPr algn="ctr"/>
                <a:endParaRPr lang="en-CN" sz="1050" b="1" dirty="0">
                  <a:latin typeface="Bahnschrift" panose="020B0502040204020203" pitchFamily="34" charset="0"/>
                </a:endParaRPr>
              </a:p>
            </p:txBody>
          </p:sp>
          <p:grpSp>
            <p:nvGrpSpPr>
              <p:cNvPr id="27" name="Group 26">
                <a:extLst>
                  <a:ext uri="{FF2B5EF4-FFF2-40B4-BE49-F238E27FC236}">
                    <a16:creationId xmlns:a16="http://schemas.microsoft.com/office/drawing/2014/main" id="{C31C85AF-BB02-C3B6-9E3F-F8D119EE42C8}"/>
                  </a:ext>
                </a:extLst>
              </p:cNvPr>
              <p:cNvGrpSpPr/>
              <p:nvPr/>
            </p:nvGrpSpPr>
            <p:grpSpPr>
              <a:xfrm>
                <a:off x="7530807" y="1508444"/>
                <a:ext cx="2112885" cy="338554"/>
                <a:chOff x="7364056" y="1508444"/>
                <a:chExt cx="2112885" cy="338554"/>
              </a:xfrm>
            </p:grpSpPr>
            <p:sp>
              <p:nvSpPr>
                <p:cNvPr id="30" name="Rectangle 29">
                  <a:extLst>
                    <a:ext uri="{FF2B5EF4-FFF2-40B4-BE49-F238E27FC236}">
                      <a16:creationId xmlns:a16="http://schemas.microsoft.com/office/drawing/2014/main" id="{80C87240-6FB8-D76E-789C-C8ED03460D37}"/>
                    </a:ext>
                  </a:extLst>
                </p:cNvPr>
                <p:cNvSpPr/>
                <p:nvPr/>
              </p:nvSpPr>
              <p:spPr>
                <a:xfrm>
                  <a:off x="7364056" y="1585124"/>
                  <a:ext cx="312516" cy="1851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31" name="TextBox 30">
                  <a:extLst>
                    <a:ext uri="{FF2B5EF4-FFF2-40B4-BE49-F238E27FC236}">
                      <a16:creationId xmlns:a16="http://schemas.microsoft.com/office/drawing/2014/main" id="{C4FA40E8-1584-6E34-8413-CB3F4D0A322D}"/>
                    </a:ext>
                  </a:extLst>
                </p:cNvPr>
                <p:cNvSpPr txBox="1"/>
                <p:nvPr/>
              </p:nvSpPr>
              <p:spPr>
                <a:xfrm>
                  <a:off x="7650112" y="1508444"/>
                  <a:ext cx="583814" cy="338554"/>
                </a:xfrm>
                <a:prstGeom prst="rect">
                  <a:avLst/>
                </a:prstGeom>
                <a:noFill/>
              </p:spPr>
              <p:txBody>
                <a:bodyPr wrap="none" rtlCol="0">
                  <a:spAutoFit/>
                </a:bodyPr>
                <a:lstStyle/>
                <a:p>
                  <a:r>
                    <a:rPr lang="en-CN" sz="1600" b="1" dirty="0">
                      <a:latin typeface="Bahnschrift" panose="020B0502040204020203" pitchFamily="34" charset="0"/>
                    </a:rPr>
                    <a:t>Asia</a:t>
                  </a:r>
                </a:p>
              </p:txBody>
            </p:sp>
            <p:sp>
              <p:nvSpPr>
                <p:cNvPr id="33" name="Rectangle 32">
                  <a:extLst>
                    <a:ext uri="{FF2B5EF4-FFF2-40B4-BE49-F238E27FC236}">
                      <a16:creationId xmlns:a16="http://schemas.microsoft.com/office/drawing/2014/main" id="{6C48BB38-C3DB-E312-B257-7B95A9899268}"/>
                    </a:ext>
                  </a:extLst>
                </p:cNvPr>
                <p:cNvSpPr/>
                <p:nvPr/>
              </p:nvSpPr>
              <p:spPr>
                <a:xfrm>
                  <a:off x="8563790" y="1585124"/>
                  <a:ext cx="312516" cy="18519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35" name="TextBox 34">
                  <a:extLst>
                    <a:ext uri="{FF2B5EF4-FFF2-40B4-BE49-F238E27FC236}">
                      <a16:creationId xmlns:a16="http://schemas.microsoft.com/office/drawing/2014/main" id="{F0BC8F38-65C4-A816-543F-385A00D0DA71}"/>
                    </a:ext>
                  </a:extLst>
                </p:cNvPr>
                <p:cNvSpPr txBox="1"/>
                <p:nvPr/>
              </p:nvSpPr>
              <p:spPr>
                <a:xfrm>
                  <a:off x="8849846" y="1508444"/>
                  <a:ext cx="627095" cy="338554"/>
                </a:xfrm>
                <a:prstGeom prst="rect">
                  <a:avLst/>
                </a:prstGeom>
                <a:noFill/>
              </p:spPr>
              <p:txBody>
                <a:bodyPr wrap="none" rtlCol="0">
                  <a:spAutoFit/>
                </a:bodyPr>
                <a:lstStyle/>
                <a:p>
                  <a:r>
                    <a:rPr lang="en-CN" sz="1600" b="1" dirty="0">
                      <a:latin typeface="Bahnschrift" panose="020B0502040204020203" pitchFamily="34" charset="0"/>
                    </a:rPr>
                    <a:t>India</a:t>
                  </a:r>
                </a:p>
              </p:txBody>
            </p:sp>
          </p:grpSp>
        </p:grpSp>
        <p:sp>
          <p:nvSpPr>
            <p:cNvPr id="39" name="Rectangle 38">
              <a:extLst>
                <a:ext uri="{FF2B5EF4-FFF2-40B4-BE49-F238E27FC236}">
                  <a16:creationId xmlns:a16="http://schemas.microsoft.com/office/drawing/2014/main" id="{CA07F817-CE6C-89EF-BA22-ABBB694CA7D2}"/>
                </a:ext>
              </a:extLst>
            </p:cNvPr>
            <p:cNvSpPr/>
            <p:nvPr/>
          </p:nvSpPr>
          <p:spPr>
            <a:xfrm>
              <a:off x="9905668" y="1932059"/>
              <a:ext cx="312516" cy="18519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40" name="TextBox 39">
              <a:extLst>
                <a:ext uri="{FF2B5EF4-FFF2-40B4-BE49-F238E27FC236}">
                  <a16:creationId xmlns:a16="http://schemas.microsoft.com/office/drawing/2014/main" id="{2AB72912-CB3A-D1DE-8612-44EF33C2C529}"/>
                </a:ext>
              </a:extLst>
            </p:cNvPr>
            <p:cNvSpPr txBox="1"/>
            <p:nvPr/>
          </p:nvSpPr>
          <p:spPr>
            <a:xfrm>
              <a:off x="10191724" y="1855379"/>
              <a:ext cx="1197764" cy="338554"/>
            </a:xfrm>
            <a:prstGeom prst="rect">
              <a:avLst/>
            </a:prstGeom>
            <a:noFill/>
          </p:spPr>
          <p:txBody>
            <a:bodyPr wrap="none" rtlCol="0">
              <a:spAutoFit/>
            </a:bodyPr>
            <a:lstStyle/>
            <a:p>
              <a:r>
                <a:rPr lang="en-CN" sz="1600" b="1" dirty="0">
                  <a:latin typeface="Bahnschrift" panose="020B0502040204020203" pitchFamily="34" charset="0"/>
                </a:rPr>
                <a:t>Philippines</a:t>
              </a:r>
            </a:p>
          </p:txBody>
        </p:sp>
      </p:grpSp>
      <p:sp>
        <p:nvSpPr>
          <p:cNvPr id="4" name="TextBox 3">
            <a:extLst>
              <a:ext uri="{FF2B5EF4-FFF2-40B4-BE49-F238E27FC236}">
                <a16:creationId xmlns:a16="http://schemas.microsoft.com/office/drawing/2014/main" id="{D433CEF5-9E9E-AD85-00A5-38674B5957FD}"/>
              </a:ext>
            </a:extLst>
          </p:cNvPr>
          <p:cNvSpPr txBox="1"/>
          <p:nvPr/>
        </p:nvSpPr>
        <p:spPr>
          <a:xfrm>
            <a:off x="11117107" y="3674736"/>
            <a:ext cx="684803" cy="415498"/>
          </a:xfrm>
          <a:prstGeom prst="rect">
            <a:avLst/>
          </a:prstGeom>
          <a:noFill/>
        </p:spPr>
        <p:txBody>
          <a:bodyPr wrap="none" rtlCol="0">
            <a:spAutoFit/>
          </a:bodyPr>
          <a:lstStyle/>
          <a:p>
            <a:pPr algn="ctr"/>
            <a:r>
              <a:rPr lang="en-CN" sz="1050" b="1" dirty="0">
                <a:latin typeface="Bahnschrift" panose="020B0502040204020203" pitchFamily="34" charset="0"/>
              </a:rPr>
              <a:t>Asia </a:t>
            </a:r>
          </a:p>
          <a:p>
            <a:pPr algn="ctr"/>
            <a:r>
              <a:rPr lang="en-CN" sz="1050" b="1" dirty="0">
                <a:latin typeface="Bahnschrift" panose="020B0502040204020203" pitchFamily="34" charset="0"/>
              </a:rPr>
              <a:t>Average</a:t>
            </a:r>
            <a:endParaRPr lang="en-CN" sz="800" b="1" dirty="0">
              <a:latin typeface="Bahnschrift" panose="020B0502040204020203" pitchFamily="34" charset="0"/>
            </a:endParaRPr>
          </a:p>
        </p:txBody>
      </p:sp>
      <p:sp>
        <p:nvSpPr>
          <p:cNvPr id="8" name="TextBox 7">
            <a:extLst>
              <a:ext uri="{FF2B5EF4-FFF2-40B4-BE49-F238E27FC236}">
                <a16:creationId xmlns:a16="http://schemas.microsoft.com/office/drawing/2014/main" id="{221967BA-BC3B-C730-B406-52862A184C1A}"/>
              </a:ext>
            </a:extLst>
          </p:cNvPr>
          <p:cNvSpPr txBox="1"/>
          <p:nvPr/>
        </p:nvSpPr>
        <p:spPr>
          <a:xfrm rot="16200000">
            <a:off x="5742684" y="3701538"/>
            <a:ext cx="1133644" cy="276999"/>
          </a:xfrm>
          <a:prstGeom prst="rect">
            <a:avLst/>
          </a:prstGeom>
          <a:noFill/>
        </p:spPr>
        <p:txBody>
          <a:bodyPr wrap="none" rtlCol="0">
            <a:spAutoFit/>
          </a:bodyPr>
          <a:lstStyle/>
          <a:p>
            <a:r>
              <a:rPr lang="en-CN" sz="1200" b="1" dirty="0">
                <a:latin typeface="Bahnschrift" panose="020B0502040204020203" pitchFamily="34" charset="0"/>
              </a:rPr>
              <a:t>Index vs. Asia</a:t>
            </a:r>
          </a:p>
        </p:txBody>
      </p:sp>
      <p:sp>
        <p:nvSpPr>
          <p:cNvPr id="5" name="TextBox 4">
            <a:extLst>
              <a:ext uri="{FF2B5EF4-FFF2-40B4-BE49-F238E27FC236}">
                <a16:creationId xmlns:a16="http://schemas.microsoft.com/office/drawing/2014/main" id="{FE50180C-2639-CFF9-F4EE-7FAB3D3446A6}"/>
              </a:ext>
            </a:extLst>
          </p:cNvPr>
          <p:cNvSpPr txBox="1"/>
          <p:nvPr/>
        </p:nvSpPr>
        <p:spPr>
          <a:xfrm>
            <a:off x="5868574" y="6353536"/>
            <a:ext cx="1180131" cy="253916"/>
          </a:xfrm>
          <a:prstGeom prst="rect">
            <a:avLst/>
          </a:prstGeom>
          <a:noFill/>
        </p:spPr>
        <p:txBody>
          <a:bodyPr wrap="none" rtlCol="0">
            <a:spAutoFit/>
          </a:bodyPr>
          <a:lstStyle/>
          <a:p>
            <a:r>
              <a:rPr lang="en-CN" sz="1050" dirty="0">
                <a:latin typeface="Franklin Gothic Book" panose="020B0503020102020204" pitchFamily="34" charset="0"/>
              </a:rPr>
              <a:t>Note: Asia = 100</a:t>
            </a:r>
          </a:p>
        </p:txBody>
      </p:sp>
    </p:spTree>
    <p:extLst>
      <p:ext uri="{BB962C8B-B14F-4D97-AF65-F5344CB8AC3E}">
        <p14:creationId xmlns:p14="http://schemas.microsoft.com/office/powerpoint/2010/main" val="3769823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7EBF88-1713-8918-2228-76414D12CFC8}"/>
              </a:ext>
            </a:extLst>
          </p:cNvPr>
          <p:cNvSpPr/>
          <p:nvPr/>
        </p:nvSpPr>
        <p:spPr>
          <a:xfrm>
            <a:off x="5734372" y="0"/>
            <a:ext cx="6457627"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45" name="TextBox 44">
            <a:extLst>
              <a:ext uri="{FF2B5EF4-FFF2-40B4-BE49-F238E27FC236}">
                <a16:creationId xmlns:a16="http://schemas.microsoft.com/office/drawing/2014/main" id="{E7573175-4FDB-AA6B-8CD4-6A31E2482D6C}"/>
              </a:ext>
            </a:extLst>
          </p:cNvPr>
          <p:cNvSpPr txBox="1"/>
          <p:nvPr/>
        </p:nvSpPr>
        <p:spPr>
          <a:xfrm>
            <a:off x="467292" y="273141"/>
            <a:ext cx="4602249" cy="2400657"/>
          </a:xfrm>
          <a:prstGeom prst="rect">
            <a:avLst/>
          </a:prstGeom>
          <a:noFill/>
        </p:spPr>
        <p:txBody>
          <a:bodyPr wrap="square" rtlCol="0">
            <a:spAutoFit/>
          </a:bodyPr>
          <a:lstStyle/>
          <a:p>
            <a:r>
              <a:rPr lang="en-CN" sz="4000" b="1" dirty="0">
                <a:solidFill>
                  <a:srgbClr val="FF0000"/>
                </a:solidFill>
                <a:latin typeface="Bahnschrift" panose="020B0502040204020203" pitchFamily="34" charset="0"/>
              </a:rPr>
              <a:t>THE </a:t>
            </a:r>
          </a:p>
          <a:p>
            <a:r>
              <a:rPr lang="en-CN" sz="4000" b="1" dirty="0">
                <a:solidFill>
                  <a:srgbClr val="FF0000"/>
                </a:solidFill>
                <a:latin typeface="Bahnschrift" panose="020B0502040204020203" pitchFamily="34" charset="0"/>
              </a:rPr>
              <a:t>SYMPATHETIC NICHE:</a:t>
            </a:r>
          </a:p>
          <a:p>
            <a:r>
              <a:rPr lang="en-CN" sz="3000" b="1" dirty="0">
                <a:solidFill>
                  <a:srgbClr val="FF0000"/>
                </a:solidFill>
                <a:latin typeface="Bahnschrift" panose="020B0502040204020203" pitchFamily="34" charset="0"/>
              </a:rPr>
              <a:t>JAPAN AND KOREA</a:t>
            </a:r>
          </a:p>
        </p:txBody>
      </p:sp>
      <p:sp>
        <p:nvSpPr>
          <p:cNvPr id="49" name="Rectangle 48">
            <a:extLst>
              <a:ext uri="{FF2B5EF4-FFF2-40B4-BE49-F238E27FC236}">
                <a16:creationId xmlns:a16="http://schemas.microsoft.com/office/drawing/2014/main" id="{6F8CECAA-AFE2-F31D-8D51-4FF680E1FD9A}"/>
              </a:ext>
            </a:extLst>
          </p:cNvPr>
          <p:cNvSpPr/>
          <p:nvPr/>
        </p:nvSpPr>
        <p:spPr>
          <a:xfrm>
            <a:off x="0" y="359470"/>
            <a:ext cx="424800" cy="89255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67" name="TextBox 66">
            <a:extLst>
              <a:ext uri="{FF2B5EF4-FFF2-40B4-BE49-F238E27FC236}">
                <a16:creationId xmlns:a16="http://schemas.microsoft.com/office/drawing/2014/main" id="{FA575653-4AA0-A0FC-0744-3CF3528B0B04}"/>
              </a:ext>
            </a:extLst>
          </p:cNvPr>
          <p:cNvSpPr txBox="1"/>
          <p:nvPr/>
        </p:nvSpPr>
        <p:spPr>
          <a:xfrm>
            <a:off x="603571" y="3064672"/>
            <a:ext cx="4731700" cy="2554545"/>
          </a:xfrm>
          <a:prstGeom prst="rect">
            <a:avLst/>
          </a:prstGeom>
          <a:noFill/>
        </p:spPr>
        <p:txBody>
          <a:bodyPr wrap="square" rtlCol="0">
            <a:spAutoFit/>
          </a:bodyPr>
          <a:lstStyle/>
          <a:p>
            <a:pPr marL="231775" indent="-231775">
              <a:buFont typeface="Arial" panose="020B0604020202020204" pitchFamily="34" charset="0"/>
              <a:buChar char="•"/>
            </a:pPr>
            <a:r>
              <a:rPr lang="en-CN" sz="1600" dirty="0">
                <a:latin typeface="Franklin Gothic Book" panose="020B0503020102020204" pitchFamily="34" charset="0"/>
              </a:rPr>
              <a:t>The percentage of consumers who accept the openness of the LGBTQ community is still quite low in Japan and Korea.</a:t>
            </a:r>
          </a:p>
          <a:p>
            <a:pPr marL="231775" indent="-231775">
              <a:buFont typeface="Arial" panose="020B0604020202020204" pitchFamily="34" charset="0"/>
              <a:buChar char="•"/>
            </a:pPr>
            <a:endParaRPr lang="en-CN" sz="1600" dirty="0">
              <a:latin typeface="Franklin Gothic Book" panose="020B0503020102020204" pitchFamily="34" charset="0"/>
            </a:endParaRPr>
          </a:p>
          <a:p>
            <a:pPr marL="231775" indent="-231775">
              <a:buFont typeface="Arial" panose="020B0604020202020204" pitchFamily="34" charset="0"/>
              <a:buChar char="•"/>
            </a:pPr>
            <a:r>
              <a:rPr lang="en-CN" sz="1600" dirty="0">
                <a:latin typeface="Franklin Gothic Book" panose="020B0503020102020204" pitchFamily="34" charset="0"/>
              </a:rPr>
              <a:t>Nevertheless, progressive supporters of the community – while fewer than in other countries – are very vocal, and really want brands to support it actively. These offer opportunities for counter-culture brands to stand with courage in support of LGBTQ communities.</a:t>
            </a:r>
          </a:p>
        </p:txBody>
      </p:sp>
      <p:cxnSp>
        <p:nvCxnSpPr>
          <p:cNvPr id="34" name="Straight Connector 33">
            <a:extLst>
              <a:ext uri="{FF2B5EF4-FFF2-40B4-BE49-F238E27FC236}">
                <a16:creationId xmlns:a16="http://schemas.microsoft.com/office/drawing/2014/main" id="{C4DE00A1-6986-9BF6-38BB-2D07177E6ACD}"/>
              </a:ext>
            </a:extLst>
          </p:cNvPr>
          <p:cNvCxnSpPr/>
          <p:nvPr/>
        </p:nvCxnSpPr>
        <p:spPr>
          <a:xfrm>
            <a:off x="8188298" y="1358764"/>
            <a:ext cx="159698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06D02A5-ED13-05E1-6F8E-F3A932F68472}"/>
              </a:ext>
            </a:extLst>
          </p:cNvPr>
          <p:cNvCxnSpPr>
            <a:cxnSpLocks/>
          </p:cNvCxnSpPr>
          <p:nvPr/>
        </p:nvCxnSpPr>
        <p:spPr>
          <a:xfrm>
            <a:off x="206062" y="6658377"/>
            <a:ext cx="11062954"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37" name="Picture 7" descr="Picture 7">
            <a:extLst>
              <a:ext uri="{FF2B5EF4-FFF2-40B4-BE49-F238E27FC236}">
                <a16:creationId xmlns:a16="http://schemas.microsoft.com/office/drawing/2014/main" id="{6BAD6DB3-51FE-3F74-E8DB-55B5EB990D7B}"/>
              </a:ext>
            </a:extLst>
          </p:cNvPr>
          <p:cNvPicPr>
            <a:picLocks noChangeAspect="1"/>
          </p:cNvPicPr>
          <p:nvPr/>
        </p:nvPicPr>
        <p:blipFill>
          <a:blip r:embed="rId2"/>
          <a:stretch>
            <a:fillRect/>
          </a:stretch>
        </p:blipFill>
        <p:spPr>
          <a:xfrm>
            <a:off x="11356263" y="6563469"/>
            <a:ext cx="570474" cy="164058"/>
          </a:xfrm>
          <a:prstGeom prst="rect">
            <a:avLst/>
          </a:prstGeom>
          <a:ln w="12700" cap="flat">
            <a:noFill/>
            <a:miter lim="400000"/>
          </a:ln>
          <a:effectLst/>
        </p:spPr>
      </p:pic>
      <p:sp>
        <p:nvSpPr>
          <p:cNvPr id="32" name="TextBox 31">
            <a:extLst>
              <a:ext uri="{FF2B5EF4-FFF2-40B4-BE49-F238E27FC236}">
                <a16:creationId xmlns:a16="http://schemas.microsoft.com/office/drawing/2014/main" id="{04C415E3-AFF8-0829-6842-10CE185672FA}"/>
              </a:ext>
            </a:extLst>
          </p:cNvPr>
          <p:cNvSpPr txBox="1"/>
          <p:nvPr/>
        </p:nvSpPr>
        <p:spPr>
          <a:xfrm>
            <a:off x="5977332" y="301914"/>
            <a:ext cx="5949405" cy="861774"/>
          </a:xfrm>
          <a:prstGeom prst="rect">
            <a:avLst/>
          </a:prstGeom>
          <a:noFill/>
        </p:spPr>
        <p:txBody>
          <a:bodyPr wrap="square" rtlCol="0">
            <a:spAutoFit/>
          </a:bodyPr>
          <a:lstStyle/>
          <a:p>
            <a:pPr algn="ctr"/>
            <a:r>
              <a:rPr lang="en-CN" b="1" dirty="0">
                <a:latin typeface="Bahnschrift" panose="020B0502040204020203" pitchFamily="34" charset="0"/>
              </a:rPr>
              <a:t>ACCEPTANCE &amp; ADVOCACY INDEX:</a:t>
            </a:r>
          </a:p>
          <a:p>
            <a:pPr algn="ctr"/>
            <a:r>
              <a:rPr lang="en-CN" sz="3200" b="1" dirty="0">
                <a:latin typeface="Bahnschrift" panose="020B0502040204020203" pitchFamily="34" charset="0"/>
              </a:rPr>
              <a:t>LGBTQ EQUALITY</a:t>
            </a:r>
            <a:endParaRPr lang="en-CN" sz="2000" b="1" dirty="0">
              <a:latin typeface="Bahnschrift" panose="020B0502040204020203" pitchFamily="34" charset="0"/>
            </a:endParaRPr>
          </a:p>
        </p:txBody>
      </p:sp>
      <p:graphicFrame>
        <p:nvGraphicFramePr>
          <p:cNvPr id="3" name="Chart 2">
            <a:extLst>
              <a:ext uri="{FF2B5EF4-FFF2-40B4-BE49-F238E27FC236}">
                <a16:creationId xmlns:a16="http://schemas.microsoft.com/office/drawing/2014/main" id="{12F9509C-BD36-8549-A34F-6E098E70A2D5}"/>
              </a:ext>
            </a:extLst>
          </p:cNvPr>
          <p:cNvGraphicFramePr/>
          <p:nvPr>
            <p:extLst>
              <p:ext uri="{D42A27DB-BD31-4B8C-83A1-F6EECF244321}">
                <p14:modId xmlns:p14="http://schemas.microsoft.com/office/powerpoint/2010/main" val="3084740716"/>
              </p:ext>
            </p:extLst>
          </p:nvPr>
        </p:nvGraphicFramePr>
        <p:xfrm>
          <a:off x="6481482" y="2308667"/>
          <a:ext cx="4874781" cy="2861821"/>
        </p:xfrm>
        <a:graphic>
          <a:graphicData uri="http://schemas.openxmlformats.org/drawingml/2006/chart">
            <c:chart xmlns:c="http://schemas.openxmlformats.org/drawingml/2006/chart" xmlns:r="http://schemas.openxmlformats.org/officeDocument/2006/relationships" r:id="rId3"/>
          </a:graphicData>
        </a:graphic>
      </p:graphicFrame>
      <p:cxnSp>
        <p:nvCxnSpPr>
          <p:cNvPr id="38" name="Straight Connector 37">
            <a:extLst>
              <a:ext uri="{FF2B5EF4-FFF2-40B4-BE49-F238E27FC236}">
                <a16:creationId xmlns:a16="http://schemas.microsoft.com/office/drawing/2014/main" id="{766E614C-1E73-10FC-1136-7454EC987DFE}"/>
              </a:ext>
            </a:extLst>
          </p:cNvPr>
          <p:cNvCxnSpPr/>
          <p:nvPr/>
        </p:nvCxnSpPr>
        <p:spPr>
          <a:xfrm>
            <a:off x="6918862" y="3831564"/>
            <a:ext cx="4122094"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1DE125B4-B4AE-1EB7-055F-E25053684A18}"/>
              </a:ext>
            </a:extLst>
          </p:cNvPr>
          <p:cNvGrpSpPr/>
          <p:nvPr/>
        </p:nvGrpSpPr>
        <p:grpSpPr>
          <a:xfrm>
            <a:off x="7069000" y="1801218"/>
            <a:ext cx="3984484" cy="424941"/>
            <a:chOff x="7472410" y="1801218"/>
            <a:chExt cx="3984484" cy="424941"/>
          </a:xfrm>
        </p:grpSpPr>
        <p:grpSp>
          <p:nvGrpSpPr>
            <p:cNvPr id="11" name="Group 10">
              <a:extLst>
                <a:ext uri="{FF2B5EF4-FFF2-40B4-BE49-F238E27FC236}">
                  <a16:creationId xmlns:a16="http://schemas.microsoft.com/office/drawing/2014/main" id="{137D1AAC-FACD-DC7C-AB91-675135B68FB4}"/>
                </a:ext>
              </a:extLst>
            </p:cNvPr>
            <p:cNvGrpSpPr/>
            <p:nvPr/>
          </p:nvGrpSpPr>
          <p:grpSpPr>
            <a:xfrm>
              <a:off x="7472410" y="1801218"/>
              <a:ext cx="3984484" cy="424941"/>
              <a:chOff x="7350633" y="1454283"/>
              <a:chExt cx="3984484" cy="424941"/>
            </a:xfrm>
          </p:grpSpPr>
          <p:sp>
            <p:nvSpPr>
              <p:cNvPr id="25" name="TextBox 24">
                <a:extLst>
                  <a:ext uri="{FF2B5EF4-FFF2-40B4-BE49-F238E27FC236}">
                    <a16:creationId xmlns:a16="http://schemas.microsoft.com/office/drawing/2014/main" id="{8B1FEBA8-A119-EB32-78C0-0D397AD775FA}"/>
                  </a:ext>
                </a:extLst>
              </p:cNvPr>
              <p:cNvSpPr txBox="1"/>
              <p:nvPr/>
            </p:nvSpPr>
            <p:spPr>
              <a:xfrm>
                <a:off x="7350633" y="1454283"/>
                <a:ext cx="3984484" cy="424941"/>
              </a:xfrm>
              <a:prstGeom prst="rect">
                <a:avLst/>
              </a:prstGeom>
              <a:solidFill>
                <a:schemeClr val="bg1"/>
              </a:solidFill>
              <a:ln w="3175">
                <a:solidFill>
                  <a:schemeClr val="tx1">
                    <a:lumMod val="50000"/>
                    <a:lumOff val="50000"/>
                  </a:schemeClr>
                </a:solidFill>
              </a:ln>
            </p:spPr>
            <p:txBody>
              <a:bodyPr wrap="square" rtlCol="0">
                <a:spAutoFit/>
              </a:bodyPr>
              <a:lstStyle/>
              <a:p>
                <a:pPr algn="ctr"/>
                <a:endParaRPr lang="en-CN" sz="1050" b="1" dirty="0">
                  <a:latin typeface="Bahnschrift" panose="020B0502040204020203" pitchFamily="34" charset="0"/>
                </a:endParaRPr>
              </a:p>
            </p:txBody>
          </p:sp>
          <p:grpSp>
            <p:nvGrpSpPr>
              <p:cNvPr id="27" name="Group 26">
                <a:extLst>
                  <a:ext uri="{FF2B5EF4-FFF2-40B4-BE49-F238E27FC236}">
                    <a16:creationId xmlns:a16="http://schemas.microsoft.com/office/drawing/2014/main" id="{C31C85AF-BB02-C3B6-9E3F-F8D119EE42C8}"/>
                  </a:ext>
                </a:extLst>
              </p:cNvPr>
              <p:cNvGrpSpPr/>
              <p:nvPr/>
            </p:nvGrpSpPr>
            <p:grpSpPr>
              <a:xfrm>
                <a:off x="7530807" y="1505238"/>
                <a:ext cx="2449515" cy="340483"/>
                <a:chOff x="7364056" y="1505238"/>
                <a:chExt cx="2449515" cy="340483"/>
              </a:xfrm>
            </p:grpSpPr>
            <p:sp>
              <p:nvSpPr>
                <p:cNvPr id="30" name="Rectangle 29">
                  <a:extLst>
                    <a:ext uri="{FF2B5EF4-FFF2-40B4-BE49-F238E27FC236}">
                      <a16:creationId xmlns:a16="http://schemas.microsoft.com/office/drawing/2014/main" id="{80C87240-6FB8-D76E-789C-C8ED03460D37}"/>
                    </a:ext>
                  </a:extLst>
                </p:cNvPr>
                <p:cNvSpPr/>
                <p:nvPr/>
              </p:nvSpPr>
              <p:spPr>
                <a:xfrm>
                  <a:off x="7364056" y="1574157"/>
                  <a:ext cx="312516" cy="1851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31" name="TextBox 30">
                  <a:extLst>
                    <a:ext uri="{FF2B5EF4-FFF2-40B4-BE49-F238E27FC236}">
                      <a16:creationId xmlns:a16="http://schemas.microsoft.com/office/drawing/2014/main" id="{C4FA40E8-1584-6E34-8413-CB3F4D0A322D}"/>
                    </a:ext>
                  </a:extLst>
                </p:cNvPr>
                <p:cNvSpPr txBox="1"/>
                <p:nvPr/>
              </p:nvSpPr>
              <p:spPr>
                <a:xfrm>
                  <a:off x="7650112" y="1505238"/>
                  <a:ext cx="583814" cy="338554"/>
                </a:xfrm>
                <a:prstGeom prst="rect">
                  <a:avLst/>
                </a:prstGeom>
                <a:noFill/>
              </p:spPr>
              <p:txBody>
                <a:bodyPr wrap="none" rtlCol="0">
                  <a:spAutoFit/>
                </a:bodyPr>
                <a:lstStyle/>
                <a:p>
                  <a:r>
                    <a:rPr lang="en-CN" sz="1600" b="1" dirty="0">
                      <a:latin typeface="Bahnschrift" panose="020B0502040204020203" pitchFamily="34" charset="0"/>
                    </a:rPr>
                    <a:t>Asia</a:t>
                  </a:r>
                </a:p>
              </p:txBody>
            </p:sp>
            <p:sp>
              <p:nvSpPr>
                <p:cNvPr id="33" name="Rectangle 32">
                  <a:extLst>
                    <a:ext uri="{FF2B5EF4-FFF2-40B4-BE49-F238E27FC236}">
                      <a16:creationId xmlns:a16="http://schemas.microsoft.com/office/drawing/2014/main" id="{6C48BB38-C3DB-E312-B257-7B95A9899268}"/>
                    </a:ext>
                  </a:extLst>
                </p:cNvPr>
                <p:cNvSpPr/>
                <p:nvPr/>
              </p:nvSpPr>
              <p:spPr>
                <a:xfrm>
                  <a:off x="8563790" y="1576086"/>
                  <a:ext cx="312516" cy="18519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35" name="TextBox 34">
                  <a:extLst>
                    <a:ext uri="{FF2B5EF4-FFF2-40B4-BE49-F238E27FC236}">
                      <a16:creationId xmlns:a16="http://schemas.microsoft.com/office/drawing/2014/main" id="{F0BC8F38-65C4-A816-543F-385A00D0DA71}"/>
                    </a:ext>
                  </a:extLst>
                </p:cNvPr>
                <p:cNvSpPr txBox="1"/>
                <p:nvPr/>
              </p:nvSpPr>
              <p:spPr>
                <a:xfrm>
                  <a:off x="8849846" y="1507167"/>
                  <a:ext cx="963725" cy="338554"/>
                </a:xfrm>
                <a:prstGeom prst="rect">
                  <a:avLst/>
                </a:prstGeom>
                <a:noFill/>
              </p:spPr>
              <p:txBody>
                <a:bodyPr wrap="none" rtlCol="0">
                  <a:spAutoFit/>
                </a:bodyPr>
                <a:lstStyle/>
                <a:p>
                  <a:r>
                    <a:rPr lang="en-CN" sz="1600" b="1" dirty="0">
                      <a:latin typeface="Bahnschrift" panose="020B0502040204020203" pitchFamily="34" charset="0"/>
                    </a:rPr>
                    <a:t>S. Korea</a:t>
                  </a:r>
                </a:p>
              </p:txBody>
            </p:sp>
          </p:grpSp>
        </p:grpSp>
        <p:sp>
          <p:nvSpPr>
            <p:cNvPr id="39" name="Rectangle 38">
              <a:extLst>
                <a:ext uri="{FF2B5EF4-FFF2-40B4-BE49-F238E27FC236}">
                  <a16:creationId xmlns:a16="http://schemas.microsoft.com/office/drawing/2014/main" id="{CA07F817-CE6C-89EF-BA22-ABBB694CA7D2}"/>
                </a:ext>
              </a:extLst>
            </p:cNvPr>
            <p:cNvSpPr/>
            <p:nvPr/>
          </p:nvSpPr>
          <p:spPr>
            <a:xfrm>
              <a:off x="10256396" y="1927504"/>
              <a:ext cx="312516" cy="18519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40" name="TextBox 39">
              <a:extLst>
                <a:ext uri="{FF2B5EF4-FFF2-40B4-BE49-F238E27FC236}">
                  <a16:creationId xmlns:a16="http://schemas.microsoft.com/office/drawing/2014/main" id="{2AB72912-CB3A-D1DE-8612-44EF33C2C529}"/>
                </a:ext>
              </a:extLst>
            </p:cNvPr>
            <p:cNvSpPr txBox="1"/>
            <p:nvPr/>
          </p:nvSpPr>
          <p:spPr>
            <a:xfrm>
              <a:off x="10554978" y="1858585"/>
              <a:ext cx="734496" cy="338554"/>
            </a:xfrm>
            <a:prstGeom prst="rect">
              <a:avLst/>
            </a:prstGeom>
            <a:noFill/>
          </p:spPr>
          <p:txBody>
            <a:bodyPr wrap="none" rtlCol="0">
              <a:spAutoFit/>
            </a:bodyPr>
            <a:lstStyle/>
            <a:p>
              <a:r>
                <a:rPr lang="en-CN" sz="1600" b="1" dirty="0">
                  <a:latin typeface="Bahnschrift" panose="020B0502040204020203" pitchFamily="34" charset="0"/>
                </a:rPr>
                <a:t>Japan</a:t>
              </a:r>
            </a:p>
          </p:txBody>
        </p:sp>
      </p:grpSp>
      <p:sp>
        <p:nvSpPr>
          <p:cNvPr id="4" name="TextBox 3">
            <a:extLst>
              <a:ext uri="{FF2B5EF4-FFF2-40B4-BE49-F238E27FC236}">
                <a16:creationId xmlns:a16="http://schemas.microsoft.com/office/drawing/2014/main" id="{5DF9F249-68BF-87C7-AA95-7915F7BA32C5}"/>
              </a:ext>
            </a:extLst>
          </p:cNvPr>
          <p:cNvSpPr txBox="1"/>
          <p:nvPr/>
        </p:nvSpPr>
        <p:spPr>
          <a:xfrm>
            <a:off x="11117107" y="3624632"/>
            <a:ext cx="684803" cy="415498"/>
          </a:xfrm>
          <a:prstGeom prst="rect">
            <a:avLst/>
          </a:prstGeom>
          <a:noFill/>
        </p:spPr>
        <p:txBody>
          <a:bodyPr wrap="none" rtlCol="0">
            <a:spAutoFit/>
          </a:bodyPr>
          <a:lstStyle/>
          <a:p>
            <a:pPr algn="ctr"/>
            <a:r>
              <a:rPr lang="en-CN" sz="1050" b="1" dirty="0">
                <a:latin typeface="Bahnschrift" panose="020B0502040204020203" pitchFamily="34" charset="0"/>
              </a:rPr>
              <a:t>Asia </a:t>
            </a:r>
          </a:p>
          <a:p>
            <a:pPr algn="ctr"/>
            <a:r>
              <a:rPr lang="en-CN" sz="1050" b="1" dirty="0">
                <a:latin typeface="Bahnschrift" panose="020B0502040204020203" pitchFamily="34" charset="0"/>
              </a:rPr>
              <a:t>Average</a:t>
            </a:r>
            <a:endParaRPr lang="en-CN" sz="800" b="1" dirty="0">
              <a:latin typeface="Bahnschrift" panose="020B0502040204020203" pitchFamily="34" charset="0"/>
            </a:endParaRPr>
          </a:p>
        </p:txBody>
      </p:sp>
      <p:sp>
        <p:nvSpPr>
          <p:cNvPr id="5" name="TextBox 4">
            <a:extLst>
              <a:ext uri="{FF2B5EF4-FFF2-40B4-BE49-F238E27FC236}">
                <a16:creationId xmlns:a16="http://schemas.microsoft.com/office/drawing/2014/main" id="{28E51E89-80F8-C59B-2AEF-C730BEC096C2}"/>
              </a:ext>
            </a:extLst>
          </p:cNvPr>
          <p:cNvSpPr txBox="1"/>
          <p:nvPr/>
        </p:nvSpPr>
        <p:spPr>
          <a:xfrm>
            <a:off x="6931388" y="5023127"/>
            <a:ext cx="2131930" cy="1284967"/>
          </a:xfrm>
          <a:prstGeom prst="rect">
            <a:avLst/>
          </a:prstGeom>
          <a:noFill/>
        </p:spPr>
        <p:txBody>
          <a:bodyPr wrap="square" rtlCol="0">
            <a:spAutoFit/>
          </a:bodyPr>
          <a:lstStyle/>
          <a:p>
            <a:pPr algn="ctr"/>
            <a:r>
              <a:rPr lang="en-CN" sz="1350" b="1" dirty="0">
                <a:latin typeface="Bahnschrift" panose="020B0502040204020203" pitchFamily="34" charset="0"/>
              </a:rPr>
              <a:t>ACCEPTANCE</a:t>
            </a:r>
            <a:r>
              <a:rPr lang="en-CN" sz="1350" dirty="0">
                <a:latin typeface="Franklin Gothic Book" panose="020B0503020102020204" pitchFamily="34" charset="0"/>
              </a:rPr>
              <a:t> </a:t>
            </a:r>
          </a:p>
          <a:p>
            <a:pPr algn="ctr"/>
            <a:r>
              <a:rPr lang="en-CN" sz="1350" dirty="0">
                <a:latin typeface="Franklin Gothic Book" panose="020B0503020102020204" pitchFamily="34" charset="0"/>
              </a:rPr>
              <a:t>“I believe it’s ok for ads to should show gay, lesbian &amp; other groups more openly”</a:t>
            </a:r>
          </a:p>
          <a:p>
            <a:pPr lvl="0" algn="ctr"/>
            <a:r>
              <a:rPr lang="en-CN" sz="1000" dirty="0">
                <a:solidFill>
                  <a:prstClr val="black"/>
                </a:solidFill>
                <a:latin typeface="Franklin Gothic Book" panose="020B0503020102020204" pitchFamily="34" charset="0"/>
              </a:rPr>
              <a:t>(Base: Total)</a:t>
            </a:r>
          </a:p>
          <a:p>
            <a:pPr algn="ctr"/>
            <a:endParaRPr lang="en-CN" sz="1350" dirty="0">
              <a:latin typeface="Franklin Gothic Book" panose="020B0503020102020204" pitchFamily="34" charset="0"/>
            </a:endParaRPr>
          </a:p>
        </p:txBody>
      </p:sp>
      <p:sp>
        <p:nvSpPr>
          <p:cNvPr id="6" name="TextBox 5">
            <a:extLst>
              <a:ext uri="{FF2B5EF4-FFF2-40B4-BE49-F238E27FC236}">
                <a16:creationId xmlns:a16="http://schemas.microsoft.com/office/drawing/2014/main" id="{F56094A2-6974-1D7B-154B-798DBEE7CBBE}"/>
              </a:ext>
            </a:extLst>
          </p:cNvPr>
          <p:cNvSpPr txBox="1"/>
          <p:nvPr/>
        </p:nvSpPr>
        <p:spPr>
          <a:xfrm>
            <a:off x="9087396" y="5027610"/>
            <a:ext cx="2131930" cy="1284967"/>
          </a:xfrm>
          <a:prstGeom prst="rect">
            <a:avLst/>
          </a:prstGeom>
          <a:noFill/>
        </p:spPr>
        <p:txBody>
          <a:bodyPr wrap="square" rtlCol="0">
            <a:spAutoFit/>
          </a:bodyPr>
          <a:lstStyle/>
          <a:p>
            <a:pPr algn="ctr"/>
            <a:r>
              <a:rPr lang="en-CN" sz="1350" b="1" dirty="0">
                <a:latin typeface="Bahnschrift" panose="020B0502040204020203" pitchFamily="34" charset="0"/>
              </a:rPr>
              <a:t>ADVOCACY</a:t>
            </a:r>
            <a:r>
              <a:rPr lang="en-CN" sz="1350" dirty="0">
                <a:latin typeface="Franklin Gothic Book" panose="020B0503020102020204" pitchFamily="34" charset="0"/>
              </a:rPr>
              <a:t> </a:t>
            </a:r>
          </a:p>
          <a:p>
            <a:pPr algn="ctr"/>
            <a:r>
              <a:rPr lang="en-CN" sz="1350" dirty="0">
                <a:latin typeface="Franklin Gothic Book" panose="020B0503020102020204" pitchFamily="34" charset="0"/>
              </a:rPr>
              <a:t>“I want brands to </a:t>
            </a:r>
          </a:p>
          <a:p>
            <a:pPr algn="ctr"/>
            <a:r>
              <a:rPr lang="en-CN" sz="1350" dirty="0">
                <a:latin typeface="Franklin Gothic Book" panose="020B0503020102020204" pitchFamily="34" charset="0"/>
              </a:rPr>
              <a:t>advocate for LGBTQ equality or acceptance”</a:t>
            </a:r>
          </a:p>
          <a:p>
            <a:pPr algn="ctr"/>
            <a:r>
              <a:rPr lang="en-CN" sz="1000" dirty="0">
                <a:latin typeface="Franklin Gothic Book" panose="020B0503020102020204" pitchFamily="34" charset="0"/>
              </a:rPr>
              <a:t>(Base: Purpose Shoppers)</a:t>
            </a:r>
          </a:p>
          <a:p>
            <a:pPr algn="ctr"/>
            <a:endParaRPr lang="en-CN" sz="1350" dirty="0">
              <a:latin typeface="Franklin Gothic Book" panose="020B0503020102020204" pitchFamily="34" charset="0"/>
            </a:endParaRPr>
          </a:p>
        </p:txBody>
      </p:sp>
      <p:sp>
        <p:nvSpPr>
          <p:cNvPr id="9" name="TextBox 8">
            <a:extLst>
              <a:ext uri="{FF2B5EF4-FFF2-40B4-BE49-F238E27FC236}">
                <a16:creationId xmlns:a16="http://schemas.microsoft.com/office/drawing/2014/main" id="{5442486B-3961-F028-240D-BF77A7FC5168}"/>
              </a:ext>
            </a:extLst>
          </p:cNvPr>
          <p:cNvSpPr txBox="1"/>
          <p:nvPr/>
        </p:nvSpPr>
        <p:spPr>
          <a:xfrm rot="16200000">
            <a:off x="5742684" y="3701538"/>
            <a:ext cx="1133644" cy="276999"/>
          </a:xfrm>
          <a:prstGeom prst="rect">
            <a:avLst/>
          </a:prstGeom>
          <a:noFill/>
        </p:spPr>
        <p:txBody>
          <a:bodyPr wrap="none" rtlCol="0">
            <a:spAutoFit/>
          </a:bodyPr>
          <a:lstStyle/>
          <a:p>
            <a:r>
              <a:rPr lang="en-CN" sz="1200" b="1" dirty="0">
                <a:latin typeface="Bahnschrift" panose="020B0502040204020203" pitchFamily="34" charset="0"/>
              </a:rPr>
              <a:t>Index vs. Asia</a:t>
            </a:r>
          </a:p>
        </p:txBody>
      </p:sp>
      <p:sp>
        <p:nvSpPr>
          <p:cNvPr id="12" name="TextBox 11">
            <a:extLst>
              <a:ext uri="{FF2B5EF4-FFF2-40B4-BE49-F238E27FC236}">
                <a16:creationId xmlns:a16="http://schemas.microsoft.com/office/drawing/2014/main" id="{122708EB-57A3-9D2D-1AE6-E49F2D49CA9B}"/>
              </a:ext>
            </a:extLst>
          </p:cNvPr>
          <p:cNvSpPr txBox="1"/>
          <p:nvPr/>
        </p:nvSpPr>
        <p:spPr>
          <a:xfrm>
            <a:off x="5868574" y="6353536"/>
            <a:ext cx="1180131" cy="253916"/>
          </a:xfrm>
          <a:prstGeom prst="rect">
            <a:avLst/>
          </a:prstGeom>
          <a:noFill/>
        </p:spPr>
        <p:txBody>
          <a:bodyPr wrap="none" rtlCol="0">
            <a:spAutoFit/>
          </a:bodyPr>
          <a:lstStyle/>
          <a:p>
            <a:r>
              <a:rPr lang="en-CN" sz="1050" dirty="0">
                <a:latin typeface="Franklin Gothic Book" panose="020B0503020102020204" pitchFamily="34" charset="0"/>
              </a:rPr>
              <a:t>Note: Asia = 100</a:t>
            </a:r>
          </a:p>
        </p:txBody>
      </p:sp>
    </p:spTree>
    <p:extLst>
      <p:ext uri="{BB962C8B-B14F-4D97-AF65-F5344CB8AC3E}">
        <p14:creationId xmlns:p14="http://schemas.microsoft.com/office/powerpoint/2010/main" val="33038048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7EBF88-1713-8918-2228-76414D12CFC8}"/>
              </a:ext>
            </a:extLst>
          </p:cNvPr>
          <p:cNvSpPr/>
          <p:nvPr/>
        </p:nvSpPr>
        <p:spPr>
          <a:xfrm>
            <a:off x="5734372" y="0"/>
            <a:ext cx="6457627"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45" name="TextBox 44">
            <a:extLst>
              <a:ext uri="{FF2B5EF4-FFF2-40B4-BE49-F238E27FC236}">
                <a16:creationId xmlns:a16="http://schemas.microsoft.com/office/drawing/2014/main" id="{E7573175-4FDB-AA6B-8CD4-6A31E2482D6C}"/>
              </a:ext>
            </a:extLst>
          </p:cNvPr>
          <p:cNvSpPr txBox="1"/>
          <p:nvPr/>
        </p:nvSpPr>
        <p:spPr>
          <a:xfrm>
            <a:off x="467292" y="273141"/>
            <a:ext cx="4602249" cy="1785104"/>
          </a:xfrm>
          <a:prstGeom prst="rect">
            <a:avLst/>
          </a:prstGeom>
          <a:noFill/>
        </p:spPr>
        <p:txBody>
          <a:bodyPr wrap="square" rtlCol="0">
            <a:spAutoFit/>
          </a:bodyPr>
          <a:lstStyle/>
          <a:p>
            <a:r>
              <a:rPr lang="en-CN" sz="4000" b="1" dirty="0">
                <a:solidFill>
                  <a:srgbClr val="FF0000"/>
                </a:solidFill>
                <a:latin typeface="Bahnschrift" panose="020B0502040204020203" pitchFamily="34" charset="0"/>
              </a:rPr>
              <a:t>THE </a:t>
            </a:r>
          </a:p>
          <a:p>
            <a:r>
              <a:rPr lang="en-CN" sz="4000" b="1" dirty="0">
                <a:solidFill>
                  <a:srgbClr val="FF0000"/>
                </a:solidFill>
                <a:latin typeface="Bahnschrift" panose="020B0502040204020203" pitchFamily="34" charset="0"/>
              </a:rPr>
              <a:t>HESITATORS:</a:t>
            </a:r>
          </a:p>
          <a:p>
            <a:r>
              <a:rPr lang="en-CN" sz="3000" b="1" dirty="0">
                <a:solidFill>
                  <a:srgbClr val="FF0000"/>
                </a:solidFill>
                <a:latin typeface="Bahnschrift" panose="020B0502040204020203" pitchFamily="34" charset="0"/>
              </a:rPr>
              <a:t>CHINA</a:t>
            </a:r>
          </a:p>
        </p:txBody>
      </p:sp>
      <p:sp>
        <p:nvSpPr>
          <p:cNvPr id="49" name="Rectangle 48">
            <a:extLst>
              <a:ext uri="{FF2B5EF4-FFF2-40B4-BE49-F238E27FC236}">
                <a16:creationId xmlns:a16="http://schemas.microsoft.com/office/drawing/2014/main" id="{6F8CECAA-AFE2-F31D-8D51-4FF680E1FD9A}"/>
              </a:ext>
            </a:extLst>
          </p:cNvPr>
          <p:cNvSpPr/>
          <p:nvPr/>
        </p:nvSpPr>
        <p:spPr>
          <a:xfrm>
            <a:off x="0" y="359470"/>
            <a:ext cx="424800" cy="89255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67" name="TextBox 66">
            <a:extLst>
              <a:ext uri="{FF2B5EF4-FFF2-40B4-BE49-F238E27FC236}">
                <a16:creationId xmlns:a16="http://schemas.microsoft.com/office/drawing/2014/main" id="{FA575653-4AA0-A0FC-0744-3CF3528B0B04}"/>
              </a:ext>
            </a:extLst>
          </p:cNvPr>
          <p:cNvSpPr txBox="1"/>
          <p:nvPr/>
        </p:nvSpPr>
        <p:spPr>
          <a:xfrm>
            <a:off x="603570" y="2348993"/>
            <a:ext cx="4828021" cy="2308324"/>
          </a:xfrm>
          <a:prstGeom prst="rect">
            <a:avLst/>
          </a:prstGeom>
          <a:noFill/>
        </p:spPr>
        <p:txBody>
          <a:bodyPr wrap="square" rtlCol="0">
            <a:spAutoFit/>
          </a:bodyPr>
          <a:lstStyle/>
          <a:p>
            <a:pPr marL="231775" indent="-231775">
              <a:buFont typeface="Arial" panose="020B0604020202020204" pitchFamily="34" charset="0"/>
              <a:buChar char="•"/>
            </a:pPr>
            <a:r>
              <a:rPr lang="en-GB" sz="1600" b="0" i="0" dirty="0">
                <a:effectLst/>
                <a:latin typeface="Franklin Gothic Book" panose="020B0503020102020204" pitchFamily="34" charset="0"/>
              </a:rPr>
              <a:t>There is still a lot of resistance to LGBTQ openness in the Chinese market in general</a:t>
            </a:r>
            <a:r>
              <a:rPr lang="en-CN" sz="1600" dirty="0">
                <a:latin typeface="Franklin Gothic Book" panose="020B0503020102020204" pitchFamily="34" charset="0"/>
              </a:rPr>
              <a:t>. As such, the desire to have brands champion this issue is weaker than the regional average.</a:t>
            </a:r>
          </a:p>
          <a:p>
            <a:pPr marL="231775" indent="-231775">
              <a:buFont typeface="Arial" panose="020B0604020202020204" pitchFamily="34" charset="0"/>
              <a:buChar char="•"/>
            </a:pPr>
            <a:endParaRPr lang="en-CN" sz="1600" dirty="0">
              <a:latin typeface="Franklin Gothic Book" panose="020B0503020102020204" pitchFamily="34" charset="0"/>
            </a:endParaRPr>
          </a:p>
          <a:p>
            <a:pPr marL="231775" indent="-231775">
              <a:buFont typeface="Arial" panose="020B0604020202020204" pitchFamily="34" charset="0"/>
              <a:buChar char="•"/>
            </a:pPr>
            <a:r>
              <a:rPr lang="en-CN" sz="1600" dirty="0">
                <a:latin typeface="Franklin Gothic Book" panose="020B0503020102020204" pitchFamily="34" charset="0"/>
              </a:rPr>
              <a:t>Brands and consumers advocating this issue need to contend with conservative legal/regulatory barriers to open expression in marketing and communications.</a:t>
            </a:r>
          </a:p>
        </p:txBody>
      </p:sp>
      <p:cxnSp>
        <p:nvCxnSpPr>
          <p:cNvPr id="34" name="Straight Connector 33">
            <a:extLst>
              <a:ext uri="{FF2B5EF4-FFF2-40B4-BE49-F238E27FC236}">
                <a16:creationId xmlns:a16="http://schemas.microsoft.com/office/drawing/2014/main" id="{C4DE00A1-6986-9BF6-38BB-2D07177E6ACD}"/>
              </a:ext>
            </a:extLst>
          </p:cNvPr>
          <p:cNvCxnSpPr/>
          <p:nvPr/>
        </p:nvCxnSpPr>
        <p:spPr>
          <a:xfrm>
            <a:off x="8188298" y="1358764"/>
            <a:ext cx="159698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06D02A5-ED13-05E1-6F8E-F3A932F68472}"/>
              </a:ext>
            </a:extLst>
          </p:cNvPr>
          <p:cNvCxnSpPr>
            <a:cxnSpLocks/>
          </p:cNvCxnSpPr>
          <p:nvPr/>
        </p:nvCxnSpPr>
        <p:spPr>
          <a:xfrm>
            <a:off x="206062" y="6658377"/>
            <a:ext cx="11062954"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37" name="Picture 7" descr="Picture 7">
            <a:extLst>
              <a:ext uri="{FF2B5EF4-FFF2-40B4-BE49-F238E27FC236}">
                <a16:creationId xmlns:a16="http://schemas.microsoft.com/office/drawing/2014/main" id="{6BAD6DB3-51FE-3F74-E8DB-55B5EB990D7B}"/>
              </a:ext>
            </a:extLst>
          </p:cNvPr>
          <p:cNvPicPr>
            <a:picLocks noChangeAspect="1"/>
          </p:cNvPicPr>
          <p:nvPr/>
        </p:nvPicPr>
        <p:blipFill>
          <a:blip r:embed="rId2"/>
          <a:stretch>
            <a:fillRect/>
          </a:stretch>
        </p:blipFill>
        <p:spPr>
          <a:xfrm>
            <a:off x="11356263" y="6563469"/>
            <a:ext cx="570474" cy="164058"/>
          </a:xfrm>
          <a:prstGeom prst="rect">
            <a:avLst/>
          </a:prstGeom>
          <a:ln w="12700" cap="flat">
            <a:noFill/>
            <a:miter lim="400000"/>
          </a:ln>
          <a:effectLst/>
        </p:spPr>
      </p:pic>
      <p:graphicFrame>
        <p:nvGraphicFramePr>
          <p:cNvPr id="3" name="Chart 2">
            <a:extLst>
              <a:ext uri="{FF2B5EF4-FFF2-40B4-BE49-F238E27FC236}">
                <a16:creationId xmlns:a16="http://schemas.microsoft.com/office/drawing/2014/main" id="{12F9509C-BD36-8549-A34F-6E098E70A2D5}"/>
              </a:ext>
            </a:extLst>
          </p:cNvPr>
          <p:cNvGraphicFramePr/>
          <p:nvPr>
            <p:extLst>
              <p:ext uri="{D42A27DB-BD31-4B8C-83A1-F6EECF244321}">
                <p14:modId xmlns:p14="http://schemas.microsoft.com/office/powerpoint/2010/main" val="4280027561"/>
              </p:ext>
            </p:extLst>
          </p:nvPr>
        </p:nvGraphicFramePr>
        <p:xfrm>
          <a:off x="6481482" y="2312851"/>
          <a:ext cx="4874781" cy="2801883"/>
        </p:xfrm>
        <a:graphic>
          <a:graphicData uri="http://schemas.openxmlformats.org/drawingml/2006/chart">
            <c:chart xmlns:c="http://schemas.openxmlformats.org/drawingml/2006/chart" xmlns:r="http://schemas.openxmlformats.org/officeDocument/2006/relationships" r:id="rId3"/>
          </a:graphicData>
        </a:graphic>
      </p:graphicFrame>
      <p:cxnSp>
        <p:nvCxnSpPr>
          <p:cNvPr id="38" name="Straight Connector 37">
            <a:extLst>
              <a:ext uri="{FF2B5EF4-FFF2-40B4-BE49-F238E27FC236}">
                <a16:creationId xmlns:a16="http://schemas.microsoft.com/office/drawing/2014/main" id="{766E614C-1E73-10FC-1136-7454EC987DFE}"/>
              </a:ext>
            </a:extLst>
          </p:cNvPr>
          <p:cNvCxnSpPr/>
          <p:nvPr/>
        </p:nvCxnSpPr>
        <p:spPr>
          <a:xfrm>
            <a:off x="7022829" y="3798812"/>
            <a:ext cx="4122094"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137D1AAC-FACD-DC7C-AB91-675135B68FB4}"/>
              </a:ext>
            </a:extLst>
          </p:cNvPr>
          <p:cNvGrpSpPr/>
          <p:nvPr/>
        </p:nvGrpSpPr>
        <p:grpSpPr>
          <a:xfrm>
            <a:off x="7763266" y="1801218"/>
            <a:ext cx="2532200" cy="424941"/>
            <a:chOff x="7350633" y="1454283"/>
            <a:chExt cx="2532200" cy="424941"/>
          </a:xfrm>
        </p:grpSpPr>
        <p:sp>
          <p:nvSpPr>
            <p:cNvPr id="25" name="TextBox 24">
              <a:extLst>
                <a:ext uri="{FF2B5EF4-FFF2-40B4-BE49-F238E27FC236}">
                  <a16:creationId xmlns:a16="http://schemas.microsoft.com/office/drawing/2014/main" id="{8B1FEBA8-A119-EB32-78C0-0D397AD775FA}"/>
                </a:ext>
              </a:extLst>
            </p:cNvPr>
            <p:cNvSpPr txBox="1"/>
            <p:nvPr/>
          </p:nvSpPr>
          <p:spPr>
            <a:xfrm>
              <a:off x="7350633" y="1454283"/>
              <a:ext cx="2532200" cy="424941"/>
            </a:xfrm>
            <a:prstGeom prst="rect">
              <a:avLst/>
            </a:prstGeom>
            <a:solidFill>
              <a:schemeClr val="bg1"/>
            </a:solidFill>
            <a:ln w="3175">
              <a:solidFill>
                <a:schemeClr val="tx1">
                  <a:lumMod val="50000"/>
                  <a:lumOff val="50000"/>
                </a:schemeClr>
              </a:solidFill>
            </a:ln>
          </p:spPr>
          <p:txBody>
            <a:bodyPr wrap="square" rtlCol="0">
              <a:spAutoFit/>
            </a:bodyPr>
            <a:lstStyle/>
            <a:p>
              <a:pPr algn="ctr"/>
              <a:endParaRPr lang="en-CN" sz="1050" b="1" dirty="0">
                <a:latin typeface="Bahnschrift" panose="020B0502040204020203" pitchFamily="34" charset="0"/>
              </a:endParaRPr>
            </a:p>
          </p:txBody>
        </p:sp>
        <p:grpSp>
          <p:nvGrpSpPr>
            <p:cNvPr id="27" name="Group 26">
              <a:extLst>
                <a:ext uri="{FF2B5EF4-FFF2-40B4-BE49-F238E27FC236}">
                  <a16:creationId xmlns:a16="http://schemas.microsoft.com/office/drawing/2014/main" id="{C31C85AF-BB02-C3B6-9E3F-F8D119EE42C8}"/>
                </a:ext>
              </a:extLst>
            </p:cNvPr>
            <p:cNvGrpSpPr/>
            <p:nvPr/>
          </p:nvGrpSpPr>
          <p:grpSpPr>
            <a:xfrm>
              <a:off x="7530807" y="1505238"/>
              <a:ext cx="2188226" cy="340483"/>
              <a:chOff x="7364056" y="1505238"/>
              <a:chExt cx="2188226" cy="340483"/>
            </a:xfrm>
          </p:grpSpPr>
          <p:sp>
            <p:nvSpPr>
              <p:cNvPr id="30" name="Rectangle 29">
                <a:extLst>
                  <a:ext uri="{FF2B5EF4-FFF2-40B4-BE49-F238E27FC236}">
                    <a16:creationId xmlns:a16="http://schemas.microsoft.com/office/drawing/2014/main" id="{80C87240-6FB8-D76E-789C-C8ED03460D37}"/>
                  </a:ext>
                </a:extLst>
              </p:cNvPr>
              <p:cNvSpPr/>
              <p:nvPr/>
            </p:nvSpPr>
            <p:spPr>
              <a:xfrm>
                <a:off x="7364056" y="1574157"/>
                <a:ext cx="312516" cy="1851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31" name="TextBox 30">
                <a:extLst>
                  <a:ext uri="{FF2B5EF4-FFF2-40B4-BE49-F238E27FC236}">
                    <a16:creationId xmlns:a16="http://schemas.microsoft.com/office/drawing/2014/main" id="{C4FA40E8-1584-6E34-8413-CB3F4D0A322D}"/>
                  </a:ext>
                </a:extLst>
              </p:cNvPr>
              <p:cNvSpPr txBox="1"/>
              <p:nvPr/>
            </p:nvSpPr>
            <p:spPr>
              <a:xfrm>
                <a:off x="7650112" y="1505238"/>
                <a:ext cx="583814" cy="338554"/>
              </a:xfrm>
              <a:prstGeom prst="rect">
                <a:avLst/>
              </a:prstGeom>
              <a:noFill/>
            </p:spPr>
            <p:txBody>
              <a:bodyPr wrap="none" rtlCol="0">
                <a:spAutoFit/>
              </a:bodyPr>
              <a:lstStyle/>
              <a:p>
                <a:r>
                  <a:rPr lang="en-CN" sz="1600" b="1" dirty="0">
                    <a:latin typeface="Bahnschrift" panose="020B0502040204020203" pitchFamily="34" charset="0"/>
                  </a:rPr>
                  <a:t>Asia</a:t>
                </a:r>
              </a:p>
            </p:txBody>
          </p:sp>
          <p:sp>
            <p:nvSpPr>
              <p:cNvPr id="33" name="Rectangle 32">
                <a:extLst>
                  <a:ext uri="{FF2B5EF4-FFF2-40B4-BE49-F238E27FC236}">
                    <a16:creationId xmlns:a16="http://schemas.microsoft.com/office/drawing/2014/main" id="{6C48BB38-C3DB-E312-B257-7B95A9899268}"/>
                  </a:ext>
                </a:extLst>
              </p:cNvPr>
              <p:cNvSpPr/>
              <p:nvPr/>
            </p:nvSpPr>
            <p:spPr>
              <a:xfrm>
                <a:off x="8563790" y="1576086"/>
                <a:ext cx="312516" cy="18519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35" name="TextBox 34">
                <a:extLst>
                  <a:ext uri="{FF2B5EF4-FFF2-40B4-BE49-F238E27FC236}">
                    <a16:creationId xmlns:a16="http://schemas.microsoft.com/office/drawing/2014/main" id="{F0BC8F38-65C4-A816-543F-385A00D0DA71}"/>
                  </a:ext>
                </a:extLst>
              </p:cNvPr>
              <p:cNvSpPr txBox="1"/>
              <p:nvPr/>
            </p:nvSpPr>
            <p:spPr>
              <a:xfrm>
                <a:off x="8849846" y="1507167"/>
                <a:ext cx="702436" cy="338554"/>
              </a:xfrm>
              <a:prstGeom prst="rect">
                <a:avLst/>
              </a:prstGeom>
              <a:noFill/>
            </p:spPr>
            <p:txBody>
              <a:bodyPr wrap="none" rtlCol="0">
                <a:spAutoFit/>
              </a:bodyPr>
              <a:lstStyle/>
              <a:p>
                <a:r>
                  <a:rPr lang="en-CN" sz="1600" b="1" dirty="0">
                    <a:latin typeface="Bahnschrift" panose="020B0502040204020203" pitchFamily="34" charset="0"/>
                  </a:rPr>
                  <a:t>China</a:t>
                </a:r>
              </a:p>
            </p:txBody>
          </p:sp>
        </p:grpSp>
      </p:grpSp>
      <p:sp>
        <p:nvSpPr>
          <p:cNvPr id="4" name="TextBox 3">
            <a:extLst>
              <a:ext uri="{FF2B5EF4-FFF2-40B4-BE49-F238E27FC236}">
                <a16:creationId xmlns:a16="http://schemas.microsoft.com/office/drawing/2014/main" id="{7347478A-95B6-D73D-5EB9-31A1F210C677}"/>
              </a:ext>
            </a:extLst>
          </p:cNvPr>
          <p:cNvSpPr txBox="1"/>
          <p:nvPr/>
        </p:nvSpPr>
        <p:spPr>
          <a:xfrm>
            <a:off x="6931388" y="4957812"/>
            <a:ext cx="2131930" cy="1284967"/>
          </a:xfrm>
          <a:prstGeom prst="rect">
            <a:avLst/>
          </a:prstGeom>
          <a:noFill/>
        </p:spPr>
        <p:txBody>
          <a:bodyPr wrap="square" rtlCol="0">
            <a:spAutoFit/>
          </a:bodyPr>
          <a:lstStyle/>
          <a:p>
            <a:pPr algn="ctr"/>
            <a:r>
              <a:rPr lang="en-CN" sz="1350" b="1" dirty="0">
                <a:latin typeface="Bahnschrift" panose="020B0502040204020203" pitchFamily="34" charset="0"/>
              </a:rPr>
              <a:t>ACCEPTANCE</a:t>
            </a:r>
            <a:r>
              <a:rPr lang="en-CN" sz="1350" dirty="0">
                <a:latin typeface="Franklin Gothic Book" panose="020B0503020102020204" pitchFamily="34" charset="0"/>
              </a:rPr>
              <a:t> </a:t>
            </a:r>
          </a:p>
          <a:p>
            <a:pPr algn="ctr"/>
            <a:r>
              <a:rPr lang="en-CN" sz="1350" dirty="0">
                <a:latin typeface="Franklin Gothic Book" panose="020B0503020102020204" pitchFamily="34" charset="0"/>
              </a:rPr>
              <a:t>“I believe it’s ok for ads to should show gay, lesbian &amp; other groups more openly”</a:t>
            </a:r>
          </a:p>
          <a:p>
            <a:pPr lvl="0" algn="ctr"/>
            <a:r>
              <a:rPr lang="en-CN" sz="1000" dirty="0">
                <a:solidFill>
                  <a:prstClr val="black"/>
                </a:solidFill>
                <a:latin typeface="Franklin Gothic Book" panose="020B0503020102020204" pitchFamily="34" charset="0"/>
              </a:rPr>
              <a:t>(Base: Total)</a:t>
            </a:r>
          </a:p>
          <a:p>
            <a:pPr algn="ctr"/>
            <a:endParaRPr lang="en-CN" sz="1350" dirty="0">
              <a:latin typeface="Franklin Gothic Book" panose="020B0503020102020204" pitchFamily="34" charset="0"/>
            </a:endParaRPr>
          </a:p>
        </p:txBody>
      </p:sp>
      <p:sp>
        <p:nvSpPr>
          <p:cNvPr id="5" name="TextBox 4">
            <a:extLst>
              <a:ext uri="{FF2B5EF4-FFF2-40B4-BE49-F238E27FC236}">
                <a16:creationId xmlns:a16="http://schemas.microsoft.com/office/drawing/2014/main" id="{9CEB7D32-90A1-BF08-A2F3-0F0FFE508182}"/>
              </a:ext>
            </a:extLst>
          </p:cNvPr>
          <p:cNvSpPr txBox="1"/>
          <p:nvPr/>
        </p:nvSpPr>
        <p:spPr>
          <a:xfrm>
            <a:off x="9087396" y="4962295"/>
            <a:ext cx="2131930" cy="1284967"/>
          </a:xfrm>
          <a:prstGeom prst="rect">
            <a:avLst/>
          </a:prstGeom>
          <a:noFill/>
        </p:spPr>
        <p:txBody>
          <a:bodyPr wrap="square" rtlCol="0">
            <a:spAutoFit/>
          </a:bodyPr>
          <a:lstStyle/>
          <a:p>
            <a:pPr algn="ctr"/>
            <a:r>
              <a:rPr lang="en-CN" sz="1350" b="1" dirty="0">
                <a:latin typeface="Bahnschrift" panose="020B0502040204020203" pitchFamily="34" charset="0"/>
              </a:rPr>
              <a:t>ADVOCACY</a:t>
            </a:r>
            <a:r>
              <a:rPr lang="en-CN" sz="1350" dirty="0">
                <a:latin typeface="Franklin Gothic Book" panose="020B0503020102020204" pitchFamily="34" charset="0"/>
              </a:rPr>
              <a:t> </a:t>
            </a:r>
          </a:p>
          <a:p>
            <a:pPr algn="ctr"/>
            <a:r>
              <a:rPr lang="en-CN" sz="1350" dirty="0">
                <a:latin typeface="Franklin Gothic Book" panose="020B0503020102020204" pitchFamily="34" charset="0"/>
              </a:rPr>
              <a:t>“I want brands to </a:t>
            </a:r>
          </a:p>
          <a:p>
            <a:pPr algn="ctr"/>
            <a:r>
              <a:rPr lang="en-CN" sz="1350" dirty="0">
                <a:latin typeface="Franklin Gothic Book" panose="020B0503020102020204" pitchFamily="34" charset="0"/>
              </a:rPr>
              <a:t>advocate for LGBTQ equality or acceptance”</a:t>
            </a:r>
          </a:p>
          <a:p>
            <a:pPr algn="ctr"/>
            <a:r>
              <a:rPr lang="en-CN" sz="1000" dirty="0">
                <a:latin typeface="Franklin Gothic Book" panose="020B0503020102020204" pitchFamily="34" charset="0"/>
              </a:rPr>
              <a:t>(Base: Purpose Shoppers)</a:t>
            </a:r>
          </a:p>
          <a:p>
            <a:pPr algn="ctr"/>
            <a:endParaRPr lang="en-CN" sz="1350" dirty="0">
              <a:latin typeface="Franklin Gothic Book" panose="020B0503020102020204" pitchFamily="34" charset="0"/>
            </a:endParaRPr>
          </a:p>
        </p:txBody>
      </p:sp>
      <p:sp>
        <p:nvSpPr>
          <p:cNvPr id="6" name="TextBox 5">
            <a:extLst>
              <a:ext uri="{FF2B5EF4-FFF2-40B4-BE49-F238E27FC236}">
                <a16:creationId xmlns:a16="http://schemas.microsoft.com/office/drawing/2014/main" id="{B55CA50A-CDFC-B3C6-8805-6857DBFA8C95}"/>
              </a:ext>
            </a:extLst>
          </p:cNvPr>
          <p:cNvSpPr txBox="1"/>
          <p:nvPr/>
        </p:nvSpPr>
        <p:spPr>
          <a:xfrm rot="16200000">
            <a:off x="5742684" y="3701538"/>
            <a:ext cx="1133644" cy="276999"/>
          </a:xfrm>
          <a:prstGeom prst="rect">
            <a:avLst/>
          </a:prstGeom>
          <a:noFill/>
        </p:spPr>
        <p:txBody>
          <a:bodyPr wrap="none" rtlCol="0">
            <a:spAutoFit/>
          </a:bodyPr>
          <a:lstStyle/>
          <a:p>
            <a:r>
              <a:rPr lang="en-CN" sz="1200" b="1" dirty="0">
                <a:latin typeface="Bahnschrift" panose="020B0502040204020203" pitchFamily="34" charset="0"/>
              </a:rPr>
              <a:t>Index vs. Asia</a:t>
            </a:r>
          </a:p>
        </p:txBody>
      </p:sp>
      <p:sp>
        <p:nvSpPr>
          <p:cNvPr id="8" name="TextBox 7">
            <a:extLst>
              <a:ext uri="{FF2B5EF4-FFF2-40B4-BE49-F238E27FC236}">
                <a16:creationId xmlns:a16="http://schemas.microsoft.com/office/drawing/2014/main" id="{0E99B6FF-BF25-71C7-B189-6003DD6704B7}"/>
              </a:ext>
            </a:extLst>
          </p:cNvPr>
          <p:cNvSpPr txBox="1"/>
          <p:nvPr/>
        </p:nvSpPr>
        <p:spPr>
          <a:xfrm>
            <a:off x="5868574" y="6353536"/>
            <a:ext cx="1180131" cy="253916"/>
          </a:xfrm>
          <a:prstGeom prst="rect">
            <a:avLst/>
          </a:prstGeom>
          <a:noFill/>
        </p:spPr>
        <p:txBody>
          <a:bodyPr wrap="none" rtlCol="0">
            <a:spAutoFit/>
          </a:bodyPr>
          <a:lstStyle/>
          <a:p>
            <a:r>
              <a:rPr lang="en-CN" sz="1050" dirty="0">
                <a:latin typeface="Franklin Gothic Book" panose="020B0503020102020204" pitchFamily="34" charset="0"/>
              </a:rPr>
              <a:t>Note: Asia = 100</a:t>
            </a:r>
          </a:p>
        </p:txBody>
      </p:sp>
      <p:sp>
        <p:nvSpPr>
          <p:cNvPr id="9" name="TextBox 8">
            <a:extLst>
              <a:ext uri="{FF2B5EF4-FFF2-40B4-BE49-F238E27FC236}">
                <a16:creationId xmlns:a16="http://schemas.microsoft.com/office/drawing/2014/main" id="{A82AA083-E2AE-59BC-5921-7B85023E7887}"/>
              </a:ext>
            </a:extLst>
          </p:cNvPr>
          <p:cNvSpPr txBox="1"/>
          <p:nvPr/>
        </p:nvSpPr>
        <p:spPr>
          <a:xfrm>
            <a:off x="11077918" y="3590093"/>
            <a:ext cx="684803" cy="415498"/>
          </a:xfrm>
          <a:prstGeom prst="rect">
            <a:avLst/>
          </a:prstGeom>
          <a:noFill/>
        </p:spPr>
        <p:txBody>
          <a:bodyPr wrap="none" rtlCol="0">
            <a:spAutoFit/>
          </a:bodyPr>
          <a:lstStyle/>
          <a:p>
            <a:pPr algn="ctr"/>
            <a:r>
              <a:rPr lang="en-CN" sz="1050" b="1" dirty="0">
                <a:latin typeface="Bahnschrift" panose="020B0502040204020203" pitchFamily="34" charset="0"/>
              </a:rPr>
              <a:t>Asia </a:t>
            </a:r>
          </a:p>
          <a:p>
            <a:pPr algn="ctr"/>
            <a:r>
              <a:rPr lang="en-CN" sz="1050" b="1" dirty="0">
                <a:latin typeface="Bahnschrift" panose="020B0502040204020203" pitchFamily="34" charset="0"/>
              </a:rPr>
              <a:t>Average</a:t>
            </a:r>
            <a:endParaRPr lang="en-CN" sz="800" b="1" dirty="0">
              <a:latin typeface="Bahnschrift" panose="020B0502040204020203" pitchFamily="34" charset="0"/>
            </a:endParaRPr>
          </a:p>
        </p:txBody>
      </p:sp>
      <p:sp>
        <p:nvSpPr>
          <p:cNvPr id="7" name="TextBox 6">
            <a:extLst>
              <a:ext uri="{FF2B5EF4-FFF2-40B4-BE49-F238E27FC236}">
                <a16:creationId xmlns:a16="http://schemas.microsoft.com/office/drawing/2014/main" id="{936DD0D0-C804-DB1B-65D3-E078032698A0}"/>
              </a:ext>
            </a:extLst>
          </p:cNvPr>
          <p:cNvSpPr txBox="1"/>
          <p:nvPr/>
        </p:nvSpPr>
        <p:spPr>
          <a:xfrm>
            <a:off x="5977332" y="301914"/>
            <a:ext cx="5949405" cy="861774"/>
          </a:xfrm>
          <a:prstGeom prst="rect">
            <a:avLst/>
          </a:prstGeom>
          <a:noFill/>
        </p:spPr>
        <p:txBody>
          <a:bodyPr wrap="square" rtlCol="0">
            <a:spAutoFit/>
          </a:bodyPr>
          <a:lstStyle/>
          <a:p>
            <a:pPr algn="ctr"/>
            <a:r>
              <a:rPr lang="en-CN" b="1" dirty="0">
                <a:latin typeface="Bahnschrift" panose="020B0502040204020203" pitchFamily="34" charset="0"/>
              </a:rPr>
              <a:t>ACCEPTANCE &amp; ADVOCACY INDEX:</a:t>
            </a:r>
          </a:p>
          <a:p>
            <a:pPr algn="ctr"/>
            <a:r>
              <a:rPr lang="en-CN" sz="3200" b="1" dirty="0">
                <a:latin typeface="Bahnschrift" panose="020B0502040204020203" pitchFamily="34" charset="0"/>
              </a:rPr>
              <a:t>LGBTQ EQUALITY</a:t>
            </a:r>
            <a:endParaRPr lang="en-CN" sz="2000" b="1" dirty="0">
              <a:latin typeface="Bahnschrift" panose="020B0502040204020203" pitchFamily="34" charset="0"/>
            </a:endParaRPr>
          </a:p>
        </p:txBody>
      </p:sp>
    </p:spTree>
    <p:extLst>
      <p:ext uri="{BB962C8B-B14F-4D97-AF65-F5344CB8AC3E}">
        <p14:creationId xmlns:p14="http://schemas.microsoft.com/office/powerpoint/2010/main" val="16077219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97C48DA-192A-C2BC-66F3-3E3F94CDFAD3}"/>
              </a:ext>
            </a:extLst>
          </p:cNvPr>
          <p:cNvSpPr/>
          <p:nvPr/>
        </p:nvSpPr>
        <p:spPr>
          <a:xfrm>
            <a:off x="0" y="1549892"/>
            <a:ext cx="12192000" cy="53081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TextBox 44">
            <a:extLst>
              <a:ext uri="{FF2B5EF4-FFF2-40B4-BE49-F238E27FC236}">
                <a16:creationId xmlns:a16="http://schemas.microsoft.com/office/drawing/2014/main" id="{E7573175-4FDB-AA6B-8CD4-6A31E2482D6C}"/>
              </a:ext>
            </a:extLst>
          </p:cNvPr>
          <p:cNvSpPr txBox="1"/>
          <p:nvPr/>
        </p:nvSpPr>
        <p:spPr>
          <a:xfrm>
            <a:off x="467292" y="350739"/>
            <a:ext cx="11724707" cy="9848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N" b="1" dirty="0">
                <a:solidFill>
                  <a:srgbClr val="FF0000"/>
                </a:solidFill>
                <a:latin typeface="Bahnschrift" panose="020B0502040204020203" pitchFamily="34" charset="0"/>
              </a:rPr>
              <a:t>REGARDLESS OF THE LEVEL OF LGBTQ ACCEPTANCE &amp; ADVOCACY, IT IS CLEAR THAT</a:t>
            </a:r>
          </a:p>
          <a:p>
            <a:pPr marL="0" marR="0" lvl="0" indent="0" algn="l" defTabSz="914400" rtl="0" eaLnBrk="1" fontAlgn="auto" latinLnBrk="0" hangingPunct="1">
              <a:lnSpc>
                <a:spcPct val="100000"/>
              </a:lnSpc>
              <a:spcBef>
                <a:spcPts val="0"/>
              </a:spcBef>
              <a:spcAft>
                <a:spcPts val="0"/>
              </a:spcAft>
              <a:buClrTx/>
              <a:buSzTx/>
              <a:buFontTx/>
              <a:buNone/>
              <a:tabLst/>
              <a:defRPr/>
            </a:pPr>
            <a:r>
              <a:rPr lang="en-CN" sz="4000" b="1" dirty="0">
                <a:solidFill>
                  <a:srgbClr val="FF0000"/>
                </a:solidFill>
                <a:latin typeface="Bahnschrift" panose="020B0502040204020203" pitchFamily="34" charset="0"/>
              </a:rPr>
              <a:t>THE YOUTH OF ASIA WILL LEAD THE WAY.</a:t>
            </a:r>
            <a:endParaRPr kumimoji="0" lang="en-CN" sz="4000" b="1" i="0" u="none" strike="noStrike" kern="1200" cap="none" spc="0" normalizeH="0" baseline="0" noProof="0" dirty="0">
              <a:ln>
                <a:noFill/>
              </a:ln>
              <a:solidFill>
                <a:srgbClr val="FF0000"/>
              </a:solidFill>
              <a:effectLst/>
              <a:uLnTx/>
              <a:uFillTx/>
              <a:latin typeface="Bahnschrift" panose="020B0502040204020203" pitchFamily="34" charset="0"/>
              <a:ea typeface="+mn-ea"/>
              <a:cs typeface="+mn-cs"/>
            </a:endParaRPr>
          </a:p>
        </p:txBody>
      </p:sp>
      <p:sp>
        <p:nvSpPr>
          <p:cNvPr id="49" name="Rectangle 48">
            <a:extLst>
              <a:ext uri="{FF2B5EF4-FFF2-40B4-BE49-F238E27FC236}">
                <a16:creationId xmlns:a16="http://schemas.microsoft.com/office/drawing/2014/main" id="{6F8CECAA-AFE2-F31D-8D51-4FF680E1FD9A}"/>
              </a:ext>
            </a:extLst>
          </p:cNvPr>
          <p:cNvSpPr/>
          <p:nvPr/>
        </p:nvSpPr>
        <p:spPr>
          <a:xfrm>
            <a:off x="0" y="359470"/>
            <a:ext cx="424800" cy="89255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6" name="Straight Connector 35">
            <a:extLst>
              <a:ext uri="{FF2B5EF4-FFF2-40B4-BE49-F238E27FC236}">
                <a16:creationId xmlns:a16="http://schemas.microsoft.com/office/drawing/2014/main" id="{EDA88677-64E5-5D7E-60FE-1E1807EEC8F7}"/>
              </a:ext>
            </a:extLst>
          </p:cNvPr>
          <p:cNvCxnSpPr>
            <a:cxnSpLocks/>
          </p:cNvCxnSpPr>
          <p:nvPr/>
        </p:nvCxnSpPr>
        <p:spPr>
          <a:xfrm>
            <a:off x="206062" y="6658377"/>
            <a:ext cx="11062954"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46" name="Picture 7" descr="Picture 7">
            <a:extLst>
              <a:ext uri="{FF2B5EF4-FFF2-40B4-BE49-F238E27FC236}">
                <a16:creationId xmlns:a16="http://schemas.microsoft.com/office/drawing/2014/main" id="{205B03A9-AB82-D41C-2973-035BE70C7B19}"/>
              </a:ext>
            </a:extLst>
          </p:cNvPr>
          <p:cNvPicPr>
            <a:picLocks noChangeAspect="1"/>
          </p:cNvPicPr>
          <p:nvPr/>
        </p:nvPicPr>
        <p:blipFill>
          <a:blip r:embed="rId2"/>
          <a:stretch>
            <a:fillRect/>
          </a:stretch>
        </p:blipFill>
        <p:spPr>
          <a:xfrm>
            <a:off x="11356263" y="6563469"/>
            <a:ext cx="570474" cy="164058"/>
          </a:xfrm>
          <a:prstGeom prst="rect">
            <a:avLst/>
          </a:prstGeom>
          <a:ln w="12700" cap="flat">
            <a:noFill/>
            <a:miter lim="400000"/>
          </a:ln>
          <a:effectLst/>
        </p:spPr>
      </p:pic>
      <p:graphicFrame>
        <p:nvGraphicFramePr>
          <p:cNvPr id="10" name="Chart 9">
            <a:extLst>
              <a:ext uri="{FF2B5EF4-FFF2-40B4-BE49-F238E27FC236}">
                <a16:creationId xmlns:a16="http://schemas.microsoft.com/office/drawing/2014/main" id="{3C3CDD8E-74BD-E23E-02A1-6A37C8686EEE}"/>
              </a:ext>
            </a:extLst>
          </p:cNvPr>
          <p:cNvGraphicFramePr/>
          <p:nvPr>
            <p:extLst>
              <p:ext uri="{D42A27DB-BD31-4B8C-83A1-F6EECF244321}">
                <p14:modId xmlns:p14="http://schemas.microsoft.com/office/powerpoint/2010/main" val="2010500493"/>
              </p:ext>
            </p:extLst>
          </p:nvPr>
        </p:nvGraphicFramePr>
        <p:xfrm>
          <a:off x="354558" y="2779553"/>
          <a:ext cx="3678823" cy="15833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D6B89137-E56E-20B8-F43C-86C9B5639DAA}"/>
              </a:ext>
            </a:extLst>
          </p:cNvPr>
          <p:cNvGraphicFramePr/>
          <p:nvPr>
            <p:extLst>
              <p:ext uri="{D42A27DB-BD31-4B8C-83A1-F6EECF244321}">
                <p14:modId xmlns:p14="http://schemas.microsoft.com/office/powerpoint/2010/main" val="1803087340"/>
              </p:ext>
            </p:extLst>
          </p:nvPr>
        </p:nvGraphicFramePr>
        <p:xfrm>
          <a:off x="8164620" y="2779553"/>
          <a:ext cx="3678823" cy="15833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a:extLst>
              <a:ext uri="{FF2B5EF4-FFF2-40B4-BE49-F238E27FC236}">
                <a16:creationId xmlns:a16="http://schemas.microsoft.com/office/drawing/2014/main" id="{706096C0-A1B1-6E3F-01B1-920936ED81F3}"/>
              </a:ext>
            </a:extLst>
          </p:cNvPr>
          <p:cNvGraphicFramePr/>
          <p:nvPr>
            <p:extLst>
              <p:ext uri="{D42A27DB-BD31-4B8C-83A1-F6EECF244321}">
                <p14:modId xmlns:p14="http://schemas.microsoft.com/office/powerpoint/2010/main" val="1435018379"/>
              </p:ext>
            </p:extLst>
          </p:nvPr>
        </p:nvGraphicFramePr>
        <p:xfrm>
          <a:off x="350202" y="4702243"/>
          <a:ext cx="3678823" cy="158337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hart 13">
            <a:extLst>
              <a:ext uri="{FF2B5EF4-FFF2-40B4-BE49-F238E27FC236}">
                <a16:creationId xmlns:a16="http://schemas.microsoft.com/office/drawing/2014/main" id="{B05E147B-8E24-05E0-42EA-D07C684B7CCF}"/>
              </a:ext>
            </a:extLst>
          </p:cNvPr>
          <p:cNvGraphicFramePr/>
          <p:nvPr>
            <p:extLst>
              <p:ext uri="{D42A27DB-BD31-4B8C-83A1-F6EECF244321}">
                <p14:modId xmlns:p14="http://schemas.microsoft.com/office/powerpoint/2010/main" val="1273902577"/>
              </p:ext>
            </p:extLst>
          </p:nvPr>
        </p:nvGraphicFramePr>
        <p:xfrm>
          <a:off x="4249974" y="4702243"/>
          <a:ext cx="3678823" cy="158337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5" name="Chart 14">
            <a:extLst>
              <a:ext uri="{FF2B5EF4-FFF2-40B4-BE49-F238E27FC236}">
                <a16:creationId xmlns:a16="http://schemas.microsoft.com/office/drawing/2014/main" id="{927051B7-DB17-3CFE-F701-A86FF16ABE46}"/>
              </a:ext>
            </a:extLst>
          </p:cNvPr>
          <p:cNvGraphicFramePr/>
          <p:nvPr>
            <p:extLst>
              <p:ext uri="{D42A27DB-BD31-4B8C-83A1-F6EECF244321}">
                <p14:modId xmlns:p14="http://schemas.microsoft.com/office/powerpoint/2010/main" val="920853477"/>
              </p:ext>
            </p:extLst>
          </p:nvPr>
        </p:nvGraphicFramePr>
        <p:xfrm>
          <a:off x="4249974" y="2788260"/>
          <a:ext cx="3678823" cy="158337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6" name="Chart 15">
            <a:extLst>
              <a:ext uri="{FF2B5EF4-FFF2-40B4-BE49-F238E27FC236}">
                <a16:creationId xmlns:a16="http://schemas.microsoft.com/office/drawing/2014/main" id="{FA29F547-0B18-F0AB-A15A-1BBB8E7EF8B0}"/>
              </a:ext>
            </a:extLst>
          </p:cNvPr>
          <p:cNvGraphicFramePr/>
          <p:nvPr>
            <p:extLst>
              <p:ext uri="{D42A27DB-BD31-4B8C-83A1-F6EECF244321}">
                <p14:modId xmlns:p14="http://schemas.microsoft.com/office/powerpoint/2010/main" val="1259483605"/>
              </p:ext>
            </p:extLst>
          </p:nvPr>
        </p:nvGraphicFramePr>
        <p:xfrm>
          <a:off x="8138361" y="4710950"/>
          <a:ext cx="3678823" cy="1583376"/>
        </p:xfrm>
        <a:graphic>
          <a:graphicData uri="http://schemas.openxmlformats.org/drawingml/2006/chart">
            <c:chart xmlns:c="http://schemas.openxmlformats.org/drawingml/2006/chart" xmlns:r="http://schemas.openxmlformats.org/officeDocument/2006/relationships" r:id="rId8"/>
          </a:graphicData>
        </a:graphic>
      </p:graphicFrame>
      <p:sp>
        <p:nvSpPr>
          <p:cNvPr id="17" name="TextBox 16">
            <a:extLst>
              <a:ext uri="{FF2B5EF4-FFF2-40B4-BE49-F238E27FC236}">
                <a16:creationId xmlns:a16="http://schemas.microsoft.com/office/drawing/2014/main" id="{EB452359-BA2B-B501-0260-2984876CEBF3}"/>
              </a:ext>
            </a:extLst>
          </p:cNvPr>
          <p:cNvSpPr txBox="1"/>
          <p:nvPr/>
        </p:nvSpPr>
        <p:spPr>
          <a:xfrm>
            <a:off x="1936139" y="2687569"/>
            <a:ext cx="702435" cy="338554"/>
          </a:xfrm>
          <a:prstGeom prst="rect">
            <a:avLst/>
          </a:prstGeom>
          <a:noFill/>
        </p:spPr>
        <p:txBody>
          <a:bodyPr wrap="none" rtlCol="0">
            <a:spAutoFit/>
          </a:bodyPr>
          <a:lstStyle/>
          <a:p>
            <a:pPr algn="ctr"/>
            <a:r>
              <a:rPr lang="en-CN" sz="1600" b="1" dirty="0">
                <a:latin typeface="Bahnschrift" panose="020B0502040204020203" pitchFamily="34" charset="0"/>
              </a:rPr>
              <a:t>China</a:t>
            </a:r>
          </a:p>
        </p:txBody>
      </p:sp>
      <p:sp>
        <p:nvSpPr>
          <p:cNvPr id="18" name="TextBox 17">
            <a:extLst>
              <a:ext uri="{FF2B5EF4-FFF2-40B4-BE49-F238E27FC236}">
                <a16:creationId xmlns:a16="http://schemas.microsoft.com/office/drawing/2014/main" id="{14E4FEFE-13BE-59D8-26BD-9EF4FDA25A60}"/>
              </a:ext>
            </a:extLst>
          </p:cNvPr>
          <p:cNvSpPr txBox="1"/>
          <p:nvPr/>
        </p:nvSpPr>
        <p:spPr>
          <a:xfrm>
            <a:off x="9636621" y="2687569"/>
            <a:ext cx="954107" cy="338554"/>
          </a:xfrm>
          <a:prstGeom prst="rect">
            <a:avLst/>
          </a:prstGeom>
          <a:noFill/>
        </p:spPr>
        <p:txBody>
          <a:bodyPr wrap="none" rtlCol="0">
            <a:spAutoFit/>
          </a:bodyPr>
          <a:lstStyle/>
          <a:p>
            <a:pPr algn="ctr"/>
            <a:r>
              <a:rPr lang="en-CN" sz="1600" b="1" dirty="0">
                <a:latin typeface="Bahnschrift" panose="020B0502040204020203" pitchFamily="34" charset="0"/>
              </a:rPr>
              <a:t>Thailand</a:t>
            </a:r>
          </a:p>
        </p:txBody>
      </p:sp>
      <p:sp>
        <p:nvSpPr>
          <p:cNvPr id="19" name="TextBox 18">
            <a:extLst>
              <a:ext uri="{FF2B5EF4-FFF2-40B4-BE49-F238E27FC236}">
                <a16:creationId xmlns:a16="http://schemas.microsoft.com/office/drawing/2014/main" id="{2E5D68E4-9096-13B9-DA11-4709630A4B90}"/>
              </a:ext>
            </a:extLst>
          </p:cNvPr>
          <p:cNvSpPr txBox="1"/>
          <p:nvPr/>
        </p:nvSpPr>
        <p:spPr>
          <a:xfrm>
            <a:off x="5611532" y="2687569"/>
            <a:ext cx="1197764" cy="338554"/>
          </a:xfrm>
          <a:prstGeom prst="rect">
            <a:avLst/>
          </a:prstGeom>
          <a:noFill/>
        </p:spPr>
        <p:txBody>
          <a:bodyPr wrap="none" rtlCol="0">
            <a:spAutoFit/>
          </a:bodyPr>
          <a:lstStyle/>
          <a:p>
            <a:pPr algn="ctr"/>
            <a:r>
              <a:rPr lang="en-CN" sz="1600" b="1" dirty="0">
                <a:latin typeface="Bahnschrift" panose="020B0502040204020203" pitchFamily="34" charset="0"/>
              </a:rPr>
              <a:t>Philippines</a:t>
            </a:r>
          </a:p>
        </p:txBody>
      </p:sp>
      <p:sp>
        <p:nvSpPr>
          <p:cNvPr id="20" name="TextBox 19">
            <a:extLst>
              <a:ext uri="{FF2B5EF4-FFF2-40B4-BE49-F238E27FC236}">
                <a16:creationId xmlns:a16="http://schemas.microsoft.com/office/drawing/2014/main" id="{D84E0613-E6E2-446E-28BB-0B2FCB7D9203}"/>
              </a:ext>
            </a:extLst>
          </p:cNvPr>
          <p:cNvSpPr txBox="1"/>
          <p:nvPr/>
        </p:nvSpPr>
        <p:spPr>
          <a:xfrm>
            <a:off x="1814201" y="4610260"/>
            <a:ext cx="963725" cy="338554"/>
          </a:xfrm>
          <a:prstGeom prst="rect">
            <a:avLst/>
          </a:prstGeom>
          <a:noFill/>
        </p:spPr>
        <p:txBody>
          <a:bodyPr wrap="none" rtlCol="0">
            <a:spAutoFit/>
          </a:bodyPr>
          <a:lstStyle/>
          <a:p>
            <a:pPr algn="ctr"/>
            <a:r>
              <a:rPr lang="en-CN" sz="1600" b="1" dirty="0">
                <a:latin typeface="Bahnschrift" panose="020B0502040204020203" pitchFamily="34" charset="0"/>
              </a:rPr>
              <a:t>S. Korea</a:t>
            </a:r>
          </a:p>
        </p:txBody>
      </p:sp>
      <p:sp>
        <p:nvSpPr>
          <p:cNvPr id="32" name="TextBox 31">
            <a:extLst>
              <a:ext uri="{FF2B5EF4-FFF2-40B4-BE49-F238E27FC236}">
                <a16:creationId xmlns:a16="http://schemas.microsoft.com/office/drawing/2014/main" id="{DD2965B5-B53E-FC58-4C9B-5523973EFFE5}"/>
              </a:ext>
            </a:extLst>
          </p:cNvPr>
          <p:cNvSpPr txBox="1"/>
          <p:nvPr/>
        </p:nvSpPr>
        <p:spPr>
          <a:xfrm>
            <a:off x="5844845" y="4610260"/>
            <a:ext cx="734495" cy="338554"/>
          </a:xfrm>
          <a:prstGeom prst="rect">
            <a:avLst/>
          </a:prstGeom>
          <a:noFill/>
        </p:spPr>
        <p:txBody>
          <a:bodyPr wrap="none" rtlCol="0">
            <a:spAutoFit/>
          </a:bodyPr>
          <a:lstStyle/>
          <a:p>
            <a:pPr algn="ctr"/>
            <a:r>
              <a:rPr lang="en-CN" sz="1600" b="1">
                <a:latin typeface="Bahnschrift" panose="020B0502040204020203" pitchFamily="34" charset="0"/>
              </a:rPr>
              <a:t>Japan</a:t>
            </a:r>
            <a:endParaRPr lang="en-CN" sz="1600" b="1" dirty="0">
              <a:latin typeface="Bahnschrift" panose="020B0502040204020203" pitchFamily="34" charset="0"/>
            </a:endParaRPr>
          </a:p>
        </p:txBody>
      </p:sp>
      <p:sp>
        <p:nvSpPr>
          <p:cNvPr id="33" name="TextBox 32">
            <a:extLst>
              <a:ext uri="{FF2B5EF4-FFF2-40B4-BE49-F238E27FC236}">
                <a16:creationId xmlns:a16="http://schemas.microsoft.com/office/drawing/2014/main" id="{078F4B0E-07BE-AA43-92A4-47E93848E621}"/>
              </a:ext>
            </a:extLst>
          </p:cNvPr>
          <p:cNvSpPr txBox="1"/>
          <p:nvPr/>
        </p:nvSpPr>
        <p:spPr>
          <a:xfrm>
            <a:off x="9798317" y="4610260"/>
            <a:ext cx="627095" cy="338554"/>
          </a:xfrm>
          <a:prstGeom prst="rect">
            <a:avLst/>
          </a:prstGeom>
          <a:noFill/>
        </p:spPr>
        <p:txBody>
          <a:bodyPr wrap="none" rtlCol="0">
            <a:spAutoFit/>
          </a:bodyPr>
          <a:lstStyle/>
          <a:p>
            <a:pPr algn="ctr"/>
            <a:r>
              <a:rPr lang="en-CN" sz="1600" b="1" dirty="0">
                <a:latin typeface="Bahnschrift" panose="020B0502040204020203" pitchFamily="34" charset="0"/>
              </a:rPr>
              <a:t>India</a:t>
            </a:r>
          </a:p>
        </p:txBody>
      </p:sp>
      <p:cxnSp>
        <p:nvCxnSpPr>
          <p:cNvPr id="35" name="Straight Connector 34">
            <a:extLst>
              <a:ext uri="{FF2B5EF4-FFF2-40B4-BE49-F238E27FC236}">
                <a16:creationId xmlns:a16="http://schemas.microsoft.com/office/drawing/2014/main" id="{4F20A5AE-84F0-F07B-9EDC-630092CF75ED}"/>
              </a:ext>
            </a:extLst>
          </p:cNvPr>
          <p:cNvCxnSpPr>
            <a:cxnSpLocks/>
          </p:cNvCxnSpPr>
          <p:nvPr/>
        </p:nvCxnSpPr>
        <p:spPr>
          <a:xfrm>
            <a:off x="713984" y="3597920"/>
            <a:ext cx="3144033"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582FF9E-A1E7-B787-8ED7-451823EC79F8}"/>
              </a:ext>
            </a:extLst>
          </p:cNvPr>
          <p:cNvCxnSpPr>
            <a:cxnSpLocks/>
          </p:cNvCxnSpPr>
          <p:nvPr/>
        </p:nvCxnSpPr>
        <p:spPr>
          <a:xfrm>
            <a:off x="4636710" y="3597920"/>
            <a:ext cx="3144033"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201AD53-4044-72ED-D0B6-31D05E969D9E}"/>
              </a:ext>
            </a:extLst>
          </p:cNvPr>
          <p:cNvCxnSpPr>
            <a:cxnSpLocks/>
          </p:cNvCxnSpPr>
          <p:nvPr/>
        </p:nvCxnSpPr>
        <p:spPr>
          <a:xfrm>
            <a:off x="8496806" y="3384978"/>
            <a:ext cx="3144033"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1F5225D-8630-6389-6DAD-095641984C1B}"/>
              </a:ext>
            </a:extLst>
          </p:cNvPr>
          <p:cNvCxnSpPr>
            <a:cxnSpLocks/>
          </p:cNvCxnSpPr>
          <p:nvPr/>
        </p:nvCxnSpPr>
        <p:spPr>
          <a:xfrm>
            <a:off x="716072" y="5316070"/>
            <a:ext cx="3144033"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D6C66C6-F879-41F8-7612-6A5FAEF0F15F}"/>
              </a:ext>
            </a:extLst>
          </p:cNvPr>
          <p:cNvCxnSpPr>
            <a:cxnSpLocks/>
          </p:cNvCxnSpPr>
          <p:nvPr/>
        </p:nvCxnSpPr>
        <p:spPr>
          <a:xfrm>
            <a:off x="4638798" y="5316070"/>
            <a:ext cx="3144033"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E39774B-4855-9817-F369-1CEF4A6A8317}"/>
              </a:ext>
            </a:extLst>
          </p:cNvPr>
          <p:cNvCxnSpPr>
            <a:cxnSpLocks/>
          </p:cNvCxnSpPr>
          <p:nvPr/>
        </p:nvCxnSpPr>
        <p:spPr>
          <a:xfrm>
            <a:off x="8498894" y="5316070"/>
            <a:ext cx="3144033"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C0B4A92-8100-CFF0-FF76-4CA6BAF82939}"/>
              </a:ext>
            </a:extLst>
          </p:cNvPr>
          <p:cNvCxnSpPr>
            <a:cxnSpLocks/>
          </p:cNvCxnSpPr>
          <p:nvPr/>
        </p:nvCxnSpPr>
        <p:spPr>
          <a:xfrm>
            <a:off x="9433732" y="6492266"/>
            <a:ext cx="350728"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12A779BF-F244-352A-BDA7-3F38852E214F}"/>
              </a:ext>
            </a:extLst>
          </p:cNvPr>
          <p:cNvSpPr txBox="1"/>
          <p:nvPr/>
        </p:nvSpPr>
        <p:spPr>
          <a:xfrm>
            <a:off x="9853781" y="6360755"/>
            <a:ext cx="1143262" cy="261610"/>
          </a:xfrm>
          <a:prstGeom prst="rect">
            <a:avLst/>
          </a:prstGeom>
          <a:noFill/>
        </p:spPr>
        <p:txBody>
          <a:bodyPr wrap="none" rtlCol="0">
            <a:spAutoFit/>
          </a:bodyPr>
          <a:lstStyle/>
          <a:p>
            <a:r>
              <a:rPr lang="en-CN" sz="1100" dirty="0"/>
              <a:t>Country Average</a:t>
            </a:r>
          </a:p>
        </p:txBody>
      </p:sp>
      <p:sp>
        <p:nvSpPr>
          <p:cNvPr id="47" name="TextBox 46">
            <a:extLst>
              <a:ext uri="{FF2B5EF4-FFF2-40B4-BE49-F238E27FC236}">
                <a16:creationId xmlns:a16="http://schemas.microsoft.com/office/drawing/2014/main" id="{7A0C61EE-D9C1-5639-125A-1067D6A1DEEC}"/>
              </a:ext>
            </a:extLst>
          </p:cNvPr>
          <p:cNvSpPr txBox="1"/>
          <p:nvPr/>
        </p:nvSpPr>
        <p:spPr>
          <a:xfrm>
            <a:off x="467292" y="6353536"/>
            <a:ext cx="1830950" cy="253916"/>
          </a:xfrm>
          <a:prstGeom prst="rect">
            <a:avLst/>
          </a:prstGeom>
          <a:noFill/>
        </p:spPr>
        <p:txBody>
          <a:bodyPr wrap="none" rtlCol="0">
            <a:spAutoFit/>
          </a:bodyPr>
          <a:lstStyle/>
          <a:p>
            <a:r>
              <a:rPr lang="en-CN" sz="1050" dirty="0">
                <a:latin typeface="Franklin Gothic Book" panose="020B0503020102020204" pitchFamily="34" charset="0"/>
              </a:rPr>
              <a:t>Note: Country Average = 100</a:t>
            </a:r>
          </a:p>
        </p:txBody>
      </p:sp>
      <p:grpSp>
        <p:nvGrpSpPr>
          <p:cNvPr id="48" name="Group 47">
            <a:extLst>
              <a:ext uri="{FF2B5EF4-FFF2-40B4-BE49-F238E27FC236}">
                <a16:creationId xmlns:a16="http://schemas.microsoft.com/office/drawing/2014/main" id="{44CA1704-7470-C707-F9D7-37B64FBB9AD5}"/>
              </a:ext>
            </a:extLst>
          </p:cNvPr>
          <p:cNvGrpSpPr/>
          <p:nvPr/>
        </p:nvGrpSpPr>
        <p:grpSpPr>
          <a:xfrm>
            <a:off x="2868460" y="1910788"/>
            <a:ext cx="6417433" cy="424941"/>
            <a:chOff x="6637521" y="1801218"/>
            <a:chExt cx="6417433" cy="424941"/>
          </a:xfrm>
        </p:grpSpPr>
        <p:grpSp>
          <p:nvGrpSpPr>
            <p:cNvPr id="50" name="Group 49">
              <a:extLst>
                <a:ext uri="{FF2B5EF4-FFF2-40B4-BE49-F238E27FC236}">
                  <a16:creationId xmlns:a16="http://schemas.microsoft.com/office/drawing/2014/main" id="{589AF0C8-1AE7-C415-0944-EDF650F04736}"/>
                </a:ext>
              </a:extLst>
            </p:cNvPr>
            <p:cNvGrpSpPr/>
            <p:nvPr/>
          </p:nvGrpSpPr>
          <p:grpSpPr>
            <a:xfrm>
              <a:off x="6637521" y="1801218"/>
              <a:ext cx="6417433" cy="424941"/>
              <a:chOff x="6515744" y="1454283"/>
              <a:chExt cx="6417433" cy="424941"/>
            </a:xfrm>
          </p:grpSpPr>
          <p:sp>
            <p:nvSpPr>
              <p:cNvPr id="53" name="TextBox 52">
                <a:extLst>
                  <a:ext uri="{FF2B5EF4-FFF2-40B4-BE49-F238E27FC236}">
                    <a16:creationId xmlns:a16="http://schemas.microsoft.com/office/drawing/2014/main" id="{2D09EA6A-55F3-F0AF-E13C-6C84B8D71AB4}"/>
                  </a:ext>
                </a:extLst>
              </p:cNvPr>
              <p:cNvSpPr txBox="1"/>
              <p:nvPr/>
            </p:nvSpPr>
            <p:spPr>
              <a:xfrm>
                <a:off x="6515744" y="1454283"/>
                <a:ext cx="6417433" cy="424941"/>
              </a:xfrm>
              <a:prstGeom prst="rect">
                <a:avLst/>
              </a:prstGeom>
              <a:solidFill>
                <a:schemeClr val="bg1"/>
              </a:solidFill>
              <a:ln w="3175">
                <a:solidFill>
                  <a:schemeClr val="tx1">
                    <a:lumMod val="50000"/>
                    <a:lumOff val="50000"/>
                  </a:schemeClr>
                </a:solidFill>
              </a:ln>
            </p:spPr>
            <p:txBody>
              <a:bodyPr wrap="square" rtlCol="0">
                <a:spAutoFit/>
              </a:bodyPr>
              <a:lstStyle/>
              <a:p>
                <a:pPr algn="ctr"/>
                <a:endParaRPr lang="en-CN" sz="1050" b="1" dirty="0">
                  <a:latin typeface="Bahnschrift" panose="020B0502040204020203" pitchFamily="34" charset="0"/>
                </a:endParaRPr>
              </a:p>
            </p:txBody>
          </p:sp>
          <p:grpSp>
            <p:nvGrpSpPr>
              <p:cNvPr id="54" name="Group 53">
                <a:extLst>
                  <a:ext uri="{FF2B5EF4-FFF2-40B4-BE49-F238E27FC236}">
                    <a16:creationId xmlns:a16="http://schemas.microsoft.com/office/drawing/2014/main" id="{28100E9F-E7B5-56AA-7C27-DF0A7A526B19}"/>
                  </a:ext>
                </a:extLst>
              </p:cNvPr>
              <p:cNvGrpSpPr/>
              <p:nvPr/>
            </p:nvGrpSpPr>
            <p:grpSpPr>
              <a:xfrm>
                <a:off x="6729143" y="1505238"/>
                <a:ext cx="3911617" cy="340483"/>
                <a:chOff x="6562392" y="1505238"/>
                <a:chExt cx="3911617" cy="340483"/>
              </a:xfrm>
            </p:grpSpPr>
            <p:sp>
              <p:nvSpPr>
                <p:cNvPr id="55" name="Rectangle 54">
                  <a:extLst>
                    <a:ext uri="{FF2B5EF4-FFF2-40B4-BE49-F238E27FC236}">
                      <a16:creationId xmlns:a16="http://schemas.microsoft.com/office/drawing/2014/main" id="{B5DD74FA-2FD1-4E12-980B-278D93ED8957}"/>
                    </a:ext>
                  </a:extLst>
                </p:cNvPr>
                <p:cNvSpPr/>
                <p:nvPr/>
              </p:nvSpPr>
              <p:spPr>
                <a:xfrm>
                  <a:off x="6562392" y="1574157"/>
                  <a:ext cx="312516" cy="18519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dirty="0"/>
                </a:p>
              </p:txBody>
            </p:sp>
            <p:sp>
              <p:nvSpPr>
                <p:cNvPr id="56" name="TextBox 55">
                  <a:extLst>
                    <a:ext uri="{FF2B5EF4-FFF2-40B4-BE49-F238E27FC236}">
                      <a16:creationId xmlns:a16="http://schemas.microsoft.com/office/drawing/2014/main" id="{F7B5859E-5D23-640A-1407-C1D415E783C1}"/>
                    </a:ext>
                  </a:extLst>
                </p:cNvPr>
                <p:cNvSpPr txBox="1"/>
                <p:nvPr/>
              </p:nvSpPr>
              <p:spPr>
                <a:xfrm>
                  <a:off x="6848448" y="1505238"/>
                  <a:ext cx="1588897" cy="338554"/>
                </a:xfrm>
                <a:prstGeom prst="rect">
                  <a:avLst/>
                </a:prstGeom>
                <a:noFill/>
              </p:spPr>
              <p:txBody>
                <a:bodyPr wrap="none" rtlCol="0">
                  <a:spAutoFit/>
                </a:bodyPr>
                <a:lstStyle/>
                <a:p>
                  <a:r>
                    <a:rPr lang="en-CN" sz="1600" b="1" dirty="0">
                      <a:latin typeface="Bahnschrift" panose="020B0502040204020203" pitchFamily="34" charset="0"/>
                    </a:rPr>
                    <a:t>18-25 year olds</a:t>
                  </a:r>
                </a:p>
              </p:txBody>
            </p:sp>
            <p:sp>
              <p:nvSpPr>
                <p:cNvPr id="57" name="Rectangle 56">
                  <a:extLst>
                    <a:ext uri="{FF2B5EF4-FFF2-40B4-BE49-F238E27FC236}">
                      <a16:creationId xmlns:a16="http://schemas.microsoft.com/office/drawing/2014/main" id="{97DDABE7-56DD-8120-DE01-C40470341BE6}"/>
                    </a:ext>
                  </a:extLst>
                </p:cNvPr>
                <p:cNvSpPr/>
                <p:nvPr/>
              </p:nvSpPr>
              <p:spPr>
                <a:xfrm>
                  <a:off x="8563790" y="1576086"/>
                  <a:ext cx="312516" cy="1851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58" name="TextBox 57">
                  <a:extLst>
                    <a:ext uri="{FF2B5EF4-FFF2-40B4-BE49-F238E27FC236}">
                      <a16:creationId xmlns:a16="http://schemas.microsoft.com/office/drawing/2014/main" id="{0B006C19-5169-D5E6-0CCF-305C42C28206}"/>
                    </a:ext>
                  </a:extLst>
                </p:cNvPr>
                <p:cNvSpPr txBox="1"/>
                <p:nvPr/>
              </p:nvSpPr>
              <p:spPr>
                <a:xfrm>
                  <a:off x="8849846" y="1507167"/>
                  <a:ext cx="1624163" cy="338554"/>
                </a:xfrm>
                <a:prstGeom prst="rect">
                  <a:avLst/>
                </a:prstGeom>
                <a:noFill/>
              </p:spPr>
              <p:txBody>
                <a:bodyPr wrap="none" rtlCol="0">
                  <a:spAutoFit/>
                </a:bodyPr>
                <a:lstStyle/>
                <a:p>
                  <a:r>
                    <a:rPr lang="en-CN" sz="1600" b="1" dirty="0">
                      <a:latin typeface="Bahnschrift" panose="020B0502040204020203" pitchFamily="34" charset="0"/>
                    </a:rPr>
                    <a:t>26-34 year olds</a:t>
                  </a:r>
                </a:p>
              </p:txBody>
            </p:sp>
          </p:grpSp>
        </p:grpSp>
        <p:sp>
          <p:nvSpPr>
            <p:cNvPr id="51" name="Rectangle 50">
              <a:extLst>
                <a:ext uri="{FF2B5EF4-FFF2-40B4-BE49-F238E27FC236}">
                  <a16:creationId xmlns:a16="http://schemas.microsoft.com/office/drawing/2014/main" id="{90C09904-7E4F-2463-23D4-B970B43C526C}"/>
                </a:ext>
              </a:extLst>
            </p:cNvPr>
            <p:cNvSpPr/>
            <p:nvPr/>
          </p:nvSpPr>
          <p:spPr>
            <a:xfrm>
              <a:off x="10982904" y="1927504"/>
              <a:ext cx="312516" cy="18519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52" name="TextBox 51">
              <a:extLst>
                <a:ext uri="{FF2B5EF4-FFF2-40B4-BE49-F238E27FC236}">
                  <a16:creationId xmlns:a16="http://schemas.microsoft.com/office/drawing/2014/main" id="{FF07B498-40CC-7A29-52F3-BE049D789505}"/>
                </a:ext>
              </a:extLst>
            </p:cNvPr>
            <p:cNvSpPr txBox="1"/>
            <p:nvPr/>
          </p:nvSpPr>
          <p:spPr>
            <a:xfrm>
              <a:off x="11268960" y="1858585"/>
              <a:ext cx="1636987" cy="338554"/>
            </a:xfrm>
            <a:prstGeom prst="rect">
              <a:avLst/>
            </a:prstGeom>
            <a:noFill/>
          </p:spPr>
          <p:txBody>
            <a:bodyPr wrap="none" rtlCol="0">
              <a:spAutoFit/>
            </a:bodyPr>
            <a:lstStyle/>
            <a:p>
              <a:r>
                <a:rPr lang="en-CN" sz="1600" b="1" dirty="0">
                  <a:latin typeface="Bahnschrift" panose="020B0502040204020203" pitchFamily="34" charset="0"/>
                </a:rPr>
                <a:t>35-45 year olds</a:t>
              </a:r>
            </a:p>
          </p:txBody>
        </p:sp>
      </p:grpSp>
    </p:spTree>
    <p:extLst>
      <p:ext uri="{BB962C8B-B14F-4D97-AF65-F5344CB8AC3E}">
        <p14:creationId xmlns:p14="http://schemas.microsoft.com/office/powerpoint/2010/main" val="36646348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3A98108-5C9E-C645-D46F-6623946B3E0D}"/>
              </a:ext>
            </a:extLst>
          </p:cNvPr>
          <p:cNvSpPr txBox="1"/>
          <p:nvPr/>
        </p:nvSpPr>
        <p:spPr>
          <a:xfrm>
            <a:off x="491879" y="467553"/>
            <a:ext cx="1065025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N" sz="4000" b="1" i="0" u="none" strike="noStrike" kern="1200" cap="none" spc="0" normalizeH="0" baseline="0" noProof="0" dirty="0">
                <a:ln>
                  <a:noFill/>
                </a:ln>
                <a:solidFill>
                  <a:srgbClr val="FF0000"/>
                </a:solidFill>
                <a:effectLst/>
                <a:uLnTx/>
                <a:uFillTx/>
                <a:latin typeface="Bahnschrift" panose="020B0502040204020203" pitchFamily="34" charset="0"/>
                <a:ea typeface="+mn-ea"/>
                <a:cs typeface="+mn-cs"/>
              </a:rPr>
              <a:t>EXPERT VOICE</a:t>
            </a:r>
          </a:p>
        </p:txBody>
      </p:sp>
      <p:cxnSp>
        <p:nvCxnSpPr>
          <p:cNvPr id="12" name="Straight Connector 11">
            <a:extLst>
              <a:ext uri="{FF2B5EF4-FFF2-40B4-BE49-F238E27FC236}">
                <a16:creationId xmlns:a16="http://schemas.microsoft.com/office/drawing/2014/main" id="{761ECA43-4350-E41A-C215-B791E1E1AE2C}"/>
              </a:ext>
            </a:extLst>
          </p:cNvPr>
          <p:cNvCxnSpPr>
            <a:cxnSpLocks/>
          </p:cNvCxnSpPr>
          <p:nvPr/>
        </p:nvCxnSpPr>
        <p:spPr>
          <a:xfrm>
            <a:off x="206062" y="6658377"/>
            <a:ext cx="11062954"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13" name="Picture 7" descr="Picture 7">
            <a:extLst>
              <a:ext uri="{FF2B5EF4-FFF2-40B4-BE49-F238E27FC236}">
                <a16:creationId xmlns:a16="http://schemas.microsoft.com/office/drawing/2014/main" id="{3ED449AA-88A3-1F4A-72EF-EFF60672F1AE}"/>
              </a:ext>
            </a:extLst>
          </p:cNvPr>
          <p:cNvPicPr>
            <a:picLocks noChangeAspect="1"/>
          </p:cNvPicPr>
          <p:nvPr/>
        </p:nvPicPr>
        <p:blipFill>
          <a:blip r:embed="rId2"/>
          <a:stretch>
            <a:fillRect/>
          </a:stretch>
        </p:blipFill>
        <p:spPr>
          <a:xfrm>
            <a:off x="11356263" y="6563469"/>
            <a:ext cx="570474" cy="164058"/>
          </a:xfrm>
          <a:prstGeom prst="rect">
            <a:avLst/>
          </a:prstGeom>
          <a:ln w="12700" cap="flat">
            <a:noFill/>
            <a:miter lim="400000"/>
          </a:ln>
          <a:effectLst/>
        </p:spPr>
      </p:pic>
      <p:sp>
        <p:nvSpPr>
          <p:cNvPr id="2" name="Rectangle 1">
            <a:extLst>
              <a:ext uri="{FF2B5EF4-FFF2-40B4-BE49-F238E27FC236}">
                <a16:creationId xmlns:a16="http://schemas.microsoft.com/office/drawing/2014/main" id="{F8D0EE8C-9720-9A40-D12B-AD00A1DF91A6}"/>
              </a:ext>
            </a:extLst>
          </p:cNvPr>
          <p:cNvSpPr/>
          <p:nvPr/>
        </p:nvSpPr>
        <p:spPr>
          <a:xfrm>
            <a:off x="11113" y="329053"/>
            <a:ext cx="424800" cy="89255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13ADBAB1-C7BA-0C96-EA25-F11DA97D9D23}"/>
              </a:ext>
            </a:extLst>
          </p:cNvPr>
          <p:cNvSpPr/>
          <p:nvPr/>
        </p:nvSpPr>
        <p:spPr>
          <a:xfrm>
            <a:off x="6646460" y="852049"/>
            <a:ext cx="5134971" cy="5184565"/>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dirty="0"/>
          </a:p>
        </p:txBody>
      </p:sp>
      <p:sp>
        <p:nvSpPr>
          <p:cNvPr id="6" name="TextBox 5">
            <a:extLst>
              <a:ext uri="{FF2B5EF4-FFF2-40B4-BE49-F238E27FC236}">
                <a16:creationId xmlns:a16="http://schemas.microsoft.com/office/drawing/2014/main" id="{B365B297-C13A-653F-044F-1111B738F9F9}"/>
              </a:ext>
            </a:extLst>
          </p:cNvPr>
          <p:cNvSpPr txBox="1"/>
          <p:nvPr/>
        </p:nvSpPr>
        <p:spPr>
          <a:xfrm>
            <a:off x="491878" y="1799732"/>
            <a:ext cx="5717853" cy="3908762"/>
          </a:xfrm>
          <a:prstGeom prst="rect">
            <a:avLst/>
          </a:prstGeom>
          <a:noFill/>
        </p:spPr>
        <p:txBody>
          <a:bodyPr wrap="square">
            <a:spAutoFit/>
          </a:bodyPr>
          <a:lstStyle/>
          <a:p>
            <a:pPr lvl="0" eaLnBrk="0" fontAlgn="base" hangingPunct="0">
              <a:spcBef>
                <a:spcPct val="0"/>
              </a:spcBef>
              <a:spcAft>
                <a:spcPct val="0"/>
              </a:spcAft>
            </a:pPr>
            <a:r>
              <a:rPr lang="en-US" dirty="0">
                <a:latin typeface="Franklin Gothic Book" panose="020B0503020102020204" pitchFamily="34" charset="0"/>
              </a:rPr>
              <a:t>“We live in an increasingly diverse world. As global demographics shift, it is important for brands to adopt an inclusive, diverse, and intersectional approach to consumer engagement as part of their business growth strategy. The alternative is a brand that will slowly become less relevant. We know that Gen-Z consumers are the most accepting consumer segment as it relates to the LGBTQ+ community, and this study demonstrates how mission-critical it is for brands to align themselves in advocating for this community as well.”</a:t>
            </a:r>
          </a:p>
          <a:p>
            <a:pPr lvl="0" eaLnBrk="0" fontAlgn="base" hangingPunct="0">
              <a:spcBef>
                <a:spcPct val="0"/>
              </a:spcBef>
              <a:spcAft>
                <a:spcPct val="0"/>
              </a:spcAft>
            </a:pPr>
            <a:endParaRPr lang="en-US" altLang="ja-JP" sz="2000" dirty="0">
              <a:latin typeface="Franklin Gothic Book" panose="020B0503020102020204" pitchFamily="34" charset="0"/>
            </a:endParaRPr>
          </a:p>
          <a:p>
            <a:r>
              <a:rPr lang="en-CN" sz="2400" b="1" dirty="0">
                <a:latin typeface="Bahnschrift" panose="020B0502040204020203" pitchFamily="34" charset="0"/>
              </a:rPr>
              <a:t>JASON ROSARIO</a:t>
            </a:r>
          </a:p>
          <a:p>
            <a:r>
              <a:rPr lang="en-US" sz="1200" dirty="0">
                <a:solidFill>
                  <a:srgbClr val="000000"/>
                </a:solidFill>
                <a:latin typeface="Franklin Gothic Book" panose="020B0503020102020204" pitchFamily="34" charset="0"/>
              </a:rPr>
              <a:t>Chief Diversity, Equity, &amp; Inclusion Officer</a:t>
            </a:r>
          </a:p>
          <a:p>
            <a:r>
              <a:rPr lang="en-US" sz="1200" dirty="0">
                <a:solidFill>
                  <a:srgbClr val="000000"/>
                </a:solidFill>
                <a:latin typeface="Franklin Gothic Book" panose="020B0503020102020204" pitchFamily="34" charset="0"/>
              </a:rPr>
              <a:t>BBDO WORLDWIDE</a:t>
            </a:r>
            <a:endParaRPr lang="en-CN" sz="1600" dirty="0">
              <a:latin typeface="Franklin Gothic Book" panose="020B0503020102020204" pitchFamily="34" charset="0"/>
            </a:endParaRPr>
          </a:p>
        </p:txBody>
      </p:sp>
    </p:spTree>
    <p:extLst>
      <p:ext uri="{BB962C8B-B14F-4D97-AF65-F5344CB8AC3E}">
        <p14:creationId xmlns:p14="http://schemas.microsoft.com/office/powerpoint/2010/main" val="35628114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CF53B6F-6146-199A-96BC-A03506E38938}"/>
              </a:ext>
            </a:extLst>
          </p:cNvPr>
          <p:cNvCxnSpPr>
            <a:cxnSpLocks/>
          </p:cNvCxnSpPr>
          <p:nvPr/>
        </p:nvCxnSpPr>
        <p:spPr>
          <a:xfrm>
            <a:off x="206062" y="6658377"/>
            <a:ext cx="1106295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8375F8D-D136-260C-7342-54B84EFD5CED}"/>
              </a:ext>
            </a:extLst>
          </p:cNvPr>
          <p:cNvSpPr txBox="1"/>
          <p:nvPr/>
        </p:nvSpPr>
        <p:spPr>
          <a:xfrm>
            <a:off x="11243616" y="6481405"/>
            <a:ext cx="766557" cy="3539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N" sz="1700" b="1" i="0" u="none" strike="noStrike" kern="1200" cap="none" spc="-150" normalizeH="0" baseline="0" noProof="0" dirty="0">
                <a:ln>
                  <a:noFill/>
                </a:ln>
                <a:solidFill>
                  <a:prstClr val="white"/>
                </a:solidFill>
                <a:effectLst/>
                <a:uLnTx/>
                <a:uFillTx/>
                <a:latin typeface="Gotham Black" pitchFamily="2" charset="0"/>
                <a:ea typeface="+mn-ea"/>
                <a:cs typeface="Gotham Black" pitchFamily="2" charset="0"/>
              </a:rPr>
              <a:t>BBDO</a:t>
            </a:r>
          </a:p>
        </p:txBody>
      </p:sp>
      <p:sp>
        <p:nvSpPr>
          <p:cNvPr id="8" name="Rectangle 7">
            <a:extLst>
              <a:ext uri="{FF2B5EF4-FFF2-40B4-BE49-F238E27FC236}">
                <a16:creationId xmlns:a16="http://schemas.microsoft.com/office/drawing/2014/main" id="{B7C0DD20-D37E-53FF-3E5B-640DDF787856}"/>
              </a:ext>
            </a:extLst>
          </p:cNvPr>
          <p:cNvSpPr/>
          <p:nvPr/>
        </p:nvSpPr>
        <p:spPr>
          <a:xfrm>
            <a:off x="863600" y="2113627"/>
            <a:ext cx="139700" cy="2452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13A98108-5C9E-C645-D46F-6623946B3E0D}"/>
              </a:ext>
            </a:extLst>
          </p:cNvPr>
          <p:cNvSpPr txBox="1"/>
          <p:nvPr/>
        </p:nvSpPr>
        <p:spPr>
          <a:xfrm>
            <a:off x="1109946" y="2113627"/>
            <a:ext cx="10218454"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N" sz="1600" b="1" i="0" u="none" strike="noStrike" kern="1200" cap="none" spc="0" normalizeH="0" baseline="0" noProof="0" dirty="0">
                <a:ln>
                  <a:noFill/>
                </a:ln>
                <a:solidFill>
                  <a:prstClr val="white"/>
                </a:solidFill>
                <a:effectLst/>
                <a:uLnTx/>
                <a:uFillTx/>
                <a:latin typeface="Bahnschrift" panose="020B0502040204020203" pitchFamily="34" charset="0"/>
                <a:ea typeface="+mn-ea"/>
                <a:cs typeface="+mn-cs"/>
              </a:rPr>
              <a:t>LEARNING 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N" sz="3600" b="1" i="0" u="none" strike="noStrike" kern="1200" cap="none" spc="0" normalizeH="0" baseline="0" noProof="0" dirty="0">
                <a:ln>
                  <a:noFill/>
                </a:ln>
                <a:solidFill>
                  <a:prstClr val="white"/>
                </a:solidFill>
                <a:effectLst/>
                <a:uLnTx/>
                <a:uFillTx/>
                <a:latin typeface="Bahnschrift" panose="020B0502040204020203" pitchFamily="34" charset="0"/>
                <a:ea typeface="+mn-ea"/>
                <a:cs typeface="+mn-cs"/>
              </a:rPr>
              <a:t>CONSUMERS DO NOT SEEK A SENSE OF PURPOSE FROM BRANDS ONLY. THEY ALSO LOOK FOR IT FROM THE COMPANIES BEHIND THE BRANDS.</a:t>
            </a:r>
          </a:p>
        </p:txBody>
      </p:sp>
    </p:spTree>
    <p:extLst>
      <p:ext uri="{BB962C8B-B14F-4D97-AF65-F5344CB8AC3E}">
        <p14:creationId xmlns:p14="http://schemas.microsoft.com/office/powerpoint/2010/main" val="7715856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135F35A3-B913-6578-2DA5-22EFF4DBBFD2}"/>
              </a:ext>
            </a:extLst>
          </p:cNvPr>
          <p:cNvSpPr/>
          <p:nvPr/>
        </p:nvSpPr>
        <p:spPr>
          <a:xfrm>
            <a:off x="5734372" y="0"/>
            <a:ext cx="6919306"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7F79BFC9-A1DA-329E-C3F0-736439CF0597}"/>
              </a:ext>
            </a:extLst>
          </p:cNvPr>
          <p:cNvSpPr/>
          <p:nvPr/>
        </p:nvSpPr>
        <p:spPr>
          <a:xfrm>
            <a:off x="6401851" y="3147645"/>
            <a:ext cx="1884019" cy="150876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6F8CECAA-AFE2-F31D-8D51-4FF680E1FD9A}"/>
              </a:ext>
            </a:extLst>
          </p:cNvPr>
          <p:cNvSpPr/>
          <p:nvPr/>
        </p:nvSpPr>
        <p:spPr>
          <a:xfrm>
            <a:off x="0" y="359470"/>
            <a:ext cx="424800" cy="89255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TextBox 66">
            <a:extLst>
              <a:ext uri="{FF2B5EF4-FFF2-40B4-BE49-F238E27FC236}">
                <a16:creationId xmlns:a16="http://schemas.microsoft.com/office/drawing/2014/main" id="{FA575653-4AA0-A0FC-0744-3CF3528B0B04}"/>
              </a:ext>
            </a:extLst>
          </p:cNvPr>
          <p:cNvSpPr txBox="1"/>
          <p:nvPr/>
        </p:nvSpPr>
        <p:spPr>
          <a:xfrm>
            <a:off x="566642" y="3287518"/>
            <a:ext cx="4847963" cy="1077218"/>
          </a:xfrm>
          <a:prstGeom prst="rect">
            <a:avLst/>
          </a:prstGeom>
          <a:noFill/>
        </p:spPr>
        <p:txBody>
          <a:bodyPr wrap="square" rtlCol="0">
            <a:spAutoFit/>
          </a:bodyPr>
          <a:lstStyle/>
          <a:p>
            <a:pPr marL="231775" marR="0" lvl="0" indent="-2317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N" sz="16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About 7 in 10 Asian consumers think about the company behind the brand they purchase “all the time” or “most of the time.”</a:t>
            </a:r>
          </a:p>
          <a:p>
            <a:pPr marL="231775" marR="0" lvl="0" indent="-2317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CN" sz="16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sp>
        <p:nvSpPr>
          <p:cNvPr id="9" name="TextBox 8">
            <a:extLst>
              <a:ext uri="{FF2B5EF4-FFF2-40B4-BE49-F238E27FC236}">
                <a16:creationId xmlns:a16="http://schemas.microsoft.com/office/drawing/2014/main" id="{5E4A465A-30A6-BCC9-1B34-8B2AB0B61EB8}"/>
              </a:ext>
            </a:extLst>
          </p:cNvPr>
          <p:cNvSpPr txBox="1"/>
          <p:nvPr/>
        </p:nvSpPr>
        <p:spPr>
          <a:xfrm>
            <a:off x="467292" y="328561"/>
            <a:ext cx="5084178"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N" sz="3200" b="1" i="0" u="none" strike="noStrike" kern="1200" cap="none" spc="0" normalizeH="0" baseline="0" noProof="0" dirty="0">
                <a:ln>
                  <a:noFill/>
                </a:ln>
                <a:solidFill>
                  <a:srgbClr val="FF0000"/>
                </a:solidFill>
                <a:effectLst/>
                <a:uLnTx/>
                <a:uFillTx/>
                <a:latin typeface="Bahnschrift" panose="020B0502040204020203" pitchFamily="34" charset="0"/>
                <a:ea typeface="+mn-ea"/>
                <a:cs typeface="+mn-cs"/>
              </a:rPr>
              <a:t>THE IMPORTANCE </a:t>
            </a:r>
            <a:r>
              <a:rPr kumimoji="0" lang="en-CN" sz="3200" b="1" i="0" u="none" strike="noStrike" kern="1200" cap="none" spc="0" normalizeH="0" baseline="0" noProof="0">
                <a:ln>
                  <a:noFill/>
                </a:ln>
                <a:solidFill>
                  <a:srgbClr val="FF0000"/>
                </a:solidFill>
                <a:effectLst/>
                <a:uLnTx/>
                <a:uFillTx/>
                <a:latin typeface="Bahnschrift" panose="020B0502040204020203" pitchFamily="34" charset="0"/>
                <a:ea typeface="+mn-ea"/>
                <a:cs typeface="+mn-cs"/>
              </a:rPr>
              <a:t>OF THE ROLE OF CORPORATE </a:t>
            </a:r>
            <a:r>
              <a:rPr kumimoji="0" lang="en-CN" sz="3200" b="1" i="0" u="none" strike="noStrike" kern="1200" cap="none" spc="0" normalizeH="0" baseline="0" noProof="0" dirty="0">
                <a:ln>
                  <a:noFill/>
                </a:ln>
                <a:solidFill>
                  <a:srgbClr val="FF0000"/>
                </a:solidFill>
                <a:effectLst/>
                <a:uLnTx/>
                <a:uFillTx/>
                <a:latin typeface="Bahnschrift" panose="020B0502040204020203" pitchFamily="34" charset="0"/>
                <a:ea typeface="+mn-ea"/>
                <a:cs typeface="+mn-cs"/>
              </a:rPr>
              <a:t>BRAND </a:t>
            </a:r>
            <a:r>
              <a:rPr kumimoji="0" lang="en-CN" sz="3200" b="1" i="0" u="none" strike="noStrike" kern="1200" cap="none" spc="0" normalizeH="0" baseline="0" noProof="0">
                <a:ln>
                  <a:noFill/>
                </a:ln>
                <a:solidFill>
                  <a:srgbClr val="FF0000"/>
                </a:solidFill>
                <a:effectLst/>
                <a:uLnTx/>
                <a:uFillTx/>
                <a:latin typeface="Bahnschrift" panose="020B0502040204020203" pitchFamily="34" charset="0"/>
                <a:ea typeface="+mn-ea"/>
                <a:cs typeface="+mn-cs"/>
              </a:rPr>
              <a:t>IMAGE IN DRIVING PURCHASE CANNOT BE DISCOUNTED.</a:t>
            </a:r>
            <a:endParaRPr kumimoji="0" lang="en-CN" sz="2000" b="1" i="0" u="none" strike="noStrike" kern="1200" cap="none" spc="0" normalizeH="0" baseline="0" noProof="0" dirty="0">
              <a:ln>
                <a:noFill/>
              </a:ln>
              <a:solidFill>
                <a:srgbClr val="FF0000"/>
              </a:solidFill>
              <a:effectLst/>
              <a:uLnTx/>
              <a:uFillTx/>
              <a:latin typeface="Bahnschrift" panose="020B0502040204020203" pitchFamily="34" charset="0"/>
              <a:ea typeface="+mn-ea"/>
              <a:cs typeface="+mn-cs"/>
            </a:endParaRPr>
          </a:p>
        </p:txBody>
      </p:sp>
      <p:cxnSp>
        <p:nvCxnSpPr>
          <p:cNvPr id="53" name="Straight Connector 52">
            <a:extLst>
              <a:ext uri="{FF2B5EF4-FFF2-40B4-BE49-F238E27FC236}">
                <a16:creationId xmlns:a16="http://schemas.microsoft.com/office/drawing/2014/main" id="{55D50823-13FB-720E-D1C9-BCE6C57FE516}"/>
              </a:ext>
            </a:extLst>
          </p:cNvPr>
          <p:cNvCxnSpPr>
            <a:cxnSpLocks/>
          </p:cNvCxnSpPr>
          <p:nvPr/>
        </p:nvCxnSpPr>
        <p:spPr>
          <a:xfrm>
            <a:off x="206062" y="6658377"/>
            <a:ext cx="11062954"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54" name="Picture 7" descr="Picture 7">
            <a:extLst>
              <a:ext uri="{FF2B5EF4-FFF2-40B4-BE49-F238E27FC236}">
                <a16:creationId xmlns:a16="http://schemas.microsoft.com/office/drawing/2014/main" id="{901C1C16-D24B-363C-6856-2CC9BCCACF06}"/>
              </a:ext>
            </a:extLst>
          </p:cNvPr>
          <p:cNvPicPr>
            <a:picLocks noChangeAspect="1"/>
          </p:cNvPicPr>
          <p:nvPr/>
        </p:nvPicPr>
        <p:blipFill>
          <a:blip r:embed="rId2"/>
          <a:stretch>
            <a:fillRect/>
          </a:stretch>
        </p:blipFill>
        <p:spPr>
          <a:xfrm>
            <a:off x="11356263" y="6563469"/>
            <a:ext cx="570474" cy="164058"/>
          </a:xfrm>
          <a:prstGeom prst="rect">
            <a:avLst/>
          </a:prstGeom>
          <a:ln w="12700" cap="flat">
            <a:noFill/>
            <a:miter lim="400000"/>
          </a:ln>
          <a:effectLst/>
        </p:spPr>
      </p:pic>
      <p:sp>
        <p:nvSpPr>
          <p:cNvPr id="4" name="TextBox 3">
            <a:extLst>
              <a:ext uri="{FF2B5EF4-FFF2-40B4-BE49-F238E27FC236}">
                <a16:creationId xmlns:a16="http://schemas.microsoft.com/office/drawing/2014/main" id="{80F7CA88-5415-59EA-903B-A6761961A7DB}"/>
              </a:ext>
            </a:extLst>
          </p:cNvPr>
          <p:cNvSpPr txBox="1"/>
          <p:nvPr/>
        </p:nvSpPr>
        <p:spPr>
          <a:xfrm>
            <a:off x="6429987" y="321855"/>
            <a:ext cx="5025735" cy="144655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N" sz="24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WHEN YOU BUY A BRAND,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N" sz="24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HOW OFTEN DO YOU THINK ABOUT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N" sz="24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THE COMPANY BEHIND 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N" sz="16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endParaRPr>
          </a:p>
        </p:txBody>
      </p:sp>
      <p:cxnSp>
        <p:nvCxnSpPr>
          <p:cNvPr id="13" name="Straight Connector 12">
            <a:extLst>
              <a:ext uri="{FF2B5EF4-FFF2-40B4-BE49-F238E27FC236}">
                <a16:creationId xmlns:a16="http://schemas.microsoft.com/office/drawing/2014/main" id="{013BE53F-7471-C55D-E65F-F1267B71B2F8}"/>
              </a:ext>
            </a:extLst>
          </p:cNvPr>
          <p:cNvCxnSpPr/>
          <p:nvPr/>
        </p:nvCxnSpPr>
        <p:spPr>
          <a:xfrm>
            <a:off x="8188298" y="1688120"/>
            <a:ext cx="159698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EBD6ECD-B778-A486-2B42-B53FDE348EF3}"/>
              </a:ext>
            </a:extLst>
          </p:cNvPr>
          <p:cNvSpPr txBox="1"/>
          <p:nvPr/>
        </p:nvSpPr>
        <p:spPr>
          <a:xfrm>
            <a:off x="5909116" y="6282331"/>
            <a:ext cx="323488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N" sz="9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BASE: Total Respondents</a:t>
            </a:r>
          </a:p>
        </p:txBody>
      </p:sp>
      <p:graphicFrame>
        <p:nvGraphicFramePr>
          <p:cNvPr id="16" name="Chart 15">
            <a:extLst>
              <a:ext uri="{FF2B5EF4-FFF2-40B4-BE49-F238E27FC236}">
                <a16:creationId xmlns:a16="http://schemas.microsoft.com/office/drawing/2014/main" id="{87213631-7611-BCFF-EDE8-3D7479EED960}"/>
              </a:ext>
            </a:extLst>
          </p:cNvPr>
          <p:cNvGraphicFramePr/>
          <p:nvPr/>
        </p:nvGraphicFramePr>
        <p:xfrm>
          <a:off x="6096000" y="2254317"/>
          <a:ext cx="5529358" cy="38840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69719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97C48DA-192A-C2BC-66F3-3E3F94CDFAD3}"/>
              </a:ext>
            </a:extLst>
          </p:cNvPr>
          <p:cNvSpPr/>
          <p:nvPr/>
        </p:nvSpPr>
        <p:spPr>
          <a:xfrm>
            <a:off x="0" y="1549892"/>
            <a:ext cx="12192000" cy="53081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45" name="TextBox 44">
            <a:extLst>
              <a:ext uri="{FF2B5EF4-FFF2-40B4-BE49-F238E27FC236}">
                <a16:creationId xmlns:a16="http://schemas.microsoft.com/office/drawing/2014/main" id="{E7573175-4FDB-AA6B-8CD4-6A31E2482D6C}"/>
              </a:ext>
            </a:extLst>
          </p:cNvPr>
          <p:cNvSpPr txBox="1"/>
          <p:nvPr/>
        </p:nvSpPr>
        <p:spPr>
          <a:xfrm>
            <a:off x="467292" y="289183"/>
            <a:ext cx="7260321" cy="1015663"/>
          </a:xfrm>
          <a:prstGeom prst="rect">
            <a:avLst/>
          </a:prstGeom>
          <a:noFill/>
        </p:spPr>
        <p:txBody>
          <a:bodyPr wrap="none" rtlCol="0">
            <a:spAutoFit/>
          </a:bodyPr>
          <a:lstStyle/>
          <a:p>
            <a:r>
              <a:rPr lang="en-CN" sz="3600" b="1" dirty="0">
                <a:solidFill>
                  <a:srgbClr val="FF0000"/>
                </a:solidFill>
                <a:latin typeface="Bahnschrift" panose="020B0502040204020203" pitchFamily="34" charset="0"/>
              </a:rPr>
              <a:t>HOW WE WENT ABOUT THE STUDY</a:t>
            </a:r>
          </a:p>
          <a:p>
            <a:r>
              <a:rPr lang="en-CN" sz="2400" b="1" dirty="0">
                <a:solidFill>
                  <a:srgbClr val="FF0000"/>
                </a:solidFill>
                <a:latin typeface="Bahnschrift" panose="020B0502040204020203" pitchFamily="34" charset="0"/>
              </a:rPr>
              <a:t>RESEARCH METHODOLOGY</a:t>
            </a:r>
            <a:endParaRPr lang="en-CN" sz="1600" b="1" dirty="0">
              <a:solidFill>
                <a:srgbClr val="FF0000"/>
              </a:solidFill>
              <a:latin typeface="Bahnschrift" panose="020B0502040204020203" pitchFamily="34" charset="0"/>
            </a:endParaRPr>
          </a:p>
        </p:txBody>
      </p:sp>
      <p:sp>
        <p:nvSpPr>
          <p:cNvPr id="49" name="Rectangle 48">
            <a:extLst>
              <a:ext uri="{FF2B5EF4-FFF2-40B4-BE49-F238E27FC236}">
                <a16:creationId xmlns:a16="http://schemas.microsoft.com/office/drawing/2014/main" id="{6F8CECAA-AFE2-F31D-8D51-4FF680E1FD9A}"/>
              </a:ext>
            </a:extLst>
          </p:cNvPr>
          <p:cNvSpPr/>
          <p:nvPr/>
        </p:nvSpPr>
        <p:spPr>
          <a:xfrm>
            <a:off x="0" y="359470"/>
            <a:ext cx="424800" cy="89255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cxnSp>
        <p:nvCxnSpPr>
          <p:cNvPr id="36" name="Straight Connector 35">
            <a:extLst>
              <a:ext uri="{FF2B5EF4-FFF2-40B4-BE49-F238E27FC236}">
                <a16:creationId xmlns:a16="http://schemas.microsoft.com/office/drawing/2014/main" id="{EDA88677-64E5-5D7E-60FE-1E1807EEC8F7}"/>
              </a:ext>
            </a:extLst>
          </p:cNvPr>
          <p:cNvCxnSpPr>
            <a:cxnSpLocks/>
          </p:cNvCxnSpPr>
          <p:nvPr/>
        </p:nvCxnSpPr>
        <p:spPr>
          <a:xfrm>
            <a:off x="6431240" y="6658377"/>
            <a:ext cx="483777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46" name="Picture 7" descr="Picture 7">
            <a:extLst>
              <a:ext uri="{FF2B5EF4-FFF2-40B4-BE49-F238E27FC236}">
                <a16:creationId xmlns:a16="http://schemas.microsoft.com/office/drawing/2014/main" id="{205B03A9-AB82-D41C-2973-035BE70C7B19}"/>
              </a:ext>
            </a:extLst>
          </p:cNvPr>
          <p:cNvPicPr>
            <a:picLocks noChangeAspect="1"/>
          </p:cNvPicPr>
          <p:nvPr/>
        </p:nvPicPr>
        <p:blipFill>
          <a:blip r:embed="rId2"/>
          <a:stretch>
            <a:fillRect/>
          </a:stretch>
        </p:blipFill>
        <p:spPr>
          <a:xfrm>
            <a:off x="11356263" y="6563469"/>
            <a:ext cx="570474" cy="164058"/>
          </a:xfrm>
          <a:prstGeom prst="rect">
            <a:avLst/>
          </a:prstGeom>
          <a:ln w="12700" cap="flat">
            <a:noFill/>
            <a:miter lim="400000"/>
          </a:ln>
          <a:effectLst/>
        </p:spPr>
      </p:pic>
      <p:sp>
        <p:nvSpPr>
          <p:cNvPr id="50" name="TextBox 49">
            <a:extLst>
              <a:ext uri="{FF2B5EF4-FFF2-40B4-BE49-F238E27FC236}">
                <a16:creationId xmlns:a16="http://schemas.microsoft.com/office/drawing/2014/main" id="{1AC4F8BB-2854-3200-BB3F-F93672BD8D5B}"/>
              </a:ext>
            </a:extLst>
          </p:cNvPr>
          <p:cNvSpPr txBox="1"/>
          <p:nvPr/>
        </p:nvSpPr>
        <p:spPr>
          <a:xfrm>
            <a:off x="6765323" y="1854970"/>
            <a:ext cx="5096107" cy="4339650"/>
          </a:xfrm>
          <a:prstGeom prst="rect">
            <a:avLst/>
          </a:prstGeom>
          <a:noFill/>
        </p:spPr>
        <p:txBody>
          <a:bodyPr wrap="square" rtlCol="0">
            <a:spAutoFit/>
          </a:bodyPr>
          <a:lstStyle/>
          <a:p>
            <a:r>
              <a:rPr lang="en-CN" sz="1600" b="1" dirty="0">
                <a:latin typeface="Bahnschrift" panose="020B0502040204020203" pitchFamily="34" charset="0"/>
              </a:rPr>
              <a:t>WHAT:</a:t>
            </a:r>
            <a:r>
              <a:rPr lang="en-CN" sz="1600" dirty="0">
                <a:latin typeface="Franklin Gothic Book" panose="020B0503020102020204" pitchFamily="34" charset="0"/>
              </a:rPr>
              <a:t> Online survey using a structured questionnaire with closed and open-ended questions</a:t>
            </a:r>
          </a:p>
          <a:p>
            <a:endParaRPr lang="en-CN" sz="1600" dirty="0">
              <a:latin typeface="Franklin Gothic Book" panose="020B0503020102020204" pitchFamily="34" charset="0"/>
            </a:endParaRPr>
          </a:p>
          <a:p>
            <a:r>
              <a:rPr lang="en-CN" sz="1600" b="1" dirty="0">
                <a:latin typeface="Bahnschrift" panose="020B0502040204020203" pitchFamily="34" charset="0"/>
              </a:rPr>
              <a:t>WHO:</a:t>
            </a:r>
            <a:r>
              <a:rPr lang="en-CN" sz="1600" dirty="0">
                <a:latin typeface="Franklin Gothic Book" panose="020B0503020102020204" pitchFamily="34" charset="0"/>
              </a:rPr>
              <a:t> The new generation of Asians (aged 18 to 45  years old)</a:t>
            </a:r>
          </a:p>
          <a:p>
            <a:endParaRPr lang="en-CN" sz="1600" dirty="0">
              <a:latin typeface="Franklin Gothic Book" panose="020B0503020102020204" pitchFamily="34" charset="0"/>
            </a:endParaRPr>
          </a:p>
          <a:p>
            <a:r>
              <a:rPr lang="en-CN" sz="1600" b="1" dirty="0">
                <a:latin typeface="Bahnschrift" panose="020B0502040204020203" pitchFamily="34" charset="0"/>
              </a:rPr>
              <a:t>WHERE:</a:t>
            </a:r>
          </a:p>
          <a:p>
            <a:pPr marL="635000" lvl="1" indent="-177800">
              <a:buFont typeface="Arial" panose="020B0604020202020204" pitchFamily="34" charset="0"/>
              <a:buChar char="•"/>
            </a:pPr>
            <a:r>
              <a:rPr lang="en-CN" sz="1400" dirty="0">
                <a:latin typeface="Franklin Gothic Book" panose="020B0503020102020204" pitchFamily="34" charset="0"/>
              </a:rPr>
              <a:t>Mainland China</a:t>
            </a:r>
          </a:p>
          <a:p>
            <a:pPr marL="635000" lvl="1" indent="-177800">
              <a:buFont typeface="Arial" panose="020B0604020202020204" pitchFamily="34" charset="0"/>
              <a:buChar char="•"/>
            </a:pPr>
            <a:r>
              <a:rPr lang="en-CN" sz="1400" dirty="0">
                <a:latin typeface="Franklin Gothic Book" panose="020B0503020102020204" pitchFamily="34" charset="0"/>
              </a:rPr>
              <a:t>South Korea</a:t>
            </a:r>
          </a:p>
          <a:p>
            <a:pPr marL="635000" lvl="1" indent="-177800">
              <a:buFont typeface="Arial" panose="020B0604020202020204" pitchFamily="34" charset="0"/>
              <a:buChar char="•"/>
            </a:pPr>
            <a:r>
              <a:rPr lang="en-CN" sz="1400" dirty="0">
                <a:latin typeface="Franklin Gothic Book" panose="020B0503020102020204" pitchFamily="34" charset="0"/>
              </a:rPr>
              <a:t>Japan</a:t>
            </a:r>
          </a:p>
          <a:p>
            <a:pPr marL="635000" lvl="1" indent="-177800">
              <a:buFont typeface="Arial" panose="020B0604020202020204" pitchFamily="34" charset="0"/>
              <a:buChar char="•"/>
            </a:pPr>
            <a:r>
              <a:rPr lang="en-CN" sz="1400" dirty="0">
                <a:latin typeface="Franklin Gothic Book" panose="020B0503020102020204" pitchFamily="34" charset="0"/>
              </a:rPr>
              <a:t>Thailand</a:t>
            </a:r>
          </a:p>
          <a:p>
            <a:pPr marL="635000" lvl="1" indent="-177800">
              <a:buFont typeface="Arial" panose="020B0604020202020204" pitchFamily="34" charset="0"/>
              <a:buChar char="•"/>
            </a:pPr>
            <a:r>
              <a:rPr lang="en-CN" sz="1400" dirty="0">
                <a:latin typeface="Franklin Gothic Book" panose="020B0503020102020204" pitchFamily="34" charset="0"/>
              </a:rPr>
              <a:t>Philippines</a:t>
            </a:r>
          </a:p>
          <a:p>
            <a:pPr marL="635000" lvl="1" indent="-177800">
              <a:buFont typeface="Arial" panose="020B0604020202020204" pitchFamily="34" charset="0"/>
              <a:buChar char="•"/>
            </a:pPr>
            <a:r>
              <a:rPr lang="en-CN" sz="1400" dirty="0">
                <a:latin typeface="Franklin Gothic Book" panose="020B0503020102020204" pitchFamily="34" charset="0"/>
              </a:rPr>
              <a:t>India</a:t>
            </a:r>
          </a:p>
          <a:p>
            <a:pPr marL="285750" indent="-285750">
              <a:buFont typeface="Arial" panose="020B0604020202020204" pitchFamily="34" charset="0"/>
              <a:buChar char="•"/>
            </a:pPr>
            <a:endParaRPr lang="en-CN" sz="1600" dirty="0">
              <a:latin typeface="Franklin Gothic Book" panose="020B0503020102020204" pitchFamily="34" charset="0"/>
            </a:endParaRPr>
          </a:p>
          <a:p>
            <a:r>
              <a:rPr lang="en-CN" sz="1600" b="1" dirty="0">
                <a:latin typeface="Bahnschrift" panose="020B0502040204020203" pitchFamily="34" charset="0"/>
              </a:rPr>
              <a:t>HOW MANY: </a:t>
            </a:r>
            <a:r>
              <a:rPr lang="en-CN" sz="1600" dirty="0">
                <a:latin typeface="Franklin Gothic Book" panose="020B0503020102020204" pitchFamily="34" charset="0"/>
              </a:rPr>
              <a:t>N=300/country; N=1,800 in total</a:t>
            </a:r>
          </a:p>
          <a:p>
            <a:endParaRPr lang="en-CN" sz="1600" dirty="0">
              <a:latin typeface="Franklin Gothic Book" panose="020B0503020102020204" pitchFamily="34" charset="0"/>
            </a:endParaRPr>
          </a:p>
          <a:p>
            <a:r>
              <a:rPr lang="en-CN" sz="1600" i="1" dirty="0">
                <a:latin typeface="Franklin Gothic Book" panose="020B0503020102020204" pitchFamily="34" charset="0"/>
              </a:rPr>
              <a:t>F</a:t>
            </a:r>
            <a:r>
              <a:rPr lang="en-US" sz="1600" i="1" dirty="0" err="1">
                <a:latin typeface="Franklin Gothic Book" panose="020B0503020102020204" pitchFamily="34" charset="0"/>
              </a:rPr>
              <a:t>i</a:t>
            </a:r>
            <a:r>
              <a:rPr lang="en-CN" sz="1600" i="1" dirty="0">
                <a:latin typeface="Franklin Gothic Book" panose="020B0503020102020204" pitchFamily="34" charset="0"/>
              </a:rPr>
              <a:t>eldwork and data-processing carried out by </a:t>
            </a:r>
          </a:p>
          <a:p>
            <a:r>
              <a:rPr lang="en-CN" sz="1600" i="1" dirty="0">
                <a:latin typeface="Franklin Gothic Book" panose="020B0503020102020204" pitchFamily="34" charset="0"/>
              </a:rPr>
              <a:t>Pure Spectrum on behalf of BBDO.</a:t>
            </a:r>
          </a:p>
        </p:txBody>
      </p:sp>
      <p:sp>
        <p:nvSpPr>
          <p:cNvPr id="3" name="Rectangle 2">
            <a:extLst>
              <a:ext uri="{FF2B5EF4-FFF2-40B4-BE49-F238E27FC236}">
                <a16:creationId xmlns:a16="http://schemas.microsoft.com/office/drawing/2014/main" id="{9D8A8F4B-0920-D2E3-5583-20F9549265CA}"/>
              </a:ext>
            </a:extLst>
          </p:cNvPr>
          <p:cNvSpPr/>
          <p:nvPr/>
        </p:nvSpPr>
        <p:spPr>
          <a:xfrm>
            <a:off x="11113" y="1549892"/>
            <a:ext cx="6420127" cy="53081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cxnSp>
        <p:nvCxnSpPr>
          <p:cNvPr id="5" name="Straight Connector 4">
            <a:extLst>
              <a:ext uri="{FF2B5EF4-FFF2-40B4-BE49-F238E27FC236}">
                <a16:creationId xmlns:a16="http://schemas.microsoft.com/office/drawing/2014/main" id="{DCFA5EF8-8365-2B4A-957F-7FA110A90C80}"/>
              </a:ext>
            </a:extLst>
          </p:cNvPr>
          <p:cNvCxnSpPr>
            <a:cxnSpLocks/>
          </p:cNvCxnSpPr>
          <p:nvPr/>
        </p:nvCxnSpPr>
        <p:spPr>
          <a:xfrm>
            <a:off x="206062" y="6658377"/>
            <a:ext cx="622517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DC78041-1911-8B08-59E9-F328C5A2B058}"/>
              </a:ext>
            </a:extLst>
          </p:cNvPr>
          <p:cNvPicPr>
            <a:picLocks noChangeAspect="1"/>
          </p:cNvPicPr>
          <p:nvPr/>
        </p:nvPicPr>
        <p:blipFill rotWithShape="1">
          <a:blip r:embed="rId3"/>
          <a:srcRect l="25619" r="19517" b="35771"/>
          <a:stretch/>
        </p:blipFill>
        <p:spPr>
          <a:xfrm>
            <a:off x="204443" y="1824381"/>
            <a:ext cx="5891558" cy="4336697"/>
          </a:xfrm>
          <a:prstGeom prst="rect">
            <a:avLst/>
          </a:prstGeom>
        </p:spPr>
      </p:pic>
    </p:spTree>
    <p:extLst>
      <p:ext uri="{BB962C8B-B14F-4D97-AF65-F5344CB8AC3E}">
        <p14:creationId xmlns:p14="http://schemas.microsoft.com/office/powerpoint/2010/main" val="9743094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135F35A3-B913-6578-2DA5-22EFF4DBBFD2}"/>
              </a:ext>
            </a:extLst>
          </p:cNvPr>
          <p:cNvSpPr/>
          <p:nvPr/>
        </p:nvSpPr>
        <p:spPr>
          <a:xfrm>
            <a:off x="5734372" y="0"/>
            <a:ext cx="6457627"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5F8D71E2-07BB-DCFD-E5F8-DCBF165507DF}"/>
              </a:ext>
            </a:extLst>
          </p:cNvPr>
          <p:cNvSpPr/>
          <p:nvPr/>
        </p:nvSpPr>
        <p:spPr>
          <a:xfrm>
            <a:off x="6193864" y="2395352"/>
            <a:ext cx="5668836" cy="165033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6F8CECAA-AFE2-F31D-8D51-4FF680E1FD9A}"/>
              </a:ext>
            </a:extLst>
          </p:cNvPr>
          <p:cNvSpPr/>
          <p:nvPr/>
        </p:nvSpPr>
        <p:spPr>
          <a:xfrm>
            <a:off x="0" y="359470"/>
            <a:ext cx="424800" cy="89255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TextBox 66">
            <a:extLst>
              <a:ext uri="{FF2B5EF4-FFF2-40B4-BE49-F238E27FC236}">
                <a16:creationId xmlns:a16="http://schemas.microsoft.com/office/drawing/2014/main" id="{FA575653-4AA0-A0FC-0744-3CF3528B0B04}"/>
              </a:ext>
            </a:extLst>
          </p:cNvPr>
          <p:cNvSpPr txBox="1"/>
          <p:nvPr/>
        </p:nvSpPr>
        <p:spPr>
          <a:xfrm>
            <a:off x="566642" y="3287518"/>
            <a:ext cx="4847963" cy="1323439"/>
          </a:xfrm>
          <a:prstGeom prst="rect">
            <a:avLst/>
          </a:prstGeom>
          <a:noFill/>
        </p:spPr>
        <p:txBody>
          <a:bodyPr wrap="square" rtlCol="0">
            <a:spAutoFit/>
          </a:bodyPr>
          <a:lstStyle/>
          <a:p>
            <a:pPr marL="231775" marR="0" lvl="0" indent="-2317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dirty="0">
                <a:solidFill>
                  <a:srgbClr val="000000"/>
                </a:solidFill>
                <a:effectLst/>
                <a:latin typeface="Franklin Gothic Book" panose="020B0503020102020204" pitchFamily="34" charset="0"/>
                <a:ea typeface="Yu Gothic" panose="020B0400000000000000" pitchFamily="34" charset="-128"/>
              </a:rPr>
              <a:t>Adding up the items related to purpose is roughly equivalent to the reputation for product quality. It shows that a company’s purpose is becoming nearly as important as its reputation on product quality.</a:t>
            </a:r>
            <a:endParaRPr kumimoji="0" lang="en-CN" sz="1600" b="0" i="0" u="none" strike="noStrike" kern="1200" cap="none" spc="0" normalizeH="0" baseline="0" noProof="0" dirty="0">
              <a:ln>
                <a:noFill/>
              </a:ln>
              <a:solidFill>
                <a:prstClr val="black"/>
              </a:solidFill>
              <a:effectLst/>
              <a:uLnTx/>
              <a:uFillTx/>
              <a:latin typeface="Franklin Gothic Book" panose="020B0503020102020204" pitchFamily="34" charset="0"/>
            </a:endParaRPr>
          </a:p>
        </p:txBody>
      </p:sp>
      <p:sp>
        <p:nvSpPr>
          <p:cNvPr id="9" name="TextBox 8">
            <a:extLst>
              <a:ext uri="{FF2B5EF4-FFF2-40B4-BE49-F238E27FC236}">
                <a16:creationId xmlns:a16="http://schemas.microsoft.com/office/drawing/2014/main" id="{5E4A465A-30A6-BCC9-1B34-8B2AB0B61EB8}"/>
              </a:ext>
            </a:extLst>
          </p:cNvPr>
          <p:cNvSpPr txBox="1"/>
          <p:nvPr/>
        </p:nvSpPr>
        <p:spPr>
          <a:xfrm>
            <a:off x="467292" y="328561"/>
            <a:ext cx="5084178"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N" sz="3200" b="1" i="0" u="none" strike="noStrike" kern="1200" cap="none" spc="0" normalizeH="0" baseline="0" noProof="0" dirty="0">
                <a:ln>
                  <a:noFill/>
                </a:ln>
                <a:solidFill>
                  <a:srgbClr val="FF0000"/>
                </a:solidFill>
                <a:effectLst/>
                <a:uLnTx/>
                <a:uFillTx/>
                <a:latin typeface="Bahnschrift" panose="020B0502040204020203" pitchFamily="34" charset="0"/>
                <a:ea typeface="+mn-ea"/>
                <a:cs typeface="+mn-cs"/>
              </a:rPr>
              <a:t>AND A COMPELLING CORPORATE IMAGE IS LARGELY DRIVEN BY HAVING AN ASSOCIATED PURPOSE.</a:t>
            </a:r>
            <a:endParaRPr kumimoji="0" lang="en-CN" sz="2000" b="1" i="0" u="none" strike="noStrike" kern="1200" cap="none" spc="0" normalizeH="0" baseline="0" noProof="0" dirty="0">
              <a:ln>
                <a:noFill/>
              </a:ln>
              <a:solidFill>
                <a:srgbClr val="FF0000"/>
              </a:solidFill>
              <a:effectLst/>
              <a:uLnTx/>
              <a:uFillTx/>
              <a:latin typeface="Bahnschrift" panose="020B0502040204020203" pitchFamily="34" charset="0"/>
              <a:ea typeface="+mn-ea"/>
              <a:cs typeface="+mn-cs"/>
            </a:endParaRPr>
          </a:p>
        </p:txBody>
      </p:sp>
      <p:cxnSp>
        <p:nvCxnSpPr>
          <p:cNvPr id="53" name="Straight Connector 52">
            <a:extLst>
              <a:ext uri="{FF2B5EF4-FFF2-40B4-BE49-F238E27FC236}">
                <a16:creationId xmlns:a16="http://schemas.microsoft.com/office/drawing/2014/main" id="{55D50823-13FB-720E-D1C9-BCE6C57FE516}"/>
              </a:ext>
            </a:extLst>
          </p:cNvPr>
          <p:cNvCxnSpPr>
            <a:cxnSpLocks/>
          </p:cNvCxnSpPr>
          <p:nvPr/>
        </p:nvCxnSpPr>
        <p:spPr>
          <a:xfrm>
            <a:off x="206062" y="6658377"/>
            <a:ext cx="11062954"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54" name="Picture 7" descr="Picture 7">
            <a:extLst>
              <a:ext uri="{FF2B5EF4-FFF2-40B4-BE49-F238E27FC236}">
                <a16:creationId xmlns:a16="http://schemas.microsoft.com/office/drawing/2014/main" id="{901C1C16-D24B-363C-6856-2CC9BCCACF06}"/>
              </a:ext>
            </a:extLst>
          </p:cNvPr>
          <p:cNvPicPr>
            <a:picLocks noChangeAspect="1"/>
          </p:cNvPicPr>
          <p:nvPr/>
        </p:nvPicPr>
        <p:blipFill>
          <a:blip r:embed="rId2"/>
          <a:stretch>
            <a:fillRect/>
          </a:stretch>
        </p:blipFill>
        <p:spPr>
          <a:xfrm>
            <a:off x="11356263" y="6563469"/>
            <a:ext cx="570474" cy="164058"/>
          </a:xfrm>
          <a:prstGeom prst="rect">
            <a:avLst/>
          </a:prstGeom>
          <a:ln w="12700" cap="flat">
            <a:noFill/>
            <a:miter lim="400000"/>
          </a:ln>
          <a:effectLst/>
        </p:spPr>
      </p:pic>
      <p:sp>
        <p:nvSpPr>
          <p:cNvPr id="4" name="TextBox 3">
            <a:extLst>
              <a:ext uri="{FF2B5EF4-FFF2-40B4-BE49-F238E27FC236}">
                <a16:creationId xmlns:a16="http://schemas.microsoft.com/office/drawing/2014/main" id="{80F7CA88-5415-59EA-903B-A6761961A7DB}"/>
              </a:ext>
            </a:extLst>
          </p:cNvPr>
          <p:cNvSpPr txBox="1"/>
          <p:nvPr/>
        </p:nvSpPr>
        <p:spPr>
          <a:xfrm>
            <a:off x="6028334" y="167110"/>
            <a:ext cx="5834366"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N" sz="16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WHEN YOU THINK ABOUT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N" sz="16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THE COMPANY BEHIND A BRAND: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N" sz="28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WHAT QUALITIES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N" sz="28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MATTER MOST TO YOU?</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N" sz="16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endParaRPr>
          </a:p>
        </p:txBody>
      </p:sp>
      <p:cxnSp>
        <p:nvCxnSpPr>
          <p:cNvPr id="13" name="Straight Connector 12">
            <a:extLst>
              <a:ext uri="{FF2B5EF4-FFF2-40B4-BE49-F238E27FC236}">
                <a16:creationId xmlns:a16="http://schemas.microsoft.com/office/drawing/2014/main" id="{013BE53F-7471-C55D-E65F-F1267B71B2F8}"/>
              </a:ext>
            </a:extLst>
          </p:cNvPr>
          <p:cNvCxnSpPr/>
          <p:nvPr/>
        </p:nvCxnSpPr>
        <p:spPr>
          <a:xfrm>
            <a:off x="8174230" y="1772528"/>
            <a:ext cx="159698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EBD6ECD-B778-A486-2B42-B53FDE348EF3}"/>
              </a:ext>
            </a:extLst>
          </p:cNvPr>
          <p:cNvSpPr txBox="1"/>
          <p:nvPr/>
        </p:nvSpPr>
        <p:spPr>
          <a:xfrm>
            <a:off x="5909116" y="6240127"/>
            <a:ext cx="254647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N" sz="9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BASE: Total Who Think about C</a:t>
            </a:r>
            <a:r>
              <a:rPr kumimoji="0" lang="en-US" sz="9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o</a:t>
            </a:r>
            <a:r>
              <a:rPr kumimoji="0" lang="en-CN" sz="9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mpanies Behind Brands (All, Most, Some of the Time)</a:t>
            </a:r>
          </a:p>
        </p:txBody>
      </p:sp>
      <p:grpSp>
        <p:nvGrpSpPr>
          <p:cNvPr id="18" name="Group 17">
            <a:extLst>
              <a:ext uri="{FF2B5EF4-FFF2-40B4-BE49-F238E27FC236}">
                <a16:creationId xmlns:a16="http://schemas.microsoft.com/office/drawing/2014/main" id="{AB63207E-402F-4C60-2744-F40C5BD3C17D}"/>
              </a:ext>
            </a:extLst>
          </p:cNvPr>
          <p:cNvGrpSpPr/>
          <p:nvPr/>
        </p:nvGrpSpPr>
        <p:grpSpPr>
          <a:xfrm>
            <a:off x="6333421" y="1822089"/>
            <a:ext cx="5597684" cy="4486932"/>
            <a:chOff x="6066129" y="2008785"/>
            <a:chExt cx="5597684" cy="4314304"/>
          </a:xfrm>
        </p:grpSpPr>
        <p:graphicFrame>
          <p:nvGraphicFramePr>
            <p:cNvPr id="2" name="Chart 1">
              <a:extLst>
                <a:ext uri="{FF2B5EF4-FFF2-40B4-BE49-F238E27FC236}">
                  <a16:creationId xmlns:a16="http://schemas.microsoft.com/office/drawing/2014/main" id="{FB53FF69-CF9D-E7D6-1A24-6D1BA4DFE4F8}"/>
                </a:ext>
              </a:extLst>
            </p:cNvPr>
            <p:cNvGraphicFramePr/>
            <p:nvPr/>
          </p:nvGraphicFramePr>
          <p:xfrm>
            <a:off x="8188298" y="2008785"/>
            <a:ext cx="3475515" cy="431430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E2F7CF28-248E-EE9D-2336-7885C467B28B}"/>
                </a:ext>
              </a:extLst>
            </p:cNvPr>
            <p:cNvSpPr txBox="1"/>
            <p:nvPr/>
          </p:nvSpPr>
          <p:spPr>
            <a:xfrm>
              <a:off x="6070823" y="2193459"/>
              <a:ext cx="2274492"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N" sz="13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Reputation on Product Quality</a:t>
              </a:r>
            </a:p>
          </p:txBody>
        </p:sp>
        <p:sp>
          <p:nvSpPr>
            <p:cNvPr id="5" name="TextBox 4">
              <a:extLst>
                <a:ext uri="{FF2B5EF4-FFF2-40B4-BE49-F238E27FC236}">
                  <a16:creationId xmlns:a16="http://schemas.microsoft.com/office/drawing/2014/main" id="{D37F1B66-65B4-D5A8-0D6D-DCFCA1A1E23B}"/>
                </a:ext>
              </a:extLst>
            </p:cNvPr>
            <p:cNvSpPr txBox="1"/>
            <p:nvPr/>
          </p:nvSpPr>
          <p:spPr>
            <a:xfrm>
              <a:off x="6070823" y="2599080"/>
              <a:ext cx="2274492" cy="2811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N" sz="13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Its Impact on the Country</a:t>
              </a:r>
            </a:p>
          </p:txBody>
        </p:sp>
        <p:sp>
          <p:nvSpPr>
            <p:cNvPr id="6" name="TextBox 5">
              <a:extLst>
                <a:ext uri="{FF2B5EF4-FFF2-40B4-BE49-F238E27FC236}">
                  <a16:creationId xmlns:a16="http://schemas.microsoft.com/office/drawing/2014/main" id="{FA99D916-09F8-ED18-E76C-08EA006DD542}"/>
                </a:ext>
              </a:extLst>
            </p:cNvPr>
            <p:cNvSpPr txBox="1"/>
            <p:nvPr/>
          </p:nvSpPr>
          <p:spPr>
            <a:xfrm>
              <a:off x="6070823" y="3007042"/>
              <a:ext cx="2274492"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N" sz="13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t>Its Impact on Environment</a:t>
              </a:r>
              <a:endParaRPr kumimoji="0" lang="en-CN" sz="13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sp>
          <p:nvSpPr>
            <p:cNvPr id="7" name="TextBox 6">
              <a:extLst>
                <a:ext uri="{FF2B5EF4-FFF2-40B4-BE49-F238E27FC236}">
                  <a16:creationId xmlns:a16="http://schemas.microsoft.com/office/drawing/2014/main" id="{70BD95AC-57EA-C769-C09C-7B7293C5CEF9}"/>
                </a:ext>
              </a:extLst>
            </p:cNvPr>
            <p:cNvSpPr txBox="1"/>
            <p:nvPr/>
          </p:nvSpPr>
          <p:spPr>
            <a:xfrm>
              <a:off x="6070823" y="3412663"/>
              <a:ext cx="2274492"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N" sz="13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If it Helps Poor Consumers</a:t>
              </a:r>
            </a:p>
          </p:txBody>
        </p:sp>
        <p:sp>
          <p:nvSpPr>
            <p:cNvPr id="8" name="TextBox 7">
              <a:extLst>
                <a:ext uri="{FF2B5EF4-FFF2-40B4-BE49-F238E27FC236}">
                  <a16:creationId xmlns:a16="http://schemas.microsoft.com/office/drawing/2014/main" id="{BF5A7733-581B-0CDD-C334-B010411A9553}"/>
                </a:ext>
              </a:extLst>
            </p:cNvPr>
            <p:cNvSpPr txBox="1"/>
            <p:nvPr/>
          </p:nvSpPr>
          <p:spPr>
            <a:xfrm>
              <a:off x="6068477" y="3808900"/>
              <a:ext cx="2274492"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N" sz="13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The Causes it Supports</a:t>
              </a:r>
            </a:p>
          </p:txBody>
        </p:sp>
        <p:sp>
          <p:nvSpPr>
            <p:cNvPr id="10" name="TextBox 9">
              <a:extLst>
                <a:ext uri="{FF2B5EF4-FFF2-40B4-BE49-F238E27FC236}">
                  <a16:creationId xmlns:a16="http://schemas.microsoft.com/office/drawing/2014/main" id="{712B68BC-8436-B28B-4A23-163E6F8B96E0}"/>
                </a:ext>
              </a:extLst>
            </p:cNvPr>
            <p:cNvSpPr txBox="1"/>
            <p:nvPr/>
          </p:nvSpPr>
          <p:spPr>
            <a:xfrm>
              <a:off x="6068477" y="4214521"/>
              <a:ext cx="2274492"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N" sz="13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Technological Prowess</a:t>
              </a:r>
            </a:p>
          </p:txBody>
        </p:sp>
        <p:sp>
          <p:nvSpPr>
            <p:cNvPr id="11" name="TextBox 10">
              <a:extLst>
                <a:ext uri="{FF2B5EF4-FFF2-40B4-BE49-F238E27FC236}">
                  <a16:creationId xmlns:a16="http://schemas.microsoft.com/office/drawing/2014/main" id="{9EAF3548-373C-A9A0-5926-3FFB6324C78A}"/>
                </a:ext>
              </a:extLst>
            </p:cNvPr>
            <p:cNvSpPr txBox="1"/>
            <p:nvPr/>
          </p:nvSpPr>
          <p:spPr>
            <a:xfrm>
              <a:off x="6068477" y="4622483"/>
              <a:ext cx="2274492"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N" sz="13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Reputation of its Leaders</a:t>
              </a:r>
            </a:p>
          </p:txBody>
        </p:sp>
        <p:sp>
          <p:nvSpPr>
            <p:cNvPr id="12" name="TextBox 11">
              <a:extLst>
                <a:ext uri="{FF2B5EF4-FFF2-40B4-BE49-F238E27FC236}">
                  <a16:creationId xmlns:a16="http://schemas.microsoft.com/office/drawing/2014/main" id="{FB56B818-14C7-3E14-9B3A-8EE628333546}"/>
                </a:ext>
              </a:extLst>
            </p:cNvPr>
            <p:cNvSpPr txBox="1"/>
            <p:nvPr/>
          </p:nvSpPr>
          <p:spPr>
            <a:xfrm>
              <a:off x="6068477" y="5028104"/>
              <a:ext cx="2274492"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N" sz="13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Financial Stability/Scale</a:t>
              </a:r>
            </a:p>
          </p:txBody>
        </p:sp>
        <p:sp>
          <p:nvSpPr>
            <p:cNvPr id="14" name="TextBox 13">
              <a:extLst>
                <a:ext uri="{FF2B5EF4-FFF2-40B4-BE49-F238E27FC236}">
                  <a16:creationId xmlns:a16="http://schemas.microsoft.com/office/drawing/2014/main" id="{DE0593D9-BACB-DDC9-E12C-DAC41FA089E7}"/>
                </a:ext>
              </a:extLst>
            </p:cNvPr>
            <p:cNvSpPr txBox="1"/>
            <p:nvPr/>
          </p:nvSpPr>
          <p:spPr>
            <a:xfrm>
              <a:off x="6066129" y="5436062"/>
              <a:ext cx="2274492"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N" sz="13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History or Heritage</a:t>
              </a:r>
            </a:p>
          </p:txBody>
        </p:sp>
        <p:sp>
          <p:nvSpPr>
            <p:cNvPr id="17" name="TextBox 16">
              <a:extLst>
                <a:ext uri="{FF2B5EF4-FFF2-40B4-BE49-F238E27FC236}">
                  <a16:creationId xmlns:a16="http://schemas.microsoft.com/office/drawing/2014/main" id="{4B93ABA3-760F-442D-17E0-9CF146929E9E}"/>
                </a:ext>
              </a:extLst>
            </p:cNvPr>
            <p:cNvSpPr txBox="1"/>
            <p:nvPr/>
          </p:nvSpPr>
          <p:spPr>
            <a:xfrm>
              <a:off x="6066129" y="5841683"/>
              <a:ext cx="2274492"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N" sz="13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Others</a:t>
              </a:r>
            </a:p>
          </p:txBody>
        </p:sp>
      </p:grpSp>
      <p:sp>
        <p:nvSpPr>
          <p:cNvPr id="29" name="Oval 28">
            <a:extLst>
              <a:ext uri="{FF2B5EF4-FFF2-40B4-BE49-F238E27FC236}">
                <a16:creationId xmlns:a16="http://schemas.microsoft.com/office/drawing/2014/main" id="{33ED4D23-A13D-1228-6E8C-60F2D255732D}"/>
              </a:ext>
            </a:extLst>
          </p:cNvPr>
          <p:cNvSpPr/>
          <p:nvPr/>
        </p:nvSpPr>
        <p:spPr>
          <a:xfrm>
            <a:off x="10986877" y="2907231"/>
            <a:ext cx="582880" cy="582880"/>
          </a:xfrm>
          <a:prstGeom prst="ellipse">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DCB05D37-614E-4795-BBB0-F1FEAD88374A}"/>
              </a:ext>
            </a:extLst>
          </p:cNvPr>
          <p:cNvSpPr txBox="1"/>
          <p:nvPr/>
        </p:nvSpPr>
        <p:spPr>
          <a:xfrm>
            <a:off x="11059621" y="2956909"/>
            <a:ext cx="471604"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N" sz="1100" b="0"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rPr>
              <a:t>Net: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N" sz="1300" b="1" i="0" u="none" strike="noStrike" kern="1200" cap="none" spc="0" normalizeH="0" baseline="0" noProof="0" dirty="0">
                <a:ln>
                  <a:noFill/>
                </a:ln>
                <a:solidFill>
                  <a:prstClr val="white"/>
                </a:solidFill>
                <a:effectLst/>
                <a:uLnTx/>
                <a:uFillTx/>
                <a:latin typeface="Bahnschrift" panose="020B0502040204020203" pitchFamily="34" charset="0"/>
                <a:ea typeface="+mn-ea"/>
                <a:cs typeface="+mn-cs"/>
              </a:rPr>
              <a:t>39%</a:t>
            </a:r>
          </a:p>
        </p:txBody>
      </p:sp>
      <p:sp>
        <p:nvSpPr>
          <p:cNvPr id="33" name="TextBox 32">
            <a:extLst>
              <a:ext uri="{FF2B5EF4-FFF2-40B4-BE49-F238E27FC236}">
                <a16:creationId xmlns:a16="http://schemas.microsoft.com/office/drawing/2014/main" id="{EEAEDE35-15AF-DE61-3562-087F90F12D5E}"/>
              </a:ext>
            </a:extLst>
          </p:cNvPr>
          <p:cNvSpPr txBox="1"/>
          <p:nvPr/>
        </p:nvSpPr>
        <p:spPr>
          <a:xfrm>
            <a:off x="9940021" y="6257449"/>
            <a:ext cx="2091490" cy="2308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N" sz="9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*Less than 0.5%</a:t>
            </a:r>
          </a:p>
        </p:txBody>
      </p:sp>
    </p:spTree>
    <p:extLst>
      <p:ext uri="{BB962C8B-B14F-4D97-AF65-F5344CB8AC3E}">
        <p14:creationId xmlns:p14="http://schemas.microsoft.com/office/powerpoint/2010/main" val="21966271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135F35A3-B913-6578-2DA5-22EFF4DBBFD2}"/>
              </a:ext>
            </a:extLst>
          </p:cNvPr>
          <p:cNvSpPr/>
          <p:nvPr/>
        </p:nvSpPr>
        <p:spPr>
          <a:xfrm>
            <a:off x="5734372" y="0"/>
            <a:ext cx="6457627"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6F8CECAA-AFE2-F31D-8D51-4FF680E1FD9A}"/>
              </a:ext>
            </a:extLst>
          </p:cNvPr>
          <p:cNvSpPr/>
          <p:nvPr/>
        </p:nvSpPr>
        <p:spPr>
          <a:xfrm>
            <a:off x="0" y="359470"/>
            <a:ext cx="424800" cy="89255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TextBox 66">
            <a:extLst>
              <a:ext uri="{FF2B5EF4-FFF2-40B4-BE49-F238E27FC236}">
                <a16:creationId xmlns:a16="http://schemas.microsoft.com/office/drawing/2014/main" id="{FA575653-4AA0-A0FC-0744-3CF3528B0B04}"/>
              </a:ext>
            </a:extLst>
          </p:cNvPr>
          <p:cNvSpPr txBox="1"/>
          <p:nvPr/>
        </p:nvSpPr>
        <p:spPr>
          <a:xfrm>
            <a:off x="566642" y="3189042"/>
            <a:ext cx="4847963" cy="2800767"/>
          </a:xfrm>
          <a:prstGeom prst="rect">
            <a:avLst/>
          </a:prstGeom>
          <a:noFill/>
        </p:spPr>
        <p:txBody>
          <a:bodyPr wrap="square" rtlCol="0">
            <a:spAutoFit/>
          </a:bodyPr>
          <a:lstStyle/>
          <a:p>
            <a:pPr marL="231775" marR="0" lvl="0" indent="-2317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effectLst/>
                <a:uLnTx/>
                <a:uFillTx/>
                <a:latin typeface="Franklin Gothic Book" panose="020B0503020102020204" pitchFamily="34" charset="0"/>
                <a:ea typeface="+mn-ea"/>
                <a:cs typeface="+mn-cs"/>
              </a:rPr>
              <a:t>India and the Philippines have the most discerning consumers when it comes to corporate entities behind brands.</a:t>
            </a:r>
          </a:p>
          <a:p>
            <a:pPr marL="231775" marR="0" lvl="0" indent="-2317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CN" sz="1600" b="0" i="0" u="none" strike="noStrike" kern="1200" cap="none" spc="0" normalizeH="0" baseline="0" noProof="0" dirty="0">
              <a:ln>
                <a:noFill/>
              </a:ln>
              <a:effectLst/>
              <a:uLnTx/>
              <a:uFillTx/>
              <a:latin typeface="Franklin Gothic Book" panose="020B0503020102020204" pitchFamily="34" charset="0"/>
              <a:ea typeface="+mn-ea"/>
              <a:cs typeface="+mn-cs"/>
            </a:endParaRPr>
          </a:p>
          <a:p>
            <a:pPr marL="231775" marR="0" lvl="0" indent="-2317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N" sz="1600" b="0" i="0" u="none" strike="noStrike" kern="1200" cap="none" spc="0" normalizeH="0" baseline="0" noProof="0" dirty="0">
                <a:ln>
                  <a:noFill/>
                </a:ln>
                <a:effectLst/>
                <a:uLnTx/>
                <a:uFillTx/>
                <a:latin typeface="Franklin Gothic Book" panose="020B0503020102020204" pitchFamily="34" charset="0"/>
                <a:ea typeface="+mn-ea"/>
                <a:cs typeface="+mn-cs"/>
              </a:rPr>
              <a:t>In both countries, there is a big interest in how the company </a:t>
            </a:r>
            <a:r>
              <a:rPr kumimoji="0" lang="en-US" sz="1600" b="0" i="0" u="none" strike="noStrike" kern="1200" cap="none" spc="0" normalizeH="0" baseline="0" noProof="0" dirty="0">
                <a:ln>
                  <a:noFill/>
                </a:ln>
                <a:effectLst/>
                <a:uLnTx/>
                <a:uFillTx/>
                <a:latin typeface="Franklin Gothic Book" panose="020B0503020102020204" pitchFamily="34" charset="0"/>
                <a:ea typeface="+mn-ea"/>
                <a:cs typeface="+mn-cs"/>
              </a:rPr>
              <a:t>impacts the country’s development </a:t>
            </a:r>
            <a:r>
              <a:rPr kumimoji="0" lang="en-CN" sz="1600" b="0" i="0" u="none" strike="noStrike" kern="1200" cap="none" spc="0" normalizeH="0" baseline="0" noProof="0" dirty="0">
                <a:ln>
                  <a:noFill/>
                </a:ln>
                <a:effectLst/>
                <a:uLnTx/>
                <a:uFillTx/>
                <a:latin typeface="Franklin Gothic Book" panose="020B0503020102020204" pitchFamily="34" charset="0"/>
                <a:ea typeface="+mn-ea"/>
                <a:cs typeface="+mn-cs"/>
              </a:rPr>
              <a:t>(20% and 14% for China and I</a:t>
            </a:r>
            <a:r>
              <a:rPr kumimoji="0" lang="en-US" sz="1600" b="0" i="0" u="none" strike="noStrike" kern="1200" cap="none" spc="0" normalizeH="0" baseline="0" noProof="0" dirty="0">
                <a:ln>
                  <a:noFill/>
                </a:ln>
                <a:effectLst/>
                <a:uLnTx/>
                <a:uFillTx/>
                <a:latin typeface="Franklin Gothic Book" panose="020B0503020102020204" pitchFamily="34" charset="0"/>
                <a:ea typeface="+mn-ea"/>
                <a:cs typeface="+mn-cs"/>
              </a:rPr>
              <a:t>n</a:t>
            </a:r>
            <a:r>
              <a:rPr kumimoji="0" lang="en-CN" sz="1600" b="0" i="0" u="none" strike="noStrike" kern="1200" cap="none" spc="0" normalizeH="0" baseline="0" noProof="0" dirty="0">
                <a:ln>
                  <a:noFill/>
                </a:ln>
                <a:effectLst/>
                <a:uLnTx/>
                <a:uFillTx/>
                <a:latin typeface="Franklin Gothic Book" panose="020B0503020102020204" pitchFamily="34" charset="0"/>
                <a:ea typeface="+mn-ea"/>
                <a:cs typeface="+mn-cs"/>
              </a:rPr>
              <a:t>dia, respectively). Environmental impact is also a key topic for both markets (14% and 11%, respectively).</a:t>
            </a:r>
          </a:p>
          <a:p>
            <a:pPr marL="231775" marR="0" lvl="0" indent="-2317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CN" sz="1600" b="0" i="0" u="none" strike="noStrike" kern="1200" cap="none" spc="0" normalizeH="0" baseline="0" noProof="0" dirty="0">
              <a:ln>
                <a:noFill/>
              </a:ln>
              <a:effectLst/>
              <a:uLnTx/>
              <a:uFillTx/>
              <a:latin typeface="Franklin Gothic Book" panose="020B0503020102020204" pitchFamily="34" charset="0"/>
              <a:ea typeface="+mn-ea"/>
              <a:cs typeface="+mn-cs"/>
            </a:endParaRPr>
          </a:p>
          <a:p>
            <a:pPr marL="231775" marR="0" lvl="0" indent="-2317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CN" sz="1600" b="0" i="0" u="none" strike="noStrike" kern="1200" cap="none" spc="0" normalizeH="0" baseline="0" noProof="0" dirty="0">
              <a:ln>
                <a:noFill/>
              </a:ln>
              <a:effectLst/>
              <a:uLnTx/>
              <a:uFillTx/>
              <a:latin typeface="Franklin Gothic Book" panose="020B0503020102020204" pitchFamily="34" charset="0"/>
              <a:ea typeface="+mn-ea"/>
              <a:cs typeface="+mn-cs"/>
            </a:endParaRPr>
          </a:p>
        </p:txBody>
      </p:sp>
      <p:sp>
        <p:nvSpPr>
          <p:cNvPr id="9" name="TextBox 8">
            <a:extLst>
              <a:ext uri="{FF2B5EF4-FFF2-40B4-BE49-F238E27FC236}">
                <a16:creationId xmlns:a16="http://schemas.microsoft.com/office/drawing/2014/main" id="{5E4A465A-30A6-BCC9-1B34-8B2AB0B61EB8}"/>
              </a:ext>
            </a:extLst>
          </p:cNvPr>
          <p:cNvSpPr txBox="1"/>
          <p:nvPr/>
        </p:nvSpPr>
        <p:spPr>
          <a:xfrm>
            <a:off x="467291" y="328561"/>
            <a:ext cx="5157119"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N" sz="3200" b="1" i="0" u="none" strike="noStrike" kern="1200" cap="none" spc="0" normalizeH="0" baseline="0" noProof="0" dirty="0">
                <a:ln>
                  <a:noFill/>
                </a:ln>
                <a:solidFill>
                  <a:srgbClr val="FF0000"/>
                </a:solidFill>
                <a:effectLst/>
                <a:uLnTx/>
                <a:uFillTx/>
                <a:latin typeface="Bahnschrift" panose="020B0502040204020203" pitchFamily="34" charset="0"/>
                <a:ea typeface="+mn-ea"/>
                <a:cs typeface="+mn-cs"/>
              </a:rPr>
              <a:t>ONCE AGAIN, DEVELOPING ECONOMIES ARE THE MOST PARTICULAR ABOUT A CORPORATION’S REPUTATION.</a:t>
            </a:r>
            <a:endParaRPr kumimoji="0" lang="en-CN" sz="2000" b="1" i="0" u="none" strike="noStrike" kern="1200" cap="none" spc="0" normalizeH="0" baseline="0" noProof="0" dirty="0">
              <a:ln>
                <a:noFill/>
              </a:ln>
              <a:solidFill>
                <a:srgbClr val="FF0000"/>
              </a:solidFill>
              <a:effectLst/>
              <a:uLnTx/>
              <a:uFillTx/>
              <a:latin typeface="Bahnschrift" panose="020B0502040204020203" pitchFamily="34" charset="0"/>
              <a:ea typeface="+mn-ea"/>
              <a:cs typeface="+mn-cs"/>
            </a:endParaRPr>
          </a:p>
        </p:txBody>
      </p:sp>
      <p:cxnSp>
        <p:nvCxnSpPr>
          <p:cNvPr id="53" name="Straight Connector 52">
            <a:extLst>
              <a:ext uri="{FF2B5EF4-FFF2-40B4-BE49-F238E27FC236}">
                <a16:creationId xmlns:a16="http://schemas.microsoft.com/office/drawing/2014/main" id="{55D50823-13FB-720E-D1C9-BCE6C57FE516}"/>
              </a:ext>
            </a:extLst>
          </p:cNvPr>
          <p:cNvCxnSpPr>
            <a:cxnSpLocks/>
          </p:cNvCxnSpPr>
          <p:nvPr/>
        </p:nvCxnSpPr>
        <p:spPr>
          <a:xfrm>
            <a:off x="206062" y="6658377"/>
            <a:ext cx="11062954"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54" name="Picture 7" descr="Picture 7">
            <a:extLst>
              <a:ext uri="{FF2B5EF4-FFF2-40B4-BE49-F238E27FC236}">
                <a16:creationId xmlns:a16="http://schemas.microsoft.com/office/drawing/2014/main" id="{901C1C16-D24B-363C-6856-2CC9BCCACF06}"/>
              </a:ext>
            </a:extLst>
          </p:cNvPr>
          <p:cNvPicPr>
            <a:picLocks noChangeAspect="1"/>
          </p:cNvPicPr>
          <p:nvPr/>
        </p:nvPicPr>
        <p:blipFill>
          <a:blip r:embed="rId2"/>
          <a:stretch>
            <a:fillRect/>
          </a:stretch>
        </p:blipFill>
        <p:spPr>
          <a:xfrm>
            <a:off x="11356263" y="6563469"/>
            <a:ext cx="570474" cy="164058"/>
          </a:xfrm>
          <a:prstGeom prst="rect">
            <a:avLst/>
          </a:prstGeom>
          <a:ln w="12700" cap="flat">
            <a:noFill/>
            <a:miter lim="400000"/>
          </a:ln>
          <a:effectLst/>
        </p:spPr>
      </p:pic>
      <p:sp>
        <p:nvSpPr>
          <p:cNvPr id="4" name="TextBox 3">
            <a:extLst>
              <a:ext uri="{FF2B5EF4-FFF2-40B4-BE49-F238E27FC236}">
                <a16:creationId xmlns:a16="http://schemas.microsoft.com/office/drawing/2014/main" id="{80F7CA88-5415-59EA-903B-A6761961A7DB}"/>
              </a:ext>
            </a:extLst>
          </p:cNvPr>
          <p:cNvSpPr txBox="1"/>
          <p:nvPr/>
        </p:nvSpPr>
        <p:spPr>
          <a:xfrm>
            <a:off x="6028334" y="167110"/>
            <a:ext cx="5834366"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N" sz="16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WHEN YOU THINK ABOUT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N" sz="16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THE COMPANY BEHIND A BRAND: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N" sz="28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WHAT QUALITIES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N" sz="28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MATTER MOST TO YOU?</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N" sz="16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endParaRPr>
          </a:p>
        </p:txBody>
      </p:sp>
      <p:cxnSp>
        <p:nvCxnSpPr>
          <p:cNvPr id="13" name="Straight Connector 12">
            <a:extLst>
              <a:ext uri="{FF2B5EF4-FFF2-40B4-BE49-F238E27FC236}">
                <a16:creationId xmlns:a16="http://schemas.microsoft.com/office/drawing/2014/main" id="{013BE53F-7471-C55D-E65F-F1267B71B2F8}"/>
              </a:ext>
            </a:extLst>
          </p:cNvPr>
          <p:cNvCxnSpPr/>
          <p:nvPr/>
        </p:nvCxnSpPr>
        <p:spPr>
          <a:xfrm>
            <a:off x="8174230" y="1772528"/>
            <a:ext cx="159698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6" name="Chart 15">
            <a:extLst>
              <a:ext uri="{FF2B5EF4-FFF2-40B4-BE49-F238E27FC236}">
                <a16:creationId xmlns:a16="http://schemas.microsoft.com/office/drawing/2014/main" id="{4A61A844-3390-405C-AF76-E42681A0B520}"/>
              </a:ext>
            </a:extLst>
          </p:cNvPr>
          <p:cNvGraphicFramePr/>
          <p:nvPr/>
        </p:nvGraphicFramePr>
        <p:xfrm>
          <a:off x="6043464" y="2590740"/>
          <a:ext cx="5467995" cy="3366733"/>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673C1E94-5D32-2925-01EE-2F429B56708F}"/>
              </a:ext>
            </a:extLst>
          </p:cNvPr>
          <p:cNvSpPr txBox="1"/>
          <p:nvPr/>
        </p:nvSpPr>
        <p:spPr>
          <a:xfrm>
            <a:off x="6832745" y="2010221"/>
            <a:ext cx="4384534"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N" sz="16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Who Mentioned Purpose-Related Attributes</a:t>
            </a:r>
          </a:p>
        </p:txBody>
      </p:sp>
      <p:cxnSp>
        <p:nvCxnSpPr>
          <p:cNvPr id="22" name="Straight Connector 21">
            <a:extLst>
              <a:ext uri="{FF2B5EF4-FFF2-40B4-BE49-F238E27FC236}">
                <a16:creationId xmlns:a16="http://schemas.microsoft.com/office/drawing/2014/main" id="{A8FFEB6C-2260-E65B-BA11-1CC86059CA1A}"/>
              </a:ext>
            </a:extLst>
          </p:cNvPr>
          <p:cNvCxnSpPr>
            <a:cxnSpLocks/>
          </p:cNvCxnSpPr>
          <p:nvPr/>
        </p:nvCxnSpPr>
        <p:spPr>
          <a:xfrm>
            <a:off x="6118088" y="3784210"/>
            <a:ext cx="5185425"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Triangle 22">
            <a:extLst>
              <a:ext uri="{FF2B5EF4-FFF2-40B4-BE49-F238E27FC236}">
                <a16:creationId xmlns:a16="http://schemas.microsoft.com/office/drawing/2014/main" id="{5E200165-F2A4-2A79-96B2-C54CE9F19E69}"/>
              </a:ext>
            </a:extLst>
          </p:cNvPr>
          <p:cNvSpPr/>
          <p:nvPr/>
        </p:nvSpPr>
        <p:spPr>
          <a:xfrm>
            <a:off x="11187737" y="3085483"/>
            <a:ext cx="115776" cy="99807"/>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riangle 23">
            <a:extLst>
              <a:ext uri="{FF2B5EF4-FFF2-40B4-BE49-F238E27FC236}">
                <a16:creationId xmlns:a16="http://schemas.microsoft.com/office/drawing/2014/main" id="{98C036AB-47BE-1350-B579-777AC8410BEB}"/>
              </a:ext>
            </a:extLst>
          </p:cNvPr>
          <p:cNvSpPr/>
          <p:nvPr/>
        </p:nvSpPr>
        <p:spPr>
          <a:xfrm>
            <a:off x="8573331" y="2899784"/>
            <a:ext cx="115776" cy="99807"/>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F39EBEDF-AAF3-73D1-F3A0-C16CDAB0FA4C}"/>
              </a:ext>
            </a:extLst>
          </p:cNvPr>
          <p:cNvSpPr txBox="1"/>
          <p:nvPr/>
        </p:nvSpPr>
        <p:spPr>
          <a:xfrm>
            <a:off x="5909116" y="6240127"/>
            <a:ext cx="254647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N" sz="9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BASE: Total Who Think about C</a:t>
            </a:r>
            <a:r>
              <a:rPr kumimoji="0" lang="en-US" sz="9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o</a:t>
            </a:r>
            <a:r>
              <a:rPr kumimoji="0" lang="en-CN" sz="9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mpanies Behind Brands (All, Most, Some of the Time)</a:t>
            </a:r>
          </a:p>
        </p:txBody>
      </p:sp>
      <p:sp>
        <p:nvSpPr>
          <p:cNvPr id="3" name="TextBox 2">
            <a:extLst>
              <a:ext uri="{FF2B5EF4-FFF2-40B4-BE49-F238E27FC236}">
                <a16:creationId xmlns:a16="http://schemas.microsoft.com/office/drawing/2014/main" id="{EDE0B926-4298-61E7-BACC-7A2A2BAF9544}"/>
              </a:ext>
            </a:extLst>
          </p:cNvPr>
          <p:cNvSpPr txBox="1"/>
          <p:nvPr/>
        </p:nvSpPr>
        <p:spPr>
          <a:xfrm>
            <a:off x="11353998" y="3577551"/>
            <a:ext cx="684803" cy="41549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N" sz="105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Asia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N" sz="105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Average</a:t>
            </a:r>
            <a:endParaRPr kumimoji="0" lang="en-CN" sz="8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endParaRPr>
          </a:p>
        </p:txBody>
      </p:sp>
    </p:spTree>
    <p:extLst>
      <p:ext uri="{BB962C8B-B14F-4D97-AF65-F5344CB8AC3E}">
        <p14:creationId xmlns:p14="http://schemas.microsoft.com/office/powerpoint/2010/main" val="26849773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3A98108-5C9E-C645-D46F-6623946B3E0D}"/>
              </a:ext>
            </a:extLst>
          </p:cNvPr>
          <p:cNvSpPr txBox="1"/>
          <p:nvPr/>
        </p:nvSpPr>
        <p:spPr>
          <a:xfrm>
            <a:off x="491879" y="467553"/>
            <a:ext cx="1065025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N" sz="4000" b="1" i="0" u="none" strike="noStrike" kern="1200" cap="none" spc="0" normalizeH="0" baseline="0" noProof="0" dirty="0">
                <a:ln>
                  <a:noFill/>
                </a:ln>
                <a:solidFill>
                  <a:srgbClr val="FF0000"/>
                </a:solidFill>
                <a:effectLst/>
                <a:uLnTx/>
                <a:uFillTx/>
                <a:latin typeface="Bahnschrift" panose="020B0502040204020203" pitchFamily="34" charset="0"/>
                <a:ea typeface="+mn-ea"/>
                <a:cs typeface="+mn-cs"/>
              </a:rPr>
              <a:t>EXPERT VOICE</a:t>
            </a:r>
          </a:p>
        </p:txBody>
      </p:sp>
      <p:cxnSp>
        <p:nvCxnSpPr>
          <p:cNvPr id="12" name="Straight Connector 11">
            <a:extLst>
              <a:ext uri="{FF2B5EF4-FFF2-40B4-BE49-F238E27FC236}">
                <a16:creationId xmlns:a16="http://schemas.microsoft.com/office/drawing/2014/main" id="{761ECA43-4350-E41A-C215-B791E1E1AE2C}"/>
              </a:ext>
            </a:extLst>
          </p:cNvPr>
          <p:cNvCxnSpPr>
            <a:cxnSpLocks/>
          </p:cNvCxnSpPr>
          <p:nvPr/>
        </p:nvCxnSpPr>
        <p:spPr>
          <a:xfrm>
            <a:off x="206062" y="6658377"/>
            <a:ext cx="11062954"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13" name="Picture 7" descr="Picture 7">
            <a:extLst>
              <a:ext uri="{FF2B5EF4-FFF2-40B4-BE49-F238E27FC236}">
                <a16:creationId xmlns:a16="http://schemas.microsoft.com/office/drawing/2014/main" id="{3ED449AA-88A3-1F4A-72EF-EFF60672F1AE}"/>
              </a:ext>
            </a:extLst>
          </p:cNvPr>
          <p:cNvPicPr>
            <a:picLocks noChangeAspect="1"/>
          </p:cNvPicPr>
          <p:nvPr/>
        </p:nvPicPr>
        <p:blipFill>
          <a:blip r:embed="rId2"/>
          <a:stretch>
            <a:fillRect/>
          </a:stretch>
        </p:blipFill>
        <p:spPr>
          <a:xfrm>
            <a:off x="11356263" y="6563469"/>
            <a:ext cx="570474" cy="164058"/>
          </a:xfrm>
          <a:prstGeom prst="rect">
            <a:avLst/>
          </a:prstGeom>
          <a:ln w="12700" cap="flat">
            <a:noFill/>
            <a:miter lim="400000"/>
          </a:ln>
          <a:effectLst/>
        </p:spPr>
      </p:pic>
      <p:sp>
        <p:nvSpPr>
          <p:cNvPr id="2" name="Rectangle 1">
            <a:extLst>
              <a:ext uri="{FF2B5EF4-FFF2-40B4-BE49-F238E27FC236}">
                <a16:creationId xmlns:a16="http://schemas.microsoft.com/office/drawing/2014/main" id="{F8D0EE8C-9720-9A40-D12B-AD00A1DF91A6}"/>
              </a:ext>
            </a:extLst>
          </p:cNvPr>
          <p:cNvSpPr/>
          <p:nvPr/>
        </p:nvSpPr>
        <p:spPr>
          <a:xfrm>
            <a:off x="11113" y="329053"/>
            <a:ext cx="424800" cy="89255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13ADBAB1-C7BA-0C96-EA25-F11DA97D9D23}"/>
              </a:ext>
            </a:extLst>
          </p:cNvPr>
          <p:cNvSpPr/>
          <p:nvPr/>
        </p:nvSpPr>
        <p:spPr>
          <a:xfrm>
            <a:off x="6309962" y="783513"/>
            <a:ext cx="5348637" cy="5348637"/>
          </a:xfrm>
          <a:prstGeom prst="ellipse">
            <a:avLst/>
          </a:prstGeom>
          <a:blipFill dpi="0" rotWithShape="1">
            <a:blip r:embed="rId3">
              <a:extLst>
                <a:ext uri="{BEBA8EAE-BF5A-486C-A8C5-ECC9F3942E4B}">
                  <a14:imgProps xmlns:a14="http://schemas.microsoft.com/office/drawing/2010/main">
                    <a14:imgLayer r:embed="rId4">
                      <a14:imgEffect>
                        <a14:brightnessContrast bright="-2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dirty="0"/>
          </a:p>
        </p:txBody>
      </p:sp>
      <p:sp>
        <p:nvSpPr>
          <p:cNvPr id="6" name="TextBox 5">
            <a:extLst>
              <a:ext uri="{FF2B5EF4-FFF2-40B4-BE49-F238E27FC236}">
                <a16:creationId xmlns:a16="http://schemas.microsoft.com/office/drawing/2014/main" id="{B365B297-C13A-653F-044F-1111B738F9F9}"/>
              </a:ext>
            </a:extLst>
          </p:cNvPr>
          <p:cNvSpPr txBox="1"/>
          <p:nvPr/>
        </p:nvSpPr>
        <p:spPr>
          <a:xfrm>
            <a:off x="491878" y="2227686"/>
            <a:ext cx="5495563" cy="3077766"/>
          </a:xfrm>
          <a:prstGeom prst="rect">
            <a:avLst/>
          </a:prstGeom>
          <a:noFill/>
        </p:spPr>
        <p:txBody>
          <a:bodyPr wrap="square">
            <a:spAutoFit/>
          </a:bodyPr>
          <a:lstStyle/>
          <a:p>
            <a:r>
              <a:rPr lang="en-US" dirty="0">
                <a:latin typeface="Franklin Gothic Book" panose="020B0503020102020204" pitchFamily="34" charset="0"/>
              </a:rPr>
              <a:t>“Consumers appreciate the efforts of companies in nation-building, especially in third-world countries such as ours where the government is challenged on many fronts. Patriarch companies such as Ayala, San Miguel and SM continue to support with efforts in infrastructure, sustainability, agriculture, healthcare, education and disaster response.”</a:t>
            </a:r>
            <a:endParaRPr lang="en-US" b="0" u="none" strike="noStrike" dirty="0">
              <a:solidFill>
                <a:srgbClr val="000000"/>
              </a:solidFill>
              <a:effectLst/>
              <a:latin typeface="Franklin Gothic Book" panose="020B0503020102020204" pitchFamily="34" charset="0"/>
            </a:endParaRPr>
          </a:p>
          <a:p>
            <a:endParaRPr lang="en-US" sz="2000" dirty="0">
              <a:solidFill>
                <a:srgbClr val="000000"/>
              </a:solidFill>
              <a:latin typeface="Franklin Gothic Book" panose="020B0503020102020204" pitchFamily="34" charset="0"/>
            </a:endParaRPr>
          </a:p>
          <a:p>
            <a:r>
              <a:rPr lang="en-US" sz="2400" b="1" dirty="0">
                <a:solidFill>
                  <a:srgbClr val="000000"/>
                </a:solidFill>
                <a:latin typeface="Bahnschrift" panose="020B0502040204020203" pitchFamily="34" charset="0"/>
              </a:rPr>
              <a:t>FRANCINE KAHN-GONZALEZ</a:t>
            </a:r>
          </a:p>
          <a:p>
            <a:r>
              <a:rPr lang="en-US" sz="1200" dirty="0">
                <a:solidFill>
                  <a:srgbClr val="000000"/>
                </a:solidFill>
                <a:latin typeface="Franklin Gothic Book" panose="020B0503020102020204" pitchFamily="34" charset="0"/>
              </a:rPr>
              <a:t>Chief Executive Officer</a:t>
            </a:r>
          </a:p>
          <a:p>
            <a:r>
              <a:rPr lang="en-US" sz="1200" dirty="0">
                <a:solidFill>
                  <a:srgbClr val="000000"/>
                </a:solidFill>
                <a:latin typeface="Franklin Gothic Book" panose="020B0503020102020204" pitchFamily="34" charset="0"/>
              </a:rPr>
              <a:t>BBDO GUERRERO</a:t>
            </a:r>
            <a:endParaRPr lang="en-CN" sz="1600" dirty="0">
              <a:latin typeface="Franklin Gothic Book" panose="020B0503020102020204" pitchFamily="34" charset="0"/>
            </a:endParaRPr>
          </a:p>
        </p:txBody>
      </p:sp>
    </p:spTree>
    <p:extLst>
      <p:ext uri="{BB962C8B-B14F-4D97-AF65-F5344CB8AC3E}">
        <p14:creationId xmlns:p14="http://schemas.microsoft.com/office/powerpoint/2010/main" val="5163086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CF53B6F-6146-199A-96BC-A03506E38938}"/>
              </a:ext>
            </a:extLst>
          </p:cNvPr>
          <p:cNvCxnSpPr>
            <a:cxnSpLocks/>
          </p:cNvCxnSpPr>
          <p:nvPr/>
        </p:nvCxnSpPr>
        <p:spPr>
          <a:xfrm>
            <a:off x="206062" y="6658377"/>
            <a:ext cx="1106295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8375F8D-D136-260C-7342-54B84EFD5CED}"/>
              </a:ext>
            </a:extLst>
          </p:cNvPr>
          <p:cNvSpPr txBox="1"/>
          <p:nvPr/>
        </p:nvSpPr>
        <p:spPr>
          <a:xfrm>
            <a:off x="11243616" y="6481405"/>
            <a:ext cx="766557" cy="3539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N" sz="1700" b="1" i="0" u="none" strike="noStrike" kern="1200" cap="none" spc="-150" normalizeH="0" baseline="0" noProof="0" dirty="0">
                <a:ln>
                  <a:noFill/>
                </a:ln>
                <a:solidFill>
                  <a:prstClr val="white"/>
                </a:solidFill>
                <a:effectLst/>
                <a:uLnTx/>
                <a:uFillTx/>
                <a:latin typeface="Gotham Black" pitchFamily="2" charset="0"/>
                <a:ea typeface="+mn-ea"/>
                <a:cs typeface="Gotham Black" pitchFamily="2" charset="0"/>
              </a:rPr>
              <a:t>BBDO</a:t>
            </a:r>
          </a:p>
        </p:txBody>
      </p:sp>
      <p:sp>
        <p:nvSpPr>
          <p:cNvPr id="8" name="Rectangle 7">
            <a:extLst>
              <a:ext uri="{FF2B5EF4-FFF2-40B4-BE49-F238E27FC236}">
                <a16:creationId xmlns:a16="http://schemas.microsoft.com/office/drawing/2014/main" id="{B7C0DD20-D37E-53FF-3E5B-640DDF787856}"/>
              </a:ext>
            </a:extLst>
          </p:cNvPr>
          <p:cNvSpPr/>
          <p:nvPr/>
        </p:nvSpPr>
        <p:spPr>
          <a:xfrm>
            <a:off x="1577582" y="2414264"/>
            <a:ext cx="138675" cy="2199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13A98108-5C9E-C645-D46F-6623946B3E0D}"/>
              </a:ext>
            </a:extLst>
          </p:cNvPr>
          <p:cNvSpPr txBox="1"/>
          <p:nvPr/>
        </p:nvSpPr>
        <p:spPr>
          <a:xfrm>
            <a:off x="1823929" y="2339299"/>
            <a:ext cx="8134262" cy="23698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N" sz="2800" b="1" i="0" u="none" strike="noStrike" kern="1200" cap="none" spc="0" normalizeH="0" baseline="0" noProof="0" dirty="0">
                <a:ln>
                  <a:noFill/>
                </a:ln>
                <a:solidFill>
                  <a:prstClr val="white"/>
                </a:solidFill>
                <a:effectLst/>
                <a:uLnTx/>
                <a:uFillTx/>
                <a:latin typeface="Bahnschrift" panose="020B0502040204020203" pitchFamily="34" charset="0"/>
                <a:ea typeface="+mn-ea"/>
                <a:cs typeface="+mn-cs"/>
              </a:rPr>
              <a:t>IN SUMMARY:</a:t>
            </a:r>
            <a:endParaRPr kumimoji="0" lang="en-CN" sz="4000" b="1" i="0" u="none" strike="noStrike" kern="1200" cap="none" spc="0" normalizeH="0" baseline="0" noProof="0" dirty="0">
              <a:ln>
                <a:noFill/>
              </a:ln>
              <a:solidFill>
                <a:prstClr val="white"/>
              </a:solidFill>
              <a:effectLst/>
              <a:uLnTx/>
              <a:uFillTx/>
              <a:latin typeface="Bahnschrift" panose="020B05020402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N" sz="4000" b="1" dirty="0">
                <a:solidFill>
                  <a:prstClr val="white"/>
                </a:solidFill>
                <a:latin typeface="Bahnschrift" panose="020B0502040204020203" pitchFamily="34" charset="0"/>
              </a:rPr>
              <a:t>WHAT DO THESE TRENDS MEAN FOR THE FUTURE OF BRANDS AND MARKETING?</a:t>
            </a:r>
            <a:endParaRPr kumimoji="0" lang="en-CN" sz="4000" b="1" i="0" u="none" strike="noStrike" kern="1200" cap="none" spc="0" normalizeH="0" baseline="0" noProof="0" dirty="0">
              <a:ln>
                <a:noFill/>
              </a:ln>
              <a:solidFill>
                <a:prstClr val="white"/>
              </a:solidFill>
              <a:effectLst/>
              <a:uLnTx/>
              <a:uFillTx/>
              <a:latin typeface="Bahnschrift" panose="020B0502040204020203" pitchFamily="34" charset="0"/>
              <a:ea typeface="+mn-ea"/>
              <a:cs typeface="+mn-cs"/>
            </a:endParaRPr>
          </a:p>
        </p:txBody>
      </p:sp>
    </p:spTree>
    <p:extLst>
      <p:ext uri="{BB962C8B-B14F-4D97-AF65-F5344CB8AC3E}">
        <p14:creationId xmlns:p14="http://schemas.microsoft.com/office/powerpoint/2010/main" val="2658866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EDA88677-64E5-5D7E-60FE-1E1807EEC8F7}"/>
              </a:ext>
            </a:extLst>
          </p:cNvPr>
          <p:cNvCxnSpPr>
            <a:cxnSpLocks/>
          </p:cNvCxnSpPr>
          <p:nvPr/>
        </p:nvCxnSpPr>
        <p:spPr>
          <a:xfrm>
            <a:off x="2755900" y="6660465"/>
            <a:ext cx="851311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46" name="Picture 7" descr="Picture 7">
            <a:extLst>
              <a:ext uri="{FF2B5EF4-FFF2-40B4-BE49-F238E27FC236}">
                <a16:creationId xmlns:a16="http://schemas.microsoft.com/office/drawing/2014/main" id="{205B03A9-AB82-D41C-2973-035BE70C7B19}"/>
              </a:ext>
            </a:extLst>
          </p:cNvPr>
          <p:cNvPicPr>
            <a:picLocks noChangeAspect="1"/>
          </p:cNvPicPr>
          <p:nvPr/>
        </p:nvPicPr>
        <p:blipFill>
          <a:blip r:embed="rId2"/>
          <a:stretch>
            <a:fillRect/>
          </a:stretch>
        </p:blipFill>
        <p:spPr>
          <a:xfrm>
            <a:off x="11356263" y="6563469"/>
            <a:ext cx="570474" cy="164058"/>
          </a:xfrm>
          <a:prstGeom prst="rect">
            <a:avLst/>
          </a:prstGeom>
          <a:ln w="12700" cap="flat">
            <a:noFill/>
            <a:miter lim="400000"/>
          </a:ln>
          <a:effectLst/>
        </p:spPr>
      </p:pic>
      <p:sp>
        <p:nvSpPr>
          <p:cNvPr id="12" name="TextBox 11">
            <a:extLst>
              <a:ext uri="{FF2B5EF4-FFF2-40B4-BE49-F238E27FC236}">
                <a16:creationId xmlns:a16="http://schemas.microsoft.com/office/drawing/2014/main" id="{D9F87C0E-5B5A-ECB0-C203-0384389E55F0}"/>
              </a:ext>
            </a:extLst>
          </p:cNvPr>
          <p:cNvSpPr txBox="1"/>
          <p:nvPr/>
        </p:nvSpPr>
        <p:spPr>
          <a:xfrm>
            <a:off x="3182813" y="5246837"/>
            <a:ext cx="8513117" cy="1107996"/>
          </a:xfrm>
          <a:prstGeom prst="rect">
            <a:avLst/>
          </a:prstGeom>
          <a:noFill/>
        </p:spPr>
        <p:txBody>
          <a:bodyPr wrap="square" rtlCol="0">
            <a:spAutoFit/>
          </a:bodyPr>
          <a:lstStyle/>
          <a:p>
            <a:r>
              <a:rPr lang="en-CN" b="1" dirty="0">
                <a:solidFill>
                  <a:srgbClr val="FF0000"/>
                </a:solidFill>
                <a:latin typeface="Bahnschrift" panose="020B0502040204020203" pitchFamily="34" charset="0"/>
              </a:rPr>
              <a:t>BRAND PURPOSE IN ASIA WILL HAVE ASIAN CHARACTERSTICS. </a:t>
            </a:r>
            <a:r>
              <a:rPr lang="en-CN" sz="1600" dirty="0">
                <a:latin typeface="Franklin Gothic Book" panose="020B0503020102020204" pitchFamily="34" charset="0"/>
              </a:rPr>
              <a:t>Brand purpose in Asia can never exist in a vacuum. A brand’s purpose – to be relevant to the region’s consumers – will always need to be rooted in what the product or service is supposed to functionally deliver. It also needs to be supplemented by rational/functional content along the customer journey.</a:t>
            </a:r>
            <a:endParaRPr lang="en-CN" sz="1400" dirty="0">
              <a:latin typeface="Franklin Gothic Book" panose="020B0503020102020204" pitchFamily="34" charset="0"/>
            </a:endParaRPr>
          </a:p>
        </p:txBody>
      </p:sp>
      <p:sp>
        <p:nvSpPr>
          <p:cNvPr id="14" name="Rectangle 13">
            <a:extLst>
              <a:ext uri="{FF2B5EF4-FFF2-40B4-BE49-F238E27FC236}">
                <a16:creationId xmlns:a16="http://schemas.microsoft.com/office/drawing/2014/main" id="{555103F4-D8C8-E01E-6B61-A72EC167C81E}"/>
              </a:ext>
            </a:extLst>
          </p:cNvPr>
          <p:cNvSpPr/>
          <p:nvPr/>
        </p:nvSpPr>
        <p:spPr>
          <a:xfrm>
            <a:off x="11113" y="0"/>
            <a:ext cx="2744787"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27" name="Rectangle 26">
            <a:extLst>
              <a:ext uri="{FF2B5EF4-FFF2-40B4-BE49-F238E27FC236}">
                <a16:creationId xmlns:a16="http://schemas.microsoft.com/office/drawing/2014/main" id="{952B099E-B8E8-7AD9-BF98-BD086A83D6B3}"/>
              </a:ext>
            </a:extLst>
          </p:cNvPr>
          <p:cNvSpPr/>
          <p:nvPr/>
        </p:nvSpPr>
        <p:spPr>
          <a:xfrm>
            <a:off x="3070342" y="5332413"/>
            <a:ext cx="169478" cy="21574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5" name="Straight Connector 34">
            <a:extLst>
              <a:ext uri="{FF2B5EF4-FFF2-40B4-BE49-F238E27FC236}">
                <a16:creationId xmlns:a16="http://schemas.microsoft.com/office/drawing/2014/main" id="{DD2A578A-ADF0-6B2B-C429-E42E85985BD4}"/>
              </a:ext>
            </a:extLst>
          </p:cNvPr>
          <p:cNvCxnSpPr>
            <a:cxnSpLocks/>
          </p:cNvCxnSpPr>
          <p:nvPr/>
        </p:nvCxnSpPr>
        <p:spPr>
          <a:xfrm>
            <a:off x="183098" y="6660465"/>
            <a:ext cx="257280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C226FB6-5C52-DBF4-C469-CB430465ABED}"/>
              </a:ext>
            </a:extLst>
          </p:cNvPr>
          <p:cNvSpPr txBox="1"/>
          <p:nvPr/>
        </p:nvSpPr>
        <p:spPr>
          <a:xfrm>
            <a:off x="3194535" y="419383"/>
            <a:ext cx="8875487" cy="1138773"/>
          </a:xfrm>
          <a:prstGeom prst="rect">
            <a:avLst/>
          </a:prstGeom>
          <a:noFill/>
        </p:spPr>
        <p:txBody>
          <a:bodyPr wrap="square" rtlCol="0">
            <a:spAutoFit/>
          </a:bodyPr>
          <a:lstStyle/>
          <a:p>
            <a:r>
              <a:rPr lang="en-CN" b="1" dirty="0">
                <a:solidFill>
                  <a:srgbClr val="FF0000"/>
                </a:solidFill>
                <a:latin typeface="Bahnschrift" panose="020B0502040204020203" pitchFamily="34" charset="0"/>
              </a:rPr>
              <a:t>CLIMATE CHANGE </a:t>
            </a:r>
            <a:r>
              <a:rPr lang="nb-NO" b="1" dirty="0">
                <a:solidFill>
                  <a:srgbClr val="FF0000"/>
                </a:solidFill>
                <a:latin typeface="Bahnschrift" panose="020B0502040204020203" pitchFamily="34" charset="0"/>
              </a:rPr>
              <a:t>TO</a:t>
            </a:r>
            <a:r>
              <a:rPr lang="nb-NO" b="1" dirty="0">
                <a:solidFill>
                  <a:schemeClr val="accent4">
                    <a:lumMod val="75000"/>
                  </a:schemeClr>
                </a:solidFill>
                <a:latin typeface="Bahnschrift" panose="020B0502040204020203" pitchFamily="34" charset="0"/>
              </a:rPr>
              <a:t> </a:t>
            </a:r>
            <a:r>
              <a:rPr lang="en-CN" b="1" dirty="0">
                <a:solidFill>
                  <a:srgbClr val="FF0000"/>
                </a:solidFill>
                <a:latin typeface="Bahnschrift" panose="020B0502040204020203" pitchFamily="34" charset="0"/>
              </a:rPr>
              <a:t>LIKELY SPE</a:t>
            </a:r>
            <a:r>
              <a:rPr lang="nb-NO" b="1" dirty="0">
                <a:solidFill>
                  <a:srgbClr val="FF0000"/>
                </a:solidFill>
                <a:latin typeface="Bahnschrift" panose="020B0502040204020203" pitchFamily="34" charset="0"/>
              </a:rPr>
              <a:t>E</a:t>
            </a:r>
            <a:r>
              <a:rPr lang="en-CN" b="1" dirty="0">
                <a:solidFill>
                  <a:srgbClr val="FF0000"/>
                </a:solidFill>
                <a:latin typeface="Bahnschrift" panose="020B0502040204020203" pitchFamily="34" charset="0"/>
              </a:rPr>
              <a:t>D UP THE IMPORTANCE OF BRAND PURPOSE. </a:t>
            </a:r>
            <a:r>
              <a:rPr lang="en-CN" sz="1600" dirty="0">
                <a:latin typeface="Franklin Gothic Book" panose="020B0503020102020204" pitchFamily="34" charset="0"/>
              </a:rPr>
              <a:t>As the effects of global warming intensifies, more consumers will look to brands to embrace a sense of urgency and be part of the solution rather than the problem</a:t>
            </a:r>
            <a:r>
              <a:rPr lang="en-GB" sz="1600" b="0" i="0" dirty="0">
                <a:solidFill>
                  <a:srgbClr val="000000"/>
                </a:solidFill>
                <a:effectLst/>
                <a:latin typeface="Franklin Gothic Book" panose="020B0503020102020204" pitchFamily="34" charset="0"/>
              </a:rPr>
              <a:t> When this happens, brand </a:t>
            </a:r>
            <a:r>
              <a:rPr lang="en-GB" sz="1600" dirty="0">
                <a:latin typeface="Franklin Gothic Book" panose="020B0503020102020204" pitchFamily="34" charset="0"/>
              </a:rPr>
              <a:t>purpose </a:t>
            </a:r>
            <a:r>
              <a:rPr lang="en-GB" sz="1600" b="0" i="0" dirty="0">
                <a:effectLst/>
                <a:latin typeface="Franklin Gothic Book" panose="020B0503020102020204" pitchFamily="34" charset="0"/>
              </a:rPr>
              <a:t>will significantly impact brand and customer relations much more than now.</a:t>
            </a:r>
            <a:endParaRPr lang="en-CN" dirty="0">
              <a:latin typeface="Franklin Gothic Book" panose="020B0503020102020204" pitchFamily="34" charset="0"/>
            </a:endParaRPr>
          </a:p>
        </p:txBody>
      </p:sp>
      <p:sp>
        <p:nvSpPr>
          <p:cNvPr id="5" name="Rectangle 4">
            <a:extLst>
              <a:ext uri="{FF2B5EF4-FFF2-40B4-BE49-F238E27FC236}">
                <a16:creationId xmlns:a16="http://schemas.microsoft.com/office/drawing/2014/main" id="{82108059-B8F4-56BB-8DAD-F31B05D4EF5A}"/>
              </a:ext>
            </a:extLst>
          </p:cNvPr>
          <p:cNvSpPr/>
          <p:nvPr/>
        </p:nvSpPr>
        <p:spPr>
          <a:xfrm>
            <a:off x="3067450" y="475319"/>
            <a:ext cx="169478" cy="21574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C30C55B-5939-7356-4182-53A042234FA7}"/>
              </a:ext>
            </a:extLst>
          </p:cNvPr>
          <p:cNvSpPr txBox="1"/>
          <p:nvPr/>
        </p:nvSpPr>
        <p:spPr>
          <a:xfrm>
            <a:off x="3182812" y="3577939"/>
            <a:ext cx="8776403" cy="1384995"/>
          </a:xfrm>
          <a:prstGeom prst="rect">
            <a:avLst/>
          </a:prstGeom>
          <a:noFill/>
        </p:spPr>
        <p:txBody>
          <a:bodyPr wrap="square" rtlCol="0">
            <a:spAutoFit/>
          </a:bodyPr>
          <a:lstStyle/>
          <a:p>
            <a:r>
              <a:rPr lang="en-CN" b="1" dirty="0">
                <a:solidFill>
                  <a:srgbClr val="FF0000"/>
                </a:solidFill>
                <a:latin typeface="Bahnschrift" panose="020B0502040204020203" pitchFamily="34" charset="0"/>
              </a:rPr>
              <a:t>BRANDS WILL INCREASINGLY</a:t>
            </a:r>
            <a:r>
              <a:rPr lang="en-CN" b="1" dirty="0">
                <a:solidFill>
                  <a:schemeClr val="accent4">
                    <a:lumMod val="75000"/>
                  </a:schemeClr>
                </a:solidFill>
                <a:latin typeface="Bahnschrift" panose="020B0502040204020203" pitchFamily="34" charset="0"/>
              </a:rPr>
              <a:t> </a:t>
            </a:r>
            <a:r>
              <a:rPr lang="en-GB" b="1" i="0" dirty="0">
                <a:solidFill>
                  <a:srgbClr val="FF0000"/>
                </a:solidFill>
                <a:effectLst/>
                <a:latin typeface="Bahnschrift" panose="020B0502040204020203" pitchFamily="34" charset="0"/>
              </a:rPr>
              <a:t>HAVE THE SAME ACCOUNTABILITY </a:t>
            </a:r>
            <a:r>
              <a:rPr lang="en-CN" b="1" dirty="0">
                <a:solidFill>
                  <a:srgbClr val="FF0000"/>
                </a:solidFill>
                <a:latin typeface="Bahnschrift" panose="020B0502040204020203" pitchFamily="34" charset="0"/>
              </a:rPr>
              <a:t>AS QUASI-GOVERNMENT BODIES. </a:t>
            </a:r>
            <a:r>
              <a:rPr lang="en-CN" sz="1600" dirty="0">
                <a:latin typeface="Franklin Gothic Book" panose="020B0503020102020204" pitchFamily="34" charset="0"/>
              </a:rPr>
              <a:t>This is especially true in the developing regions of Asia where citizens already expect brands to step up and fill gaps which public governance systems often cannot. In this sense, consumers </a:t>
            </a:r>
            <a:r>
              <a:rPr lang="en-US" sz="1600" dirty="0">
                <a:latin typeface="Franklin Gothic Book" panose="020B0503020102020204" pitchFamily="34" charset="0"/>
              </a:rPr>
              <a:t>there</a:t>
            </a:r>
            <a:r>
              <a:rPr lang="en-CN" sz="1600" dirty="0">
                <a:latin typeface="Franklin Gothic Book" panose="020B0503020102020204" pitchFamily="34" charset="0"/>
              </a:rPr>
              <a:t> will continue to expect brands to embrace the same agenda as governments.</a:t>
            </a:r>
          </a:p>
        </p:txBody>
      </p:sp>
      <p:sp>
        <p:nvSpPr>
          <p:cNvPr id="8" name="Rectangle 7">
            <a:extLst>
              <a:ext uri="{FF2B5EF4-FFF2-40B4-BE49-F238E27FC236}">
                <a16:creationId xmlns:a16="http://schemas.microsoft.com/office/drawing/2014/main" id="{2C9A660E-F320-7645-6C67-8BA8699E0157}"/>
              </a:ext>
            </a:extLst>
          </p:cNvPr>
          <p:cNvSpPr/>
          <p:nvPr/>
        </p:nvSpPr>
        <p:spPr>
          <a:xfrm>
            <a:off x="3055728" y="3667867"/>
            <a:ext cx="169478" cy="21574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BAC4BE23-9541-0D25-2BE6-C416BB6F7E12}"/>
              </a:ext>
            </a:extLst>
          </p:cNvPr>
          <p:cNvSpPr txBox="1"/>
          <p:nvPr/>
        </p:nvSpPr>
        <p:spPr>
          <a:xfrm>
            <a:off x="3182813" y="1829175"/>
            <a:ext cx="8776402" cy="1415772"/>
          </a:xfrm>
          <a:prstGeom prst="rect">
            <a:avLst/>
          </a:prstGeom>
          <a:noFill/>
        </p:spPr>
        <p:txBody>
          <a:bodyPr wrap="square" rtlCol="0">
            <a:spAutoFit/>
          </a:bodyPr>
          <a:lstStyle/>
          <a:p>
            <a:r>
              <a:rPr lang="en-CN" b="1" dirty="0">
                <a:solidFill>
                  <a:srgbClr val="FF0000"/>
                </a:solidFill>
                <a:latin typeface="Bahnschrift" panose="020B0502040204020203" pitchFamily="34" charset="0"/>
              </a:rPr>
              <a:t>BRAND PURPOSE WILL BECOME </a:t>
            </a:r>
            <a:r>
              <a:rPr lang="nb-NO" b="1" dirty="0">
                <a:solidFill>
                  <a:srgbClr val="FF0000"/>
                </a:solidFill>
                <a:latin typeface="Bahnschrift" panose="020B0502040204020203" pitchFamily="34" charset="0"/>
              </a:rPr>
              <a:t>´</a:t>
            </a:r>
            <a:r>
              <a:rPr lang="en-CN" b="1" dirty="0">
                <a:solidFill>
                  <a:srgbClr val="FF0000"/>
                </a:solidFill>
                <a:latin typeface="Bahnschrift" panose="020B0502040204020203" pitchFamily="34" charset="0"/>
              </a:rPr>
              <a:t>DE RIGUEUR</a:t>
            </a:r>
            <a:r>
              <a:rPr lang="en-NO" b="1" dirty="0">
                <a:solidFill>
                  <a:srgbClr val="FF0000"/>
                </a:solidFill>
                <a:latin typeface="Bahnschrift" panose="020B0502040204020203" pitchFamily="34" charset="0"/>
              </a:rPr>
              <a:t>`</a:t>
            </a:r>
            <a:r>
              <a:rPr lang="en-CN" b="1" dirty="0">
                <a:solidFill>
                  <a:srgbClr val="FF0000"/>
                </a:solidFill>
                <a:latin typeface="Bahnschrift" panose="020B0502040204020203" pitchFamily="34" charset="0"/>
              </a:rPr>
              <a:t> FOR MARKETERS AS GEN Z </a:t>
            </a:r>
            <a:r>
              <a:rPr lang="nb-NO" b="1" dirty="0">
                <a:solidFill>
                  <a:srgbClr val="FF0000"/>
                </a:solidFill>
                <a:latin typeface="Bahnschrift" panose="020B0502040204020203" pitchFamily="34" charset="0"/>
              </a:rPr>
              <a:t>ASIAN </a:t>
            </a:r>
            <a:r>
              <a:rPr lang="en-CN" b="1" dirty="0">
                <a:solidFill>
                  <a:srgbClr val="FF0000"/>
                </a:solidFill>
                <a:latin typeface="Bahnschrift" panose="020B0502040204020203" pitchFamily="34" charset="0"/>
              </a:rPr>
              <a:t>CONSUMERS COME OF AGE AND TAKE OVER SOCIETY. </a:t>
            </a:r>
            <a:r>
              <a:rPr lang="en-CN" sz="1600" dirty="0">
                <a:latin typeface="Franklin Gothic Book" panose="020B0503020102020204" pitchFamily="34" charset="0"/>
              </a:rPr>
              <a:t>While traditional mindsets and narratives still persist in the region, </a:t>
            </a:r>
            <a:r>
              <a:rPr lang="en-GB" sz="1600" b="0" i="0" dirty="0">
                <a:solidFill>
                  <a:srgbClr val="000000"/>
                </a:solidFill>
                <a:effectLst/>
                <a:latin typeface="Franklin Gothic Book" panose="020B0503020102020204" pitchFamily="34" charset="0"/>
              </a:rPr>
              <a:t>those under 25 </a:t>
            </a:r>
            <a:r>
              <a:rPr lang="en-GB" sz="1600" b="0" i="0" dirty="0">
                <a:effectLst/>
                <a:latin typeface="Franklin Gothic Book" panose="020B0503020102020204" pitchFamily="34" charset="0"/>
              </a:rPr>
              <a:t>demonstrate progressive voices on issues like LGBT+ acceptance and advocacy.</a:t>
            </a:r>
            <a:r>
              <a:rPr lang="en-GB" sz="1800" b="0" i="0" dirty="0">
                <a:effectLst/>
                <a:latin typeface="Franklin Gothic Book" panose="020B0503020102020204" pitchFamily="34" charset="0"/>
              </a:rPr>
              <a:t> </a:t>
            </a:r>
            <a:r>
              <a:rPr lang="en-CN" sz="1600" dirty="0">
                <a:latin typeface="Franklin Gothic Book" panose="020B0503020102020204" pitchFamily="34" charset="0"/>
              </a:rPr>
              <a:t>They will expect brands to be their voice, and brands that do not stand for a social purpose will lose social currency.</a:t>
            </a:r>
          </a:p>
        </p:txBody>
      </p:sp>
      <p:sp>
        <p:nvSpPr>
          <p:cNvPr id="11" name="Rectangle 10">
            <a:extLst>
              <a:ext uri="{FF2B5EF4-FFF2-40B4-BE49-F238E27FC236}">
                <a16:creationId xmlns:a16="http://schemas.microsoft.com/office/drawing/2014/main" id="{3E4C3BFF-0931-464D-193F-9C8B985230C1}"/>
              </a:ext>
            </a:extLst>
          </p:cNvPr>
          <p:cNvSpPr/>
          <p:nvPr/>
        </p:nvSpPr>
        <p:spPr>
          <a:xfrm>
            <a:off x="3070342" y="1913421"/>
            <a:ext cx="169478" cy="21574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N"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40820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806D02A5-ED13-05E1-6F8E-F3A932F68472}"/>
              </a:ext>
            </a:extLst>
          </p:cNvPr>
          <p:cNvCxnSpPr>
            <a:cxnSpLocks/>
          </p:cNvCxnSpPr>
          <p:nvPr/>
        </p:nvCxnSpPr>
        <p:spPr>
          <a:xfrm>
            <a:off x="206062" y="6658377"/>
            <a:ext cx="11062954"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37" name="Picture 7" descr="Picture 7">
            <a:extLst>
              <a:ext uri="{FF2B5EF4-FFF2-40B4-BE49-F238E27FC236}">
                <a16:creationId xmlns:a16="http://schemas.microsoft.com/office/drawing/2014/main" id="{6BAD6DB3-51FE-3F74-E8DB-55B5EB990D7B}"/>
              </a:ext>
            </a:extLst>
          </p:cNvPr>
          <p:cNvPicPr>
            <a:picLocks noChangeAspect="1"/>
          </p:cNvPicPr>
          <p:nvPr/>
        </p:nvPicPr>
        <p:blipFill>
          <a:blip r:embed="rId2"/>
          <a:stretch>
            <a:fillRect/>
          </a:stretch>
        </p:blipFill>
        <p:spPr>
          <a:xfrm>
            <a:off x="11356263" y="6563469"/>
            <a:ext cx="570474" cy="164058"/>
          </a:xfrm>
          <a:prstGeom prst="rect">
            <a:avLst/>
          </a:prstGeom>
          <a:ln w="12700" cap="flat">
            <a:noFill/>
            <a:miter lim="400000"/>
          </a:ln>
          <a:effectLst/>
        </p:spPr>
      </p:pic>
      <p:sp>
        <p:nvSpPr>
          <p:cNvPr id="3" name="Rectangle 2">
            <a:extLst>
              <a:ext uri="{FF2B5EF4-FFF2-40B4-BE49-F238E27FC236}">
                <a16:creationId xmlns:a16="http://schemas.microsoft.com/office/drawing/2014/main" id="{02FE2803-3A55-62BA-A72E-85CC656DC811}"/>
              </a:ext>
            </a:extLst>
          </p:cNvPr>
          <p:cNvSpPr/>
          <p:nvPr/>
        </p:nvSpPr>
        <p:spPr>
          <a:xfrm>
            <a:off x="0" y="0"/>
            <a:ext cx="5734372"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cxnSp>
        <p:nvCxnSpPr>
          <p:cNvPr id="9" name="Straight Connector 8">
            <a:extLst>
              <a:ext uri="{FF2B5EF4-FFF2-40B4-BE49-F238E27FC236}">
                <a16:creationId xmlns:a16="http://schemas.microsoft.com/office/drawing/2014/main" id="{D5773CE4-569A-74A0-9BB5-3B4894EEAE9C}"/>
              </a:ext>
            </a:extLst>
          </p:cNvPr>
          <p:cNvCxnSpPr>
            <a:cxnSpLocks/>
          </p:cNvCxnSpPr>
          <p:nvPr/>
        </p:nvCxnSpPr>
        <p:spPr>
          <a:xfrm>
            <a:off x="170572" y="6660465"/>
            <a:ext cx="55638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2D8C070A-5828-4B81-205E-8B4FD482687E}"/>
              </a:ext>
            </a:extLst>
          </p:cNvPr>
          <p:cNvSpPr/>
          <p:nvPr/>
        </p:nvSpPr>
        <p:spPr>
          <a:xfrm>
            <a:off x="913704" y="1420166"/>
            <a:ext cx="138481" cy="21953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B7B3BAC8-14D6-4A15-B748-324DE7592086}"/>
              </a:ext>
            </a:extLst>
          </p:cNvPr>
          <p:cNvSpPr txBox="1"/>
          <p:nvPr/>
        </p:nvSpPr>
        <p:spPr>
          <a:xfrm>
            <a:off x="1172577" y="1257328"/>
            <a:ext cx="370004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N" sz="4400" b="1" i="0" u="none" strike="noStrike" kern="1200" cap="none" spc="0" normalizeH="0" baseline="0" noProof="0" dirty="0">
                <a:ln>
                  <a:noFill/>
                </a:ln>
                <a:solidFill>
                  <a:prstClr val="white"/>
                </a:solidFill>
                <a:effectLst/>
                <a:uLnTx/>
                <a:uFillTx/>
                <a:latin typeface="Bahnschrift" panose="020B0502040204020203" pitchFamily="34" charset="0"/>
                <a:ea typeface="+mn-ea"/>
                <a:cs typeface="+mn-cs"/>
              </a:rPr>
              <a:t>CREDITS</a:t>
            </a:r>
          </a:p>
        </p:txBody>
      </p:sp>
      <p:sp>
        <p:nvSpPr>
          <p:cNvPr id="2" name="TextBox 1">
            <a:extLst>
              <a:ext uri="{FF2B5EF4-FFF2-40B4-BE49-F238E27FC236}">
                <a16:creationId xmlns:a16="http://schemas.microsoft.com/office/drawing/2014/main" id="{4FA91BB7-8D99-919A-7302-185DE618C517}"/>
              </a:ext>
            </a:extLst>
          </p:cNvPr>
          <p:cNvSpPr txBox="1"/>
          <p:nvPr/>
        </p:nvSpPr>
        <p:spPr>
          <a:xfrm>
            <a:off x="6058422" y="3034960"/>
            <a:ext cx="544859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Bahnschrift" panose="020B0502040204020203" pitchFamily="34" charset="0"/>
                <a:ea typeface="+mn-ea"/>
                <a:cs typeface="+mn-cs"/>
              </a:rPr>
              <a:t> </a:t>
            </a:r>
            <a:endParaRPr kumimoji="0" lang="en-US" sz="2300" b="1" i="0" u="none" strike="noStrike" kern="1200" cap="none" spc="0" normalizeH="0" baseline="0" noProof="0" dirty="0">
              <a:ln>
                <a:noFill/>
              </a:ln>
              <a:solidFill>
                <a:srgbClr val="FF0000"/>
              </a:solidFill>
              <a:effectLst/>
              <a:uLnTx/>
              <a:uFillTx/>
              <a:latin typeface="Bahnschrift" panose="020B05020402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dirty="0">
                <a:ln>
                  <a:noFill/>
                </a:ln>
                <a:effectLst/>
                <a:uLnTx/>
                <a:uFillTx/>
                <a:latin typeface="Franklin Gothic Book" panose="020B0503020102020204" pitchFamily="34" charset="0"/>
              </a:rPr>
              <a:t>is a project of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dirty="0">
                <a:ln>
                  <a:noFill/>
                </a:ln>
                <a:effectLst/>
                <a:uLnTx/>
                <a:uFillTx/>
                <a:latin typeface="Franklin Gothic Book" panose="020B0503020102020204" pitchFamily="34" charset="0"/>
              </a:rPr>
              <a:t>the</a:t>
            </a:r>
            <a:r>
              <a:rPr lang="en-US" dirty="0">
                <a:latin typeface="Franklin Gothic Book" panose="020B0503020102020204" pitchFamily="34" charset="0"/>
              </a:rPr>
              <a:t> BBDO </a:t>
            </a:r>
            <a:r>
              <a:rPr kumimoji="0" lang="en-US" i="0" u="none" strike="noStrike" kern="1200" cap="none" spc="0" normalizeH="0" baseline="0" noProof="0" dirty="0">
                <a:ln>
                  <a:noFill/>
                </a:ln>
                <a:effectLst/>
                <a:uLnTx/>
                <a:uFillTx/>
                <a:latin typeface="Franklin Gothic Book" panose="020B0503020102020204" pitchFamily="34" charset="0"/>
              </a:rPr>
              <a:t>Asia Planning Council</a:t>
            </a:r>
            <a:endParaRPr kumimoji="0" lang="en-CN" i="0" u="none" strike="noStrike" kern="1200" cap="none" spc="0" normalizeH="0" baseline="0" noProof="0" dirty="0">
              <a:ln>
                <a:noFill/>
              </a:ln>
              <a:effectLst/>
              <a:uLnTx/>
              <a:uFillTx/>
              <a:latin typeface="Franklin Gothic Book" panose="020B0503020102020204" pitchFamily="34" charset="0"/>
            </a:endParaRPr>
          </a:p>
        </p:txBody>
      </p:sp>
      <p:sp>
        <p:nvSpPr>
          <p:cNvPr id="4" name="TextBox 3">
            <a:extLst>
              <a:ext uri="{FF2B5EF4-FFF2-40B4-BE49-F238E27FC236}">
                <a16:creationId xmlns:a16="http://schemas.microsoft.com/office/drawing/2014/main" id="{A4DA8174-BFC2-92A1-6D80-F083639028EE}"/>
              </a:ext>
            </a:extLst>
          </p:cNvPr>
          <p:cNvSpPr txBox="1"/>
          <p:nvPr/>
        </p:nvSpPr>
        <p:spPr>
          <a:xfrm>
            <a:off x="6096587" y="4515035"/>
            <a:ext cx="2209450" cy="461665"/>
          </a:xfrm>
          <a:prstGeom prst="rect">
            <a:avLst/>
          </a:prstGeom>
          <a:noFill/>
        </p:spPr>
        <p:txBody>
          <a:bodyPr wrap="square" rtlCol="0">
            <a:spAutoFit/>
          </a:bodyPr>
          <a:lstStyle/>
          <a:p>
            <a:r>
              <a:rPr lang="en-CN" sz="1200" b="1" dirty="0">
                <a:latin typeface="Bahnschrift" panose="020B0502040204020203" pitchFamily="34" charset="0"/>
              </a:rPr>
              <a:t>Hans Lopez-Vito</a:t>
            </a:r>
          </a:p>
          <a:p>
            <a:r>
              <a:rPr lang="en-CN" sz="1100" dirty="0">
                <a:latin typeface="Franklin Gothic Book" panose="020B0503020102020204" pitchFamily="34" charset="0"/>
              </a:rPr>
              <a:t>BBDO Asia</a:t>
            </a:r>
          </a:p>
        </p:txBody>
      </p:sp>
      <p:sp>
        <p:nvSpPr>
          <p:cNvPr id="5" name="TextBox 4">
            <a:extLst>
              <a:ext uri="{FF2B5EF4-FFF2-40B4-BE49-F238E27FC236}">
                <a16:creationId xmlns:a16="http://schemas.microsoft.com/office/drawing/2014/main" id="{6AB0CF2C-50E4-64EA-4484-8A6D4F75DE97}"/>
              </a:ext>
            </a:extLst>
          </p:cNvPr>
          <p:cNvSpPr txBox="1"/>
          <p:nvPr/>
        </p:nvSpPr>
        <p:spPr>
          <a:xfrm>
            <a:off x="7972472" y="4517123"/>
            <a:ext cx="2209450" cy="461665"/>
          </a:xfrm>
          <a:prstGeom prst="rect">
            <a:avLst/>
          </a:prstGeom>
          <a:noFill/>
        </p:spPr>
        <p:txBody>
          <a:bodyPr wrap="square" rtlCol="0">
            <a:spAutoFit/>
          </a:bodyPr>
          <a:lstStyle/>
          <a:p>
            <a:r>
              <a:rPr lang="en-CN" sz="1200" b="1" dirty="0">
                <a:latin typeface="Bahnschrift" panose="020B0502040204020203" pitchFamily="34" charset="0"/>
              </a:rPr>
              <a:t>Suraja Kishore</a:t>
            </a:r>
          </a:p>
          <a:p>
            <a:r>
              <a:rPr lang="en-CN" sz="1100" dirty="0">
                <a:latin typeface="Franklin Gothic Book" panose="020B0503020102020204" pitchFamily="34" charset="0"/>
              </a:rPr>
              <a:t>BBDO India</a:t>
            </a:r>
          </a:p>
        </p:txBody>
      </p:sp>
      <p:sp>
        <p:nvSpPr>
          <p:cNvPr id="6" name="TextBox 5">
            <a:extLst>
              <a:ext uri="{FF2B5EF4-FFF2-40B4-BE49-F238E27FC236}">
                <a16:creationId xmlns:a16="http://schemas.microsoft.com/office/drawing/2014/main" id="{51184B94-0134-3285-2066-57494C27D1C4}"/>
              </a:ext>
            </a:extLst>
          </p:cNvPr>
          <p:cNvSpPr txBox="1"/>
          <p:nvPr/>
        </p:nvSpPr>
        <p:spPr>
          <a:xfrm>
            <a:off x="10003772" y="4519211"/>
            <a:ext cx="2209450" cy="461665"/>
          </a:xfrm>
          <a:prstGeom prst="rect">
            <a:avLst/>
          </a:prstGeom>
          <a:noFill/>
        </p:spPr>
        <p:txBody>
          <a:bodyPr wrap="square" rtlCol="0">
            <a:spAutoFit/>
          </a:bodyPr>
          <a:lstStyle/>
          <a:p>
            <a:r>
              <a:rPr lang="en-CN" sz="1200" b="1" dirty="0">
                <a:latin typeface="Bahnschrift" panose="020B0502040204020203" pitchFamily="34" charset="0"/>
              </a:rPr>
              <a:t>Kaori Yatsu </a:t>
            </a:r>
          </a:p>
          <a:p>
            <a:r>
              <a:rPr lang="en-CN" sz="1100" dirty="0">
                <a:latin typeface="Franklin Gothic Book" panose="020B0503020102020204" pitchFamily="34" charset="0"/>
              </a:rPr>
              <a:t>BBDO Japan</a:t>
            </a:r>
          </a:p>
        </p:txBody>
      </p:sp>
      <p:sp>
        <p:nvSpPr>
          <p:cNvPr id="7" name="TextBox 6">
            <a:extLst>
              <a:ext uri="{FF2B5EF4-FFF2-40B4-BE49-F238E27FC236}">
                <a16:creationId xmlns:a16="http://schemas.microsoft.com/office/drawing/2014/main" id="{8CB5A40E-3613-42F2-9DCF-2213CF92C8F6}"/>
              </a:ext>
            </a:extLst>
          </p:cNvPr>
          <p:cNvSpPr txBox="1"/>
          <p:nvPr/>
        </p:nvSpPr>
        <p:spPr>
          <a:xfrm>
            <a:off x="6098675" y="5022044"/>
            <a:ext cx="2209450" cy="461665"/>
          </a:xfrm>
          <a:prstGeom prst="rect">
            <a:avLst/>
          </a:prstGeom>
          <a:noFill/>
        </p:spPr>
        <p:txBody>
          <a:bodyPr wrap="square" rtlCol="0">
            <a:spAutoFit/>
          </a:bodyPr>
          <a:lstStyle/>
          <a:p>
            <a:r>
              <a:rPr lang="en-CN" sz="1200" b="1" dirty="0">
                <a:latin typeface="Bahnschrift" panose="020B0502040204020203" pitchFamily="34" charset="0"/>
              </a:rPr>
              <a:t>Harry Chen</a:t>
            </a:r>
          </a:p>
          <a:p>
            <a:r>
              <a:rPr lang="en-CN" sz="1100" dirty="0">
                <a:latin typeface="Franklin Gothic Book" panose="020B0503020102020204" pitchFamily="34" charset="0"/>
              </a:rPr>
              <a:t>BBDO Shanghai</a:t>
            </a:r>
          </a:p>
        </p:txBody>
      </p:sp>
      <p:sp>
        <p:nvSpPr>
          <p:cNvPr id="8" name="TextBox 7">
            <a:extLst>
              <a:ext uri="{FF2B5EF4-FFF2-40B4-BE49-F238E27FC236}">
                <a16:creationId xmlns:a16="http://schemas.microsoft.com/office/drawing/2014/main" id="{94D1C38C-6115-4D3C-E78F-E79A7F4F2DAA}"/>
              </a:ext>
            </a:extLst>
          </p:cNvPr>
          <p:cNvSpPr txBox="1"/>
          <p:nvPr/>
        </p:nvSpPr>
        <p:spPr>
          <a:xfrm>
            <a:off x="7974560" y="5024132"/>
            <a:ext cx="2209450" cy="461665"/>
          </a:xfrm>
          <a:prstGeom prst="rect">
            <a:avLst/>
          </a:prstGeom>
          <a:noFill/>
        </p:spPr>
        <p:txBody>
          <a:bodyPr wrap="square" rtlCol="0">
            <a:spAutoFit/>
          </a:bodyPr>
          <a:lstStyle/>
          <a:p>
            <a:r>
              <a:rPr lang="en-CN" sz="1200" b="1" dirty="0">
                <a:latin typeface="Bahnschrift" panose="020B0502040204020203" pitchFamily="34" charset="0"/>
              </a:rPr>
              <a:t>Yun-Kyung Ha</a:t>
            </a:r>
          </a:p>
          <a:p>
            <a:r>
              <a:rPr lang="en-CN" sz="1100" dirty="0">
                <a:latin typeface="Franklin Gothic Book" panose="020B0503020102020204" pitchFamily="34" charset="0"/>
              </a:rPr>
              <a:t>BBDO Korea</a:t>
            </a:r>
          </a:p>
        </p:txBody>
      </p:sp>
      <p:sp>
        <p:nvSpPr>
          <p:cNvPr id="10" name="TextBox 9">
            <a:extLst>
              <a:ext uri="{FF2B5EF4-FFF2-40B4-BE49-F238E27FC236}">
                <a16:creationId xmlns:a16="http://schemas.microsoft.com/office/drawing/2014/main" id="{E0595127-54E3-AF59-07CD-A4C36FFB5081}"/>
              </a:ext>
            </a:extLst>
          </p:cNvPr>
          <p:cNvSpPr txBox="1"/>
          <p:nvPr/>
        </p:nvSpPr>
        <p:spPr>
          <a:xfrm>
            <a:off x="10005860" y="5026220"/>
            <a:ext cx="2209450" cy="461665"/>
          </a:xfrm>
          <a:prstGeom prst="rect">
            <a:avLst/>
          </a:prstGeom>
          <a:noFill/>
        </p:spPr>
        <p:txBody>
          <a:bodyPr wrap="square" rtlCol="0">
            <a:spAutoFit/>
          </a:bodyPr>
          <a:lstStyle/>
          <a:p>
            <a:r>
              <a:rPr lang="en-CN" sz="1200" b="1" dirty="0">
                <a:latin typeface="Bahnschrift" panose="020B0502040204020203" pitchFamily="34" charset="0"/>
              </a:rPr>
              <a:t>Daisuke Sasaki</a:t>
            </a:r>
          </a:p>
          <a:p>
            <a:r>
              <a:rPr lang="en-CN" sz="1100" dirty="0">
                <a:latin typeface="Franklin Gothic Book" panose="020B0503020102020204" pitchFamily="34" charset="0"/>
              </a:rPr>
              <a:t>I&amp;S BBDO Japan</a:t>
            </a:r>
          </a:p>
        </p:txBody>
      </p:sp>
      <p:sp>
        <p:nvSpPr>
          <p:cNvPr id="12" name="TextBox 11">
            <a:extLst>
              <a:ext uri="{FF2B5EF4-FFF2-40B4-BE49-F238E27FC236}">
                <a16:creationId xmlns:a16="http://schemas.microsoft.com/office/drawing/2014/main" id="{C82FC48D-779F-2CD3-6EF0-B124A3039EAB}"/>
              </a:ext>
            </a:extLst>
          </p:cNvPr>
          <p:cNvSpPr txBox="1"/>
          <p:nvPr/>
        </p:nvSpPr>
        <p:spPr>
          <a:xfrm>
            <a:off x="6100763" y="6040453"/>
            <a:ext cx="2209450" cy="461665"/>
          </a:xfrm>
          <a:prstGeom prst="rect">
            <a:avLst/>
          </a:prstGeom>
          <a:noFill/>
        </p:spPr>
        <p:txBody>
          <a:bodyPr wrap="square" rtlCol="0">
            <a:spAutoFit/>
          </a:bodyPr>
          <a:lstStyle/>
          <a:p>
            <a:r>
              <a:rPr lang="en-CN" sz="1200" b="1" dirty="0">
                <a:latin typeface="Bahnschrift" panose="020B0502040204020203" pitchFamily="34" charset="0"/>
              </a:rPr>
              <a:t>Roy Chen</a:t>
            </a:r>
          </a:p>
          <a:p>
            <a:r>
              <a:rPr lang="en-CN" sz="1100" dirty="0">
                <a:latin typeface="Franklin Gothic Book" panose="020B0503020102020204" pitchFamily="34" charset="0"/>
              </a:rPr>
              <a:t>BBDO Taiwan</a:t>
            </a:r>
          </a:p>
        </p:txBody>
      </p:sp>
      <p:sp>
        <p:nvSpPr>
          <p:cNvPr id="13" name="TextBox 12">
            <a:extLst>
              <a:ext uri="{FF2B5EF4-FFF2-40B4-BE49-F238E27FC236}">
                <a16:creationId xmlns:a16="http://schemas.microsoft.com/office/drawing/2014/main" id="{B14D835E-D46E-FE29-B20C-BC9695D976FB}"/>
              </a:ext>
            </a:extLst>
          </p:cNvPr>
          <p:cNvSpPr txBox="1"/>
          <p:nvPr/>
        </p:nvSpPr>
        <p:spPr>
          <a:xfrm>
            <a:off x="7976648" y="5540860"/>
            <a:ext cx="2209450" cy="461665"/>
          </a:xfrm>
          <a:prstGeom prst="rect">
            <a:avLst/>
          </a:prstGeom>
          <a:noFill/>
        </p:spPr>
        <p:txBody>
          <a:bodyPr wrap="square" rtlCol="0">
            <a:spAutoFit/>
          </a:bodyPr>
          <a:lstStyle/>
          <a:p>
            <a:r>
              <a:rPr lang="en-CN" sz="1200" b="1" dirty="0">
                <a:latin typeface="Bahnschrift" panose="020B0502040204020203" pitchFamily="34" charset="0"/>
              </a:rPr>
              <a:t>Roshan Nandwani</a:t>
            </a:r>
          </a:p>
          <a:p>
            <a:r>
              <a:rPr lang="en-CN" sz="1100" dirty="0">
                <a:latin typeface="Franklin Gothic Book" panose="020B0503020102020204" pitchFamily="34" charset="0"/>
              </a:rPr>
              <a:t>BBDO Guerrero</a:t>
            </a:r>
          </a:p>
        </p:txBody>
      </p:sp>
      <p:sp>
        <p:nvSpPr>
          <p:cNvPr id="14" name="TextBox 13">
            <a:extLst>
              <a:ext uri="{FF2B5EF4-FFF2-40B4-BE49-F238E27FC236}">
                <a16:creationId xmlns:a16="http://schemas.microsoft.com/office/drawing/2014/main" id="{3811E88A-D64D-0782-EFDA-686CB6620BD2}"/>
              </a:ext>
            </a:extLst>
          </p:cNvPr>
          <p:cNvSpPr txBox="1"/>
          <p:nvPr/>
        </p:nvSpPr>
        <p:spPr>
          <a:xfrm>
            <a:off x="10007948" y="5542948"/>
            <a:ext cx="2209450" cy="461665"/>
          </a:xfrm>
          <a:prstGeom prst="rect">
            <a:avLst/>
          </a:prstGeom>
          <a:noFill/>
        </p:spPr>
        <p:txBody>
          <a:bodyPr wrap="square" rtlCol="0">
            <a:spAutoFit/>
          </a:bodyPr>
          <a:lstStyle/>
          <a:p>
            <a:r>
              <a:rPr lang="en-CN" sz="1200" b="1" dirty="0">
                <a:latin typeface="Bahnschrift" panose="020B0502040204020203" pitchFamily="34" charset="0"/>
              </a:rPr>
              <a:t>Prasit Kunanuphanchai</a:t>
            </a:r>
          </a:p>
          <a:p>
            <a:r>
              <a:rPr lang="en-CN" sz="1100" dirty="0">
                <a:latin typeface="Franklin Gothic Book" panose="020B0503020102020204" pitchFamily="34" charset="0"/>
              </a:rPr>
              <a:t>BBDO Thailand</a:t>
            </a:r>
          </a:p>
        </p:txBody>
      </p:sp>
      <p:sp>
        <p:nvSpPr>
          <p:cNvPr id="15" name="TextBox 14">
            <a:extLst>
              <a:ext uri="{FF2B5EF4-FFF2-40B4-BE49-F238E27FC236}">
                <a16:creationId xmlns:a16="http://schemas.microsoft.com/office/drawing/2014/main" id="{766D54C9-9528-7AB3-64EA-C8E8F3727E37}"/>
              </a:ext>
            </a:extLst>
          </p:cNvPr>
          <p:cNvSpPr txBox="1"/>
          <p:nvPr/>
        </p:nvSpPr>
        <p:spPr>
          <a:xfrm>
            <a:off x="6099836" y="5542948"/>
            <a:ext cx="2209450" cy="461665"/>
          </a:xfrm>
          <a:prstGeom prst="rect">
            <a:avLst/>
          </a:prstGeom>
          <a:noFill/>
        </p:spPr>
        <p:txBody>
          <a:bodyPr wrap="square" rtlCol="0">
            <a:spAutoFit/>
          </a:bodyPr>
          <a:lstStyle/>
          <a:p>
            <a:r>
              <a:rPr lang="en-CN" sz="1200" b="1" dirty="0">
                <a:latin typeface="Bahnschrift" panose="020B0502040204020203" pitchFamily="34" charset="0"/>
              </a:rPr>
              <a:t>Leonardo Bai</a:t>
            </a:r>
          </a:p>
          <a:p>
            <a:r>
              <a:rPr lang="en-CN" sz="1100" dirty="0">
                <a:latin typeface="Franklin Gothic Book" panose="020B0503020102020204" pitchFamily="34" charset="0"/>
              </a:rPr>
              <a:t>BBDO Beijing</a:t>
            </a:r>
          </a:p>
        </p:txBody>
      </p:sp>
      <p:grpSp>
        <p:nvGrpSpPr>
          <p:cNvPr id="16" name="Group 15">
            <a:extLst>
              <a:ext uri="{FF2B5EF4-FFF2-40B4-BE49-F238E27FC236}">
                <a16:creationId xmlns:a16="http://schemas.microsoft.com/office/drawing/2014/main" id="{75271873-3612-B9A7-88DC-00DFD9F0C1C3}"/>
              </a:ext>
            </a:extLst>
          </p:cNvPr>
          <p:cNvGrpSpPr/>
          <p:nvPr/>
        </p:nvGrpSpPr>
        <p:grpSpPr>
          <a:xfrm>
            <a:off x="6161322" y="3187939"/>
            <a:ext cx="2156038" cy="461665"/>
            <a:chOff x="6177091" y="381687"/>
            <a:chExt cx="3567615" cy="763921"/>
          </a:xfrm>
        </p:grpSpPr>
        <p:pic>
          <p:nvPicPr>
            <p:cNvPr id="19" name="Picture 7" descr="Picture 7">
              <a:extLst>
                <a:ext uri="{FF2B5EF4-FFF2-40B4-BE49-F238E27FC236}">
                  <a16:creationId xmlns:a16="http://schemas.microsoft.com/office/drawing/2014/main" id="{95A4EFC7-4062-94B5-D265-F937CB223B47}"/>
                </a:ext>
              </a:extLst>
            </p:cNvPr>
            <p:cNvPicPr>
              <a:picLocks noChangeAspect="1"/>
            </p:cNvPicPr>
            <p:nvPr/>
          </p:nvPicPr>
          <p:blipFill>
            <a:blip r:embed="rId2"/>
            <a:stretch>
              <a:fillRect/>
            </a:stretch>
          </p:blipFill>
          <p:spPr>
            <a:xfrm>
              <a:off x="6177091" y="558680"/>
              <a:ext cx="1352662" cy="389001"/>
            </a:xfrm>
            <a:prstGeom prst="rect">
              <a:avLst/>
            </a:prstGeom>
            <a:ln w="12700" cap="flat">
              <a:noFill/>
              <a:miter lim="400000"/>
            </a:ln>
            <a:effectLst/>
          </p:spPr>
        </p:pic>
        <p:sp>
          <p:nvSpPr>
            <p:cNvPr id="20" name="TextBox 19">
              <a:extLst>
                <a:ext uri="{FF2B5EF4-FFF2-40B4-BE49-F238E27FC236}">
                  <a16:creationId xmlns:a16="http://schemas.microsoft.com/office/drawing/2014/main" id="{DDD9316A-3DAC-F6CA-B601-75FE62A7BBC3}"/>
                </a:ext>
              </a:extLst>
            </p:cNvPr>
            <p:cNvSpPr txBox="1"/>
            <p:nvPr/>
          </p:nvSpPr>
          <p:spPr>
            <a:xfrm>
              <a:off x="7440848" y="381687"/>
              <a:ext cx="2303858" cy="763921"/>
            </a:xfrm>
            <a:prstGeom prst="rect">
              <a:avLst/>
            </a:prstGeom>
            <a:noFill/>
          </p:spPr>
          <p:txBody>
            <a:bodyPr wrap="none" rtlCol="0">
              <a:spAutoFit/>
            </a:bodyPr>
            <a:lstStyle/>
            <a:p>
              <a:r>
                <a:rPr lang="en-CN" sz="2400" b="1" dirty="0">
                  <a:latin typeface="Gotham Black" pitchFamily="2" charset="0"/>
                  <a:cs typeface="Gotham Black" pitchFamily="2" charset="0"/>
                </a:rPr>
                <a:t>VOICES</a:t>
              </a:r>
            </a:p>
          </p:txBody>
        </p:sp>
      </p:grpSp>
      <p:sp>
        <p:nvSpPr>
          <p:cNvPr id="21" name="TextBox 20">
            <a:extLst>
              <a:ext uri="{FF2B5EF4-FFF2-40B4-BE49-F238E27FC236}">
                <a16:creationId xmlns:a16="http://schemas.microsoft.com/office/drawing/2014/main" id="{9F2F00EC-134A-8CC0-4446-F7240ADE9976}"/>
              </a:ext>
            </a:extLst>
          </p:cNvPr>
          <p:cNvSpPr txBox="1"/>
          <p:nvPr/>
        </p:nvSpPr>
        <p:spPr>
          <a:xfrm>
            <a:off x="7978736" y="6044629"/>
            <a:ext cx="2209450" cy="461665"/>
          </a:xfrm>
          <a:prstGeom prst="rect">
            <a:avLst/>
          </a:prstGeom>
          <a:noFill/>
        </p:spPr>
        <p:txBody>
          <a:bodyPr wrap="square" rtlCol="0">
            <a:spAutoFit/>
          </a:bodyPr>
          <a:lstStyle/>
          <a:p>
            <a:r>
              <a:rPr lang="en-CN" sz="1200" b="1" dirty="0">
                <a:latin typeface="Bahnschrift" panose="020B0502040204020203" pitchFamily="34" charset="0"/>
              </a:rPr>
              <a:t>Catherine Zhu</a:t>
            </a:r>
          </a:p>
          <a:p>
            <a:r>
              <a:rPr lang="en-CN" sz="1100" dirty="0">
                <a:latin typeface="Franklin Gothic Book" panose="020B0503020102020204" pitchFamily="34" charset="0"/>
              </a:rPr>
              <a:t>INTERONE China</a:t>
            </a:r>
          </a:p>
        </p:txBody>
      </p:sp>
    </p:spTree>
    <p:extLst>
      <p:ext uri="{BB962C8B-B14F-4D97-AF65-F5344CB8AC3E}">
        <p14:creationId xmlns:p14="http://schemas.microsoft.com/office/powerpoint/2010/main" val="39300122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 name="BOOK_工作區域 1 複本.jpg" descr="BOOK_工作區域 1 複本.jpg"/>
          <p:cNvPicPr>
            <a:picLocks noChangeAspect="1"/>
          </p:cNvPicPr>
          <p:nvPr/>
        </p:nvPicPr>
        <p:blipFill>
          <a:blip r:embed="rId2"/>
          <a:stretch>
            <a:fillRect/>
          </a:stretch>
        </p:blipFill>
        <p:spPr>
          <a:xfrm>
            <a:off x="-3943" y="0"/>
            <a:ext cx="12199885" cy="6858001"/>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CF53B6F-6146-199A-96BC-A03506E38938}"/>
              </a:ext>
            </a:extLst>
          </p:cNvPr>
          <p:cNvCxnSpPr>
            <a:cxnSpLocks/>
          </p:cNvCxnSpPr>
          <p:nvPr/>
        </p:nvCxnSpPr>
        <p:spPr>
          <a:xfrm>
            <a:off x="206062" y="6658377"/>
            <a:ext cx="1106295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8375F8D-D136-260C-7342-54B84EFD5CED}"/>
              </a:ext>
            </a:extLst>
          </p:cNvPr>
          <p:cNvSpPr txBox="1"/>
          <p:nvPr/>
        </p:nvSpPr>
        <p:spPr>
          <a:xfrm>
            <a:off x="11243616" y="6481405"/>
            <a:ext cx="766557" cy="3539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N" sz="1700" b="1" i="0" u="none" strike="noStrike" kern="1200" cap="none" spc="-150" normalizeH="0" baseline="0" noProof="0" dirty="0">
                <a:ln>
                  <a:noFill/>
                </a:ln>
                <a:solidFill>
                  <a:prstClr val="white"/>
                </a:solidFill>
                <a:effectLst/>
                <a:uLnTx/>
                <a:uFillTx/>
                <a:latin typeface="Gotham Black" pitchFamily="2" charset="0"/>
                <a:ea typeface="+mn-ea"/>
                <a:cs typeface="Gotham Black" pitchFamily="2" charset="0"/>
              </a:rPr>
              <a:t>BBDO</a:t>
            </a:r>
          </a:p>
        </p:txBody>
      </p:sp>
      <p:sp>
        <p:nvSpPr>
          <p:cNvPr id="8" name="Rectangle 7">
            <a:extLst>
              <a:ext uri="{FF2B5EF4-FFF2-40B4-BE49-F238E27FC236}">
                <a16:creationId xmlns:a16="http://schemas.microsoft.com/office/drawing/2014/main" id="{B7C0DD20-D37E-53FF-3E5B-640DDF787856}"/>
              </a:ext>
            </a:extLst>
          </p:cNvPr>
          <p:cNvSpPr/>
          <p:nvPr/>
        </p:nvSpPr>
        <p:spPr>
          <a:xfrm>
            <a:off x="863600" y="2113627"/>
            <a:ext cx="139700" cy="2452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13A98108-5C9E-C645-D46F-6623946B3E0D}"/>
              </a:ext>
            </a:extLst>
          </p:cNvPr>
          <p:cNvSpPr txBox="1"/>
          <p:nvPr/>
        </p:nvSpPr>
        <p:spPr>
          <a:xfrm>
            <a:off x="1109946" y="2113627"/>
            <a:ext cx="10476629"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N" sz="1600" b="1" i="0" u="none" strike="noStrike" kern="1200" cap="none" spc="0" normalizeH="0" baseline="0" noProof="0" dirty="0">
                <a:ln>
                  <a:noFill/>
                </a:ln>
                <a:solidFill>
                  <a:prstClr val="white"/>
                </a:solidFill>
                <a:effectLst/>
                <a:uLnTx/>
                <a:uFillTx/>
                <a:latin typeface="Bahnschrift" panose="020B0502040204020203" pitchFamily="34" charset="0"/>
                <a:ea typeface="+mn-ea"/>
                <a:cs typeface="+mn-cs"/>
              </a:rPr>
              <a:t>LEARNING 1:</a:t>
            </a:r>
          </a:p>
          <a:p>
            <a:pPr>
              <a:defRPr/>
            </a:pPr>
            <a:r>
              <a:rPr lang="en-GB" sz="3600" b="1" dirty="0">
                <a:solidFill>
                  <a:schemeClr val="bg1"/>
                </a:solidFill>
                <a:effectLst/>
                <a:latin typeface="Bahnschrift" panose="020B0502040204020203" pitchFamily="34" charset="0"/>
              </a:rPr>
              <a:t>ASIA'S CONSUMERS ARE VERY RESPONSIVE TO BRAND PURPOSE, MAKING IT AN IMPORTANT POSITIONING STRATEGY THAT MARKETERS SHOULD TAKE ADVANTAGE OF IN THE REGION.</a:t>
            </a:r>
            <a:endParaRPr kumimoji="0" lang="en-CN" sz="3600" b="1" u="none" strike="noStrike" kern="1200" cap="none" spc="0" normalizeH="0" baseline="0" noProof="0" dirty="0">
              <a:ln>
                <a:noFill/>
              </a:ln>
              <a:solidFill>
                <a:schemeClr val="bg1"/>
              </a:solidFill>
              <a:effectLst/>
              <a:uLnTx/>
              <a:uFillTx/>
              <a:latin typeface="Bahnschrift" panose="020B0502040204020203" pitchFamily="34" charset="0"/>
            </a:endParaRPr>
          </a:p>
        </p:txBody>
      </p:sp>
    </p:spTree>
    <p:extLst>
      <p:ext uri="{BB962C8B-B14F-4D97-AF65-F5344CB8AC3E}">
        <p14:creationId xmlns:p14="http://schemas.microsoft.com/office/powerpoint/2010/main" val="3753925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97C48DA-192A-C2BC-66F3-3E3F94CDFAD3}"/>
              </a:ext>
            </a:extLst>
          </p:cNvPr>
          <p:cNvSpPr/>
          <p:nvPr/>
        </p:nvSpPr>
        <p:spPr>
          <a:xfrm>
            <a:off x="0" y="1549892"/>
            <a:ext cx="12192000" cy="53081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grpSp>
        <p:nvGrpSpPr>
          <p:cNvPr id="48" name="Group 47">
            <a:extLst>
              <a:ext uri="{FF2B5EF4-FFF2-40B4-BE49-F238E27FC236}">
                <a16:creationId xmlns:a16="http://schemas.microsoft.com/office/drawing/2014/main" id="{94124556-F7AA-AF28-5047-91781797DE32}"/>
              </a:ext>
            </a:extLst>
          </p:cNvPr>
          <p:cNvGrpSpPr/>
          <p:nvPr/>
        </p:nvGrpSpPr>
        <p:grpSpPr>
          <a:xfrm>
            <a:off x="361434" y="1893195"/>
            <a:ext cx="11558673" cy="4160602"/>
            <a:chOff x="361434" y="1738647"/>
            <a:chExt cx="11558673" cy="4160602"/>
          </a:xfrm>
        </p:grpSpPr>
        <p:graphicFrame>
          <p:nvGraphicFramePr>
            <p:cNvPr id="4" name="Chart 3">
              <a:extLst>
                <a:ext uri="{FF2B5EF4-FFF2-40B4-BE49-F238E27FC236}">
                  <a16:creationId xmlns:a16="http://schemas.microsoft.com/office/drawing/2014/main" id="{0FD3B6C5-FB48-6E3C-3917-CA080BB8E974}"/>
                </a:ext>
              </a:extLst>
            </p:cNvPr>
            <p:cNvGraphicFramePr/>
            <p:nvPr>
              <p:extLst>
                <p:ext uri="{D42A27DB-BD31-4B8C-83A1-F6EECF244321}">
                  <p14:modId xmlns:p14="http://schemas.microsoft.com/office/powerpoint/2010/main" val="847220821"/>
                </p:ext>
              </p:extLst>
            </p:nvPr>
          </p:nvGraphicFramePr>
          <p:xfrm>
            <a:off x="492062" y="2230865"/>
            <a:ext cx="11300067" cy="2271487"/>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0EEFF6E7-1BEF-357B-0FD2-C242B9EA365F}"/>
                </a:ext>
              </a:extLst>
            </p:cNvPr>
            <p:cNvSpPr txBox="1"/>
            <p:nvPr/>
          </p:nvSpPr>
          <p:spPr>
            <a:xfrm>
              <a:off x="361434" y="4371727"/>
              <a:ext cx="1081314" cy="553998"/>
            </a:xfrm>
            <a:prstGeom prst="rect">
              <a:avLst/>
            </a:prstGeom>
            <a:noFill/>
          </p:spPr>
          <p:txBody>
            <a:bodyPr wrap="square" rtlCol="0">
              <a:spAutoFit/>
            </a:bodyPr>
            <a:lstStyle/>
            <a:p>
              <a:pPr algn="ctr"/>
              <a:r>
                <a:rPr lang="en-CN" sz="1000" dirty="0">
                  <a:latin typeface="Franklin Gothic Book" panose="020B0503020102020204" pitchFamily="34" charset="0"/>
                </a:rPr>
                <a:t>I always stick </a:t>
              </a:r>
            </a:p>
            <a:p>
              <a:pPr algn="ctr"/>
              <a:r>
                <a:rPr lang="en-CN" sz="1000" dirty="0">
                  <a:latin typeface="Franklin Gothic Book" panose="020B0503020102020204" pitchFamily="34" charset="0"/>
                </a:rPr>
                <a:t>to the same brands</a:t>
              </a:r>
            </a:p>
          </p:txBody>
        </p:sp>
        <p:sp>
          <p:nvSpPr>
            <p:cNvPr id="3" name="TextBox 2">
              <a:extLst>
                <a:ext uri="{FF2B5EF4-FFF2-40B4-BE49-F238E27FC236}">
                  <a16:creationId xmlns:a16="http://schemas.microsoft.com/office/drawing/2014/main" id="{FC47DAA6-92B6-5B8C-631A-393ACC184296}"/>
                </a:ext>
              </a:extLst>
            </p:cNvPr>
            <p:cNvSpPr txBox="1"/>
            <p:nvPr/>
          </p:nvSpPr>
          <p:spPr>
            <a:xfrm>
              <a:off x="1558862" y="4378984"/>
              <a:ext cx="1197428" cy="553998"/>
            </a:xfrm>
            <a:prstGeom prst="rect">
              <a:avLst/>
            </a:prstGeom>
            <a:noFill/>
          </p:spPr>
          <p:txBody>
            <a:bodyPr wrap="square" rtlCol="0">
              <a:spAutoFit/>
            </a:bodyPr>
            <a:lstStyle/>
            <a:p>
              <a:pPr algn="ctr"/>
              <a:r>
                <a:rPr lang="en-CN" sz="1000" dirty="0">
                  <a:latin typeface="Franklin Gothic Book" panose="020B0503020102020204" pitchFamily="34" charset="0"/>
                </a:rPr>
                <a:t>I rarely compare my current brand with alternatives</a:t>
              </a:r>
            </a:p>
          </p:txBody>
        </p:sp>
        <p:sp>
          <p:nvSpPr>
            <p:cNvPr id="5" name="TextBox 4">
              <a:extLst>
                <a:ext uri="{FF2B5EF4-FFF2-40B4-BE49-F238E27FC236}">
                  <a16:creationId xmlns:a16="http://schemas.microsoft.com/office/drawing/2014/main" id="{81E57CDE-4BBC-1DA7-CB65-F4FC682C5054}"/>
                </a:ext>
              </a:extLst>
            </p:cNvPr>
            <p:cNvSpPr txBox="1"/>
            <p:nvPr/>
          </p:nvSpPr>
          <p:spPr>
            <a:xfrm>
              <a:off x="916605" y="5184105"/>
              <a:ext cx="1197428" cy="553998"/>
            </a:xfrm>
            <a:prstGeom prst="rect">
              <a:avLst/>
            </a:prstGeom>
            <a:noFill/>
          </p:spPr>
          <p:txBody>
            <a:bodyPr wrap="square" rtlCol="0">
              <a:spAutoFit/>
            </a:bodyPr>
            <a:lstStyle/>
            <a:p>
              <a:pPr algn="ctr"/>
              <a:r>
                <a:rPr lang="en-CN" sz="1000" dirty="0">
                  <a:latin typeface="Franklin Gothic Book" panose="020B0503020102020204" pitchFamily="34" charset="0"/>
                </a:rPr>
                <a:t>I tend to be </a:t>
              </a:r>
            </a:p>
            <a:p>
              <a:pPr algn="ctr"/>
              <a:r>
                <a:rPr lang="en-CN" sz="1000" dirty="0">
                  <a:latin typeface="Franklin Gothic Book" panose="020B0503020102020204" pitchFamily="34" charset="0"/>
                </a:rPr>
                <a:t>loyal to brands </a:t>
              </a:r>
            </a:p>
            <a:p>
              <a:pPr algn="ctr"/>
              <a:r>
                <a:rPr lang="en-CN" sz="1000" dirty="0">
                  <a:latin typeface="Franklin Gothic Book" panose="020B0503020102020204" pitchFamily="34" charset="0"/>
                </a:rPr>
                <a:t>I love</a:t>
              </a:r>
            </a:p>
          </p:txBody>
        </p:sp>
        <p:sp>
          <p:nvSpPr>
            <p:cNvPr id="8" name="TextBox 7">
              <a:extLst>
                <a:ext uri="{FF2B5EF4-FFF2-40B4-BE49-F238E27FC236}">
                  <a16:creationId xmlns:a16="http://schemas.microsoft.com/office/drawing/2014/main" id="{90F8D61D-00FC-04C9-F423-0CA01DAC456A}"/>
                </a:ext>
              </a:extLst>
            </p:cNvPr>
            <p:cNvSpPr txBox="1"/>
            <p:nvPr/>
          </p:nvSpPr>
          <p:spPr>
            <a:xfrm>
              <a:off x="2785320" y="4386242"/>
              <a:ext cx="1197428" cy="553998"/>
            </a:xfrm>
            <a:prstGeom prst="rect">
              <a:avLst/>
            </a:prstGeom>
            <a:noFill/>
          </p:spPr>
          <p:txBody>
            <a:bodyPr wrap="square" rtlCol="0">
              <a:spAutoFit/>
            </a:bodyPr>
            <a:lstStyle/>
            <a:p>
              <a:pPr algn="ctr"/>
              <a:r>
                <a:rPr lang="en-CN" sz="1000" dirty="0">
                  <a:latin typeface="Franklin Gothic Book" panose="020B0503020102020204" pitchFamily="34" charset="0"/>
                </a:rPr>
                <a:t>I like brands my friends talk </a:t>
              </a:r>
            </a:p>
            <a:p>
              <a:pPr algn="ctr"/>
              <a:r>
                <a:rPr lang="en-CN" sz="1000" dirty="0">
                  <a:latin typeface="Franklin Gothic Book" panose="020B0503020102020204" pitchFamily="34" charset="0"/>
                </a:rPr>
                <a:t>about</a:t>
              </a:r>
            </a:p>
          </p:txBody>
        </p:sp>
        <p:sp>
          <p:nvSpPr>
            <p:cNvPr id="9" name="TextBox 8">
              <a:extLst>
                <a:ext uri="{FF2B5EF4-FFF2-40B4-BE49-F238E27FC236}">
                  <a16:creationId xmlns:a16="http://schemas.microsoft.com/office/drawing/2014/main" id="{C5A7BCD0-7ECD-7C6C-43A3-7E450F1F052F}"/>
                </a:ext>
              </a:extLst>
            </p:cNvPr>
            <p:cNvSpPr txBox="1"/>
            <p:nvPr/>
          </p:nvSpPr>
          <p:spPr>
            <a:xfrm>
              <a:off x="2143063" y="5191363"/>
              <a:ext cx="1197428" cy="553998"/>
            </a:xfrm>
            <a:prstGeom prst="rect">
              <a:avLst/>
            </a:prstGeom>
            <a:noFill/>
          </p:spPr>
          <p:txBody>
            <a:bodyPr wrap="square" rtlCol="0">
              <a:spAutoFit/>
            </a:bodyPr>
            <a:lstStyle/>
            <a:p>
              <a:pPr algn="ctr"/>
              <a:r>
                <a:rPr lang="en-CN" sz="1000" dirty="0">
                  <a:latin typeface="Franklin Gothic Book" panose="020B0503020102020204" pitchFamily="34" charset="0"/>
                </a:rPr>
                <a:t>I tend to use the same brands as my friends</a:t>
              </a:r>
            </a:p>
          </p:txBody>
        </p:sp>
        <p:sp>
          <p:nvSpPr>
            <p:cNvPr id="11" name="TextBox 10">
              <a:extLst>
                <a:ext uri="{FF2B5EF4-FFF2-40B4-BE49-F238E27FC236}">
                  <a16:creationId xmlns:a16="http://schemas.microsoft.com/office/drawing/2014/main" id="{55920F64-AF16-E203-D2C9-2E669BAC0A32}"/>
                </a:ext>
              </a:extLst>
            </p:cNvPr>
            <p:cNvSpPr txBox="1"/>
            <p:nvPr/>
          </p:nvSpPr>
          <p:spPr>
            <a:xfrm>
              <a:off x="4011778" y="4393499"/>
              <a:ext cx="1197428" cy="553998"/>
            </a:xfrm>
            <a:prstGeom prst="rect">
              <a:avLst/>
            </a:prstGeom>
            <a:noFill/>
          </p:spPr>
          <p:txBody>
            <a:bodyPr wrap="square" rtlCol="0">
              <a:spAutoFit/>
            </a:bodyPr>
            <a:lstStyle/>
            <a:p>
              <a:pPr algn="ctr"/>
              <a:r>
                <a:rPr lang="en-CN" sz="1000" dirty="0">
                  <a:latin typeface="Franklin Gothic Book" panose="020B0503020102020204" pitchFamily="34" charset="0"/>
                </a:rPr>
                <a:t>I want my friends to also like my brands</a:t>
              </a:r>
            </a:p>
          </p:txBody>
        </p:sp>
        <p:sp>
          <p:nvSpPr>
            <p:cNvPr id="12" name="TextBox 11">
              <a:extLst>
                <a:ext uri="{FF2B5EF4-FFF2-40B4-BE49-F238E27FC236}">
                  <a16:creationId xmlns:a16="http://schemas.microsoft.com/office/drawing/2014/main" id="{984FD9B4-8F0E-BB07-8D7A-A5541D9F09A6}"/>
                </a:ext>
              </a:extLst>
            </p:cNvPr>
            <p:cNvSpPr txBox="1"/>
            <p:nvPr/>
          </p:nvSpPr>
          <p:spPr>
            <a:xfrm>
              <a:off x="3369521" y="5198620"/>
              <a:ext cx="1197428" cy="553998"/>
            </a:xfrm>
            <a:prstGeom prst="rect">
              <a:avLst/>
            </a:prstGeom>
            <a:noFill/>
          </p:spPr>
          <p:txBody>
            <a:bodyPr wrap="square" rtlCol="0">
              <a:spAutoFit/>
            </a:bodyPr>
            <a:lstStyle/>
            <a:p>
              <a:pPr algn="ctr"/>
              <a:r>
                <a:rPr lang="en-CN" sz="1000" dirty="0">
                  <a:latin typeface="Franklin Gothic Book" panose="020B0503020102020204" pitchFamily="34" charset="0"/>
                </a:rPr>
                <a:t>The brands I use help me feel I belong</a:t>
              </a:r>
            </a:p>
          </p:txBody>
        </p:sp>
        <p:sp>
          <p:nvSpPr>
            <p:cNvPr id="14" name="TextBox 13">
              <a:extLst>
                <a:ext uri="{FF2B5EF4-FFF2-40B4-BE49-F238E27FC236}">
                  <a16:creationId xmlns:a16="http://schemas.microsoft.com/office/drawing/2014/main" id="{F35CEF73-DC6B-90AC-3617-053ED673889F}"/>
                </a:ext>
              </a:extLst>
            </p:cNvPr>
            <p:cNvSpPr txBox="1"/>
            <p:nvPr/>
          </p:nvSpPr>
          <p:spPr>
            <a:xfrm>
              <a:off x="5230978" y="4378985"/>
              <a:ext cx="1197428" cy="553998"/>
            </a:xfrm>
            <a:prstGeom prst="rect">
              <a:avLst/>
            </a:prstGeom>
            <a:noFill/>
          </p:spPr>
          <p:txBody>
            <a:bodyPr wrap="square" rtlCol="0">
              <a:spAutoFit/>
            </a:bodyPr>
            <a:lstStyle/>
            <a:p>
              <a:pPr algn="ctr"/>
              <a:r>
                <a:rPr lang="en-CN" sz="1000" dirty="0">
                  <a:latin typeface="Franklin Gothic Book" panose="020B0503020102020204" pitchFamily="34" charset="0"/>
                </a:rPr>
                <a:t>I spend more time researching the quality of products</a:t>
              </a:r>
            </a:p>
          </p:txBody>
        </p:sp>
        <p:sp>
          <p:nvSpPr>
            <p:cNvPr id="15" name="TextBox 14">
              <a:extLst>
                <a:ext uri="{FF2B5EF4-FFF2-40B4-BE49-F238E27FC236}">
                  <a16:creationId xmlns:a16="http://schemas.microsoft.com/office/drawing/2014/main" id="{3B7B7100-E36E-1402-158C-4F9BF7A4F36A}"/>
                </a:ext>
              </a:extLst>
            </p:cNvPr>
            <p:cNvSpPr txBox="1"/>
            <p:nvPr/>
          </p:nvSpPr>
          <p:spPr>
            <a:xfrm>
              <a:off x="4588721" y="5184106"/>
              <a:ext cx="1197428" cy="707886"/>
            </a:xfrm>
            <a:prstGeom prst="rect">
              <a:avLst/>
            </a:prstGeom>
            <a:noFill/>
          </p:spPr>
          <p:txBody>
            <a:bodyPr wrap="square" rtlCol="0">
              <a:spAutoFit/>
            </a:bodyPr>
            <a:lstStyle/>
            <a:p>
              <a:pPr algn="ctr"/>
              <a:r>
                <a:rPr lang="en-CN" sz="1000" dirty="0">
                  <a:latin typeface="Franklin Gothic Book" panose="020B0503020102020204" pitchFamily="34" charset="0"/>
                </a:rPr>
                <a:t>The technology of the products I use is important </a:t>
              </a:r>
            </a:p>
            <a:p>
              <a:pPr algn="ctr"/>
              <a:r>
                <a:rPr lang="en-CN" sz="1000" dirty="0">
                  <a:latin typeface="Franklin Gothic Book" panose="020B0503020102020204" pitchFamily="34" charset="0"/>
                </a:rPr>
                <a:t>to me</a:t>
              </a:r>
            </a:p>
          </p:txBody>
        </p:sp>
        <p:sp>
          <p:nvSpPr>
            <p:cNvPr id="17" name="TextBox 16">
              <a:extLst>
                <a:ext uri="{FF2B5EF4-FFF2-40B4-BE49-F238E27FC236}">
                  <a16:creationId xmlns:a16="http://schemas.microsoft.com/office/drawing/2014/main" id="{1DDD34BF-9DAA-CE2E-DFED-3EEA62CFC9DC}"/>
                </a:ext>
              </a:extLst>
            </p:cNvPr>
            <p:cNvSpPr txBox="1"/>
            <p:nvPr/>
          </p:nvSpPr>
          <p:spPr>
            <a:xfrm>
              <a:off x="6457436" y="4386242"/>
              <a:ext cx="1197428" cy="553998"/>
            </a:xfrm>
            <a:prstGeom prst="rect">
              <a:avLst/>
            </a:prstGeom>
            <a:noFill/>
          </p:spPr>
          <p:txBody>
            <a:bodyPr wrap="square" rtlCol="0">
              <a:spAutoFit/>
            </a:bodyPr>
            <a:lstStyle/>
            <a:p>
              <a:pPr algn="ctr"/>
              <a:r>
                <a:rPr lang="en-CN" sz="1000" dirty="0">
                  <a:latin typeface="Franklin Gothic Book" panose="020B0503020102020204" pitchFamily="34" charset="0"/>
                </a:rPr>
                <a:t>I like brands that do good for society or the planet</a:t>
              </a:r>
            </a:p>
          </p:txBody>
        </p:sp>
        <p:sp>
          <p:nvSpPr>
            <p:cNvPr id="18" name="TextBox 17">
              <a:extLst>
                <a:ext uri="{FF2B5EF4-FFF2-40B4-BE49-F238E27FC236}">
                  <a16:creationId xmlns:a16="http://schemas.microsoft.com/office/drawing/2014/main" id="{730C7B45-03C6-EF40-55BB-ABD47EEDCAF9}"/>
                </a:ext>
              </a:extLst>
            </p:cNvPr>
            <p:cNvSpPr txBox="1"/>
            <p:nvPr/>
          </p:nvSpPr>
          <p:spPr>
            <a:xfrm>
              <a:off x="5815179" y="5191363"/>
              <a:ext cx="1197428" cy="707886"/>
            </a:xfrm>
            <a:prstGeom prst="rect">
              <a:avLst/>
            </a:prstGeom>
            <a:noFill/>
          </p:spPr>
          <p:txBody>
            <a:bodyPr wrap="square" rtlCol="0">
              <a:spAutoFit/>
            </a:bodyPr>
            <a:lstStyle/>
            <a:p>
              <a:pPr algn="ctr"/>
              <a:r>
                <a:rPr lang="en-CN" sz="1000" dirty="0">
                  <a:latin typeface="Franklin Gothic Book" panose="020B0503020102020204" pitchFamily="34" charset="0"/>
                </a:rPr>
                <a:t>I don’t mind watching a boring ad if it highlights a product’s quality</a:t>
              </a:r>
            </a:p>
          </p:txBody>
        </p:sp>
        <p:sp>
          <p:nvSpPr>
            <p:cNvPr id="20" name="TextBox 19">
              <a:extLst>
                <a:ext uri="{FF2B5EF4-FFF2-40B4-BE49-F238E27FC236}">
                  <a16:creationId xmlns:a16="http://schemas.microsoft.com/office/drawing/2014/main" id="{A56BE0C9-7AA9-8BA4-ECBA-EE03E404663C}"/>
                </a:ext>
              </a:extLst>
            </p:cNvPr>
            <p:cNvSpPr txBox="1"/>
            <p:nvPr/>
          </p:nvSpPr>
          <p:spPr>
            <a:xfrm>
              <a:off x="7683894" y="4378984"/>
              <a:ext cx="1197428" cy="553998"/>
            </a:xfrm>
            <a:prstGeom prst="rect">
              <a:avLst/>
            </a:prstGeom>
            <a:noFill/>
          </p:spPr>
          <p:txBody>
            <a:bodyPr wrap="square" rtlCol="0">
              <a:spAutoFit/>
            </a:bodyPr>
            <a:lstStyle/>
            <a:p>
              <a:pPr algn="ctr"/>
              <a:r>
                <a:rPr lang="en-CN" sz="1000" dirty="0">
                  <a:latin typeface="Franklin Gothic Book" panose="020B0503020102020204" pitchFamily="34" charset="0"/>
                </a:rPr>
                <a:t>I like brands that support the issues I care about</a:t>
              </a:r>
            </a:p>
          </p:txBody>
        </p:sp>
        <p:sp>
          <p:nvSpPr>
            <p:cNvPr id="21" name="TextBox 20">
              <a:extLst>
                <a:ext uri="{FF2B5EF4-FFF2-40B4-BE49-F238E27FC236}">
                  <a16:creationId xmlns:a16="http://schemas.microsoft.com/office/drawing/2014/main" id="{2DA3444C-87E5-D8F9-DC8C-240ECAC8F98A}"/>
                </a:ext>
              </a:extLst>
            </p:cNvPr>
            <p:cNvSpPr txBox="1"/>
            <p:nvPr/>
          </p:nvSpPr>
          <p:spPr>
            <a:xfrm>
              <a:off x="7041637" y="5184105"/>
              <a:ext cx="1197428" cy="707886"/>
            </a:xfrm>
            <a:prstGeom prst="rect">
              <a:avLst/>
            </a:prstGeom>
            <a:noFill/>
          </p:spPr>
          <p:txBody>
            <a:bodyPr wrap="square" rtlCol="0">
              <a:spAutoFit/>
            </a:bodyPr>
            <a:lstStyle/>
            <a:p>
              <a:pPr algn="ctr"/>
              <a:r>
                <a:rPr lang="en-CN" sz="1000" dirty="0">
                  <a:latin typeface="Franklin Gothic Book" panose="020B0503020102020204" pitchFamily="34" charset="0"/>
                </a:rPr>
                <a:t>I like brands that represent the same values I believe in</a:t>
              </a:r>
            </a:p>
          </p:txBody>
        </p:sp>
        <p:cxnSp>
          <p:nvCxnSpPr>
            <p:cNvPr id="7" name="Straight Connector 6">
              <a:extLst>
                <a:ext uri="{FF2B5EF4-FFF2-40B4-BE49-F238E27FC236}">
                  <a16:creationId xmlns:a16="http://schemas.microsoft.com/office/drawing/2014/main" id="{EA8C9F44-F086-8B2D-EA9B-AFC0616812F2}"/>
                </a:ext>
              </a:extLst>
            </p:cNvPr>
            <p:cNvCxnSpPr>
              <a:cxnSpLocks/>
            </p:cNvCxnSpPr>
            <p:nvPr/>
          </p:nvCxnSpPr>
          <p:spPr>
            <a:xfrm flipV="1">
              <a:off x="1537267" y="4408367"/>
              <a:ext cx="0" cy="765484"/>
            </a:xfrm>
            <a:prstGeom prst="line">
              <a:avLst/>
            </a:prstGeom>
            <a:ln w="9525">
              <a:solidFill>
                <a:schemeClr val="bg1">
                  <a:lumMod val="50000"/>
                </a:schemeClr>
              </a:solidFill>
              <a:prstDash val="dash"/>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B57FF8-92F1-8BA7-3910-E9DB0E48EBCB}"/>
                </a:ext>
              </a:extLst>
            </p:cNvPr>
            <p:cNvCxnSpPr>
              <a:cxnSpLocks/>
            </p:cNvCxnSpPr>
            <p:nvPr/>
          </p:nvCxnSpPr>
          <p:spPr>
            <a:xfrm flipV="1">
              <a:off x="2763725" y="4417743"/>
              <a:ext cx="0" cy="765484"/>
            </a:xfrm>
            <a:prstGeom prst="line">
              <a:avLst/>
            </a:prstGeom>
            <a:ln w="9525">
              <a:solidFill>
                <a:schemeClr val="bg1">
                  <a:lumMod val="50000"/>
                </a:schemeClr>
              </a:solidFill>
              <a:prstDash val="dash"/>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0A3383D-4855-7930-EC46-4C46D9012059}"/>
                </a:ext>
              </a:extLst>
            </p:cNvPr>
            <p:cNvCxnSpPr>
              <a:cxnSpLocks/>
            </p:cNvCxnSpPr>
            <p:nvPr/>
          </p:nvCxnSpPr>
          <p:spPr>
            <a:xfrm flipV="1">
              <a:off x="3990183" y="4427118"/>
              <a:ext cx="0" cy="765484"/>
            </a:xfrm>
            <a:prstGeom prst="line">
              <a:avLst/>
            </a:prstGeom>
            <a:ln w="9525">
              <a:solidFill>
                <a:schemeClr val="bg1">
                  <a:lumMod val="50000"/>
                </a:schemeClr>
              </a:solidFill>
              <a:prstDash val="dash"/>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483EAFB-70D3-669D-2CB9-1B34F37D5852}"/>
                </a:ext>
              </a:extLst>
            </p:cNvPr>
            <p:cNvCxnSpPr>
              <a:cxnSpLocks/>
            </p:cNvCxnSpPr>
            <p:nvPr/>
          </p:nvCxnSpPr>
          <p:spPr>
            <a:xfrm flipV="1">
              <a:off x="5209383" y="4408368"/>
              <a:ext cx="0" cy="765484"/>
            </a:xfrm>
            <a:prstGeom prst="line">
              <a:avLst/>
            </a:prstGeom>
            <a:ln w="9525">
              <a:solidFill>
                <a:schemeClr val="bg1">
                  <a:lumMod val="50000"/>
                </a:schemeClr>
              </a:solidFill>
              <a:prstDash val="dash"/>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11CB92C-C920-BCC2-70B5-C58CB83CBC39}"/>
                </a:ext>
              </a:extLst>
            </p:cNvPr>
            <p:cNvCxnSpPr>
              <a:cxnSpLocks/>
            </p:cNvCxnSpPr>
            <p:nvPr/>
          </p:nvCxnSpPr>
          <p:spPr>
            <a:xfrm flipV="1">
              <a:off x="6435841" y="4417743"/>
              <a:ext cx="0" cy="765484"/>
            </a:xfrm>
            <a:prstGeom prst="line">
              <a:avLst/>
            </a:prstGeom>
            <a:ln w="9525">
              <a:solidFill>
                <a:schemeClr val="bg1">
                  <a:lumMod val="50000"/>
                </a:schemeClr>
              </a:solidFill>
              <a:prstDash val="dash"/>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E58AC98-CE0A-770F-CC16-8EE54D9884FB}"/>
                </a:ext>
              </a:extLst>
            </p:cNvPr>
            <p:cNvCxnSpPr>
              <a:cxnSpLocks/>
            </p:cNvCxnSpPr>
            <p:nvPr/>
          </p:nvCxnSpPr>
          <p:spPr>
            <a:xfrm flipV="1">
              <a:off x="7662299" y="4408367"/>
              <a:ext cx="0" cy="765484"/>
            </a:xfrm>
            <a:prstGeom prst="line">
              <a:avLst/>
            </a:prstGeom>
            <a:ln w="9525">
              <a:solidFill>
                <a:schemeClr val="bg1">
                  <a:lumMod val="50000"/>
                </a:schemeClr>
              </a:solidFill>
              <a:prstDash val="dash"/>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D04F380-D916-9D1F-39B0-074E2CC0E6D8}"/>
                </a:ext>
              </a:extLst>
            </p:cNvPr>
            <p:cNvSpPr txBox="1"/>
            <p:nvPr/>
          </p:nvSpPr>
          <p:spPr>
            <a:xfrm>
              <a:off x="8907559" y="4386243"/>
              <a:ext cx="1197428" cy="553998"/>
            </a:xfrm>
            <a:prstGeom prst="rect">
              <a:avLst/>
            </a:prstGeom>
            <a:noFill/>
          </p:spPr>
          <p:txBody>
            <a:bodyPr wrap="square" rtlCol="0">
              <a:spAutoFit/>
            </a:bodyPr>
            <a:lstStyle/>
            <a:p>
              <a:pPr algn="ctr"/>
              <a:r>
                <a:rPr lang="en-CN" sz="1000" dirty="0">
                  <a:latin typeface="Franklin Gothic Book" panose="020B0503020102020204" pitchFamily="34" charset="0"/>
                </a:rPr>
                <a:t>I like brands my favorite celebrities also like</a:t>
              </a:r>
            </a:p>
          </p:txBody>
        </p:sp>
        <p:sp>
          <p:nvSpPr>
            <p:cNvPr id="25" name="TextBox 24">
              <a:extLst>
                <a:ext uri="{FF2B5EF4-FFF2-40B4-BE49-F238E27FC236}">
                  <a16:creationId xmlns:a16="http://schemas.microsoft.com/office/drawing/2014/main" id="{85C13EAE-5337-4633-5DD2-8685AF0778F1}"/>
                </a:ext>
              </a:extLst>
            </p:cNvPr>
            <p:cNvSpPr txBox="1"/>
            <p:nvPr/>
          </p:nvSpPr>
          <p:spPr>
            <a:xfrm>
              <a:off x="8265302" y="5191364"/>
              <a:ext cx="1197428" cy="553998"/>
            </a:xfrm>
            <a:prstGeom prst="rect">
              <a:avLst/>
            </a:prstGeom>
            <a:noFill/>
          </p:spPr>
          <p:txBody>
            <a:bodyPr wrap="square" rtlCol="0">
              <a:spAutoFit/>
            </a:bodyPr>
            <a:lstStyle/>
            <a:p>
              <a:pPr algn="ctr"/>
              <a:r>
                <a:rPr lang="en-CN" sz="1000" dirty="0">
                  <a:latin typeface="Franklin Gothic Book" panose="020B0503020102020204" pitchFamily="34" charset="0"/>
                </a:rPr>
                <a:t>I only use brands celebrities </a:t>
              </a:r>
            </a:p>
            <a:p>
              <a:pPr algn="ctr"/>
              <a:r>
                <a:rPr lang="en-CN" sz="1000" dirty="0">
                  <a:latin typeface="Franklin Gothic Book" panose="020B0503020102020204" pitchFamily="34" charset="0"/>
                </a:rPr>
                <a:t>also use</a:t>
              </a:r>
            </a:p>
          </p:txBody>
        </p:sp>
        <p:sp>
          <p:nvSpPr>
            <p:cNvPr id="26" name="TextBox 25">
              <a:extLst>
                <a:ext uri="{FF2B5EF4-FFF2-40B4-BE49-F238E27FC236}">
                  <a16:creationId xmlns:a16="http://schemas.microsoft.com/office/drawing/2014/main" id="{5DD302F5-FA1A-DBF9-FF06-49DB84786795}"/>
                </a:ext>
              </a:extLst>
            </p:cNvPr>
            <p:cNvSpPr txBox="1"/>
            <p:nvPr/>
          </p:nvSpPr>
          <p:spPr>
            <a:xfrm>
              <a:off x="10134017" y="4378985"/>
              <a:ext cx="1197428" cy="553998"/>
            </a:xfrm>
            <a:prstGeom prst="rect">
              <a:avLst/>
            </a:prstGeom>
            <a:noFill/>
          </p:spPr>
          <p:txBody>
            <a:bodyPr wrap="square" rtlCol="0">
              <a:spAutoFit/>
            </a:bodyPr>
            <a:lstStyle/>
            <a:p>
              <a:pPr algn="ctr"/>
              <a:r>
                <a:rPr lang="en-CN" sz="1000" dirty="0">
                  <a:latin typeface="Franklin Gothic Book" panose="020B0503020102020204" pitchFamily="34" charset="0"/>
                </a:rPr>
                <a:t>I choose brands that are more affordable</a:t>
              </a:r>
            </a:p>
          </p:txBody>
        </p:sp>
        <p:sp>
          <p:nvSpPr>
            <p:cNvPr id="27" name="TextBox 26">
              <a:extLst>
                <a:ext uri="{FF2B5EF4-FFF2-40B4-BE49-F238E27FC236}">
                  <a16:creationId xmlns:a16="http://schemas.microsoft.com/office/drawing/2014/main" id="{4D9F52D5-1A35-E4A2-4C56-11BA6EAA8FF4}"/>
                </a:ext>
              </a:extLst>
            </p:cNvPr>
            <p:cNvSpPr txBox="1"/>
            <p:nvPr/>
          </p:nvSpPr>
          <p:spPr>
            <a:xfrm>
              <a:off x="9491760" y="5184106"/>
              <a:ext cx="1197428" cy="553998"/>
            </a:xfrm>
            <a:prstGeom prst="rect">
              <a:avLst/>
            </a:prstGeom>
            <a:noFill/>
          </p:spPr>
          <p:txBody>
            <a:bodyPr wrap="square" rtlCol="0">
              <a:spAutoFit/>
            </a:bodyPr>
            <a:lstStyle/>
            <a:p>
              <a:pPr algn="ctr"/>
              <a:r>
                <a:rPr lang="en-CN" sz="1000" dirty="0">
                  <a:latin typeface="Franklin Gothic Book" panose="020B0503020102020204" pitchFamily="34" charset="0"/>
                </a:rPr>
                <a:t>I still believe what paid celebrities say about brands</a:t>
              </a:r>
            </a:p>
          </p:txBody>
        </p:sp>
        <p:cxnSp>
          <p:nvCxnSpPr>
            <p:cNvPr id="28" name="Straight Connector 27">
              <a:extLst>
                <a:ext uri="{FF2B5EF4-FFF2-40B4-BE49-F238E27FC236}">
                  <a16:creationId xmlns:a16="http://schemas.microsoft.com/office/drawing/2014/main" id="{DF56407E-5C21-95F5-ABB7-E670C4D1CCC8}"/>
                </a:ext>
              </a:extLst>
            </p:cNvPr>
            <p:cNvCxnSpPr>
              <a:cxnSpLocks/>
            </p:cNvCxnSpPr>
            <p:nvPr/>
          </p:nvCxnSpPr>
          <p:spPr>
            <a:xfrm flipV="1">
              <a:off x="8885964" y="4417744"/>
              <a:ext cx="0" cy="765484"/>
            </a:xfrm>
            <a:prstGeom prst="line">
              <a:avLst/>
            </a:prstGeom>
            <a:ln w="9525">
              <a:solidFill>
                <a:schemeClr val="bg1">
                  <a:lumMod val="50000"/>
                </a:schemeClr>
              </a:solidFill>
              <a:prstDash val="dash"/>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41C0EBF-D776-B9C8-1231-2CCF192BF2A0}"/>
                </a:ext>
              </a:extLst>
            </p:cNvPr>
            <p:cNvCxnSpPr>
              <a:cxnSpLocks/>
            </p:cNvCxnSpPr>
            <p:nvPr/>
          </p:nvCxnSpPr>
          <p:spPr>
            <a:xfrm flipV="1">
              <a:off x="10112422" y="4408368"/>
              <a:ext cx="0" cy="765484"/>
            </a:xfrm>
            <a:prstGeom prst="line">
              <a:avLst/>
            </a:prstGeom>
            <a:ln w="9525">
              <a:solidFill>
                <a:schemeClr val="bg1">
                  <a:lumMod val="50000"/>
                </a:schemeClr>
              </a:solidFill>
              <a:prstDash val="dash"/>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558E4C0-6449-7FF7-35D6-F814DAA2B8E8}"/>
                </a:ext>
              </a:extLst>
            </p:cNvPr>
            <p:cNvSpPr txBox="1"/>
            <p:nvPr/>
          </p:nvSpPr>
          <p:spPr>
            <a:xfrm>
              <a:off x="10722679" y="5184107"/>
              <a:ext cx="1197428" cy="553998"/>
            </a:xfrm>
            <a:prstGeom prst="rect">
              <a:avLst/>
            </a:prstGeom>
            <a:noFill/>
          </p:spPr>
          <p:txBody>
            <a:bodyPr wrap="square" rtlCol="0">
              <a:spAutoFit/>
            </a:bodyPr>
            <a:lstStyle/>
            <a:p>
              <a:pPr algn="ctr"/>
              <a:r>
                <a:rPr lang="en-CN" sz="1000" dirty="0">
                  <a:latin typeface="Franklin Gothic Book" panose="020B0503020102020204" pitchFamily="34" charset="0"/>
                </a:rPr>
                <a:t>I actively look for brands that are on</a:t>
              </a:r>
            </a:p>
            <a:p>
              <a:pPr algn="ctr"/>
              <a:r>
                <a:rPr lang="en-CN" sz="1000" dirty="0">
                  <a:latin typeface="Franklin Gothic Book" panose="020B0503020102020204" pitchFamily="34" charset="0"/>
                </a:rPr>
                <a:t>promotion</a:t>
              </a:r>
            </a:p>
          </p:txBody>
        </p:sp>
        <p:cxnSp>
          <p:nvCxnSpPr>
            <p:cNvPr id="31" name="Straight Connector 30">
              <a:extLst>
                <a:ext uri="{FF2B5EF4-FFF2-40B4-BE49-F238E27FC236}">
                  <a16:creationId xmlns:a16="http://schemas.microsoft.com/office/drawing/2014/main" id="{6EC7E07E-F1C0-A103-CCF5-D70EE2AE413E}"/>
                </a:ext>
              </a:extLst>
            </p:cNvPr>
            <p:cNvCxnSpPr>
              <a:cxnSpLocks/>
            </p:cNvCxnSpPr>
            <p:nvPr/>
          </p:nvCxnSpPr>
          <p:spPr>
            <a:xfrm flipV="1">
              <a:off x="11343341" y="4408369"/>
              <a:ext cx="0" cy="765484"/>
            </a:xfrm>
            <a:prstGeom prst="line">
              <a:avLst/>
            </a:prstGeom>
            <a:ln w="9525">
              <a:solidFill>
                <a:schemeClr val="bg1">
                  <a:lumMod val="50000"/>
                </a:schemeClr>
              </a:solidFill>
              <a:prstDash val="dash"/>
              <a:headEnd type="none" w="sm" len="sm"/>
              <a:tailEnd type="arrow" w="sm" len="sm"/>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311BCA7E-F727-AB61-10A0-8CFACF4F54A7}"/>
                </a:ext>
              </a:extLst>
            </p:cNvPr>
            <p:cNvGrpSpPr/>
            <p:nvPr/>
          </p:nvGrpSpPr>
          <p:grpSpPr>
            <a:xfrm>
              <a:off x="2463771" y="1855728"/>
              <a:ext cx="7983418" cy="2457384"/>
              <a:chOff x="2508738" y="2356336"/>
              <a:chExt cx="7983418" cy="2516000"/>
            </a:xfrm>
          </p:grpSpPr>
          <p:cxnSp>
            <p:nvCxnSpPr>
              <p:cNvPr id="23" name="Straight Connector 22">
                <a:extLst>
                  <a:ext uri="{FF2B5EF4-FFF2-40B4-BE49-F238E27FC236}">
                    <a16:creationId xmlns:a16="http://schemas.microsoft.com/office/drawing/2014/main" id="{B7EB28B5-03A5-03F7-A15D-41800AD00F0A}"/>
                  </a:ext>
                </a:extLst>
              </p:cNvPr>
              <p:cNvCxnSpPr/>
              <p:nvPr/>
            </p:nvCxnSpPr>
            <p:spPr>
              <a:xfrm flipV="1">
                <a:off x="2508738" y="2356336"/>
                <a:ext cx="0" cy="251599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8EAA3F0-A4ED-238B-502B-B48DE98D50C5}"/>
                  </a:ext>
                </a:extLst>
              </p:cNvPr>
              <p:cNvCxnSpPr/>
              <p:nvPr/>
            </p:nvCxnSpPr>
            <p:spPr>
              <a:xfrm flipV="1">
                <a:off x="4958862" y="2356336"/>
                <a:ext cx="0" cy="251599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C9C71CC-63D9-6053-3408-CD1697061757}"/>
                  </a:ext>
                </a:extLst>
              </p:cNvPr>
              <p:cNvCxnSpPr/>
              <p:nvPr/>
            </p:nvCxnSpPr>
            <p:spPr>
              <a:xfrm flipV="1">
                <a:off x="6787661" y="2356336"/>
                <a:ext cx="0" cy="251599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2503D29-4101-996D-F960-F95CDC6DC450}"/>
                  </a:ext>
                </a:extLst>
              </p:cNvPr>
              <p:cNvCxnSpPr/>
              <p:nvPr/>
            </p:nvCxnSpPr>
            <p:spPr>
              <a:xfrm flipV="1">
                <a:off x="8628189" y="2356336"/>
                <a:ext cx="0" cy="251599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083B1A2-22D0-72C1-3F08-9529E1417CB8}"/>
                  </a:ext>
                </a:extLst>
              </p:cNvPr>
              <p:cNvCxnSpPr/>
              <p:nvPr/>
            </p:nvCxnSpPr>
            <p:spPr>
              <a:xfrm flipV="1">
                <a:off x="10492156" y="2356337"/>
                <a:ext cx="0" cy="251599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7" name="Straight Connector 36">
              <a:extLst>
                <a:ext uri="{FF2B5EF4-FFF2-40B4-BE49-F238E27FC236}">
                  <a16:creationId xmlns:a16="http://schemas.microsoft.com/office/drawing/2014/main" id="{D1E46F7C-76FA-2872-8128-283B01DD64B6}"/>
                </a:ext>
              </a:extLst>
            </p:cNvPr>
            <p:cNvCxnSpPr/>
            <p:nvPr/>
          </p:nvCxnSpPr>
          <p:spPr>
            <a:xfrm>
              <a:off x="634971" y="1933002"/>
              <a:ext cx="10914185"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D34430E-FCA1-8D39-0D71-183366F2844B}"/>
                </a:ext>
              </a:extLst>
            </p:cNvPr>
            <p:cNvSpPr txBox="1"/>
            <p:nvPr/>
          </p:nvSpPr>
          <p:spPr>
            <a:xfrm>
              <a:off x="1085648" y="1738647"/>
              <a:ext cx="944688" cy="415498"/>
            </a:xfrm>
            <a:prstGeom prst="rect">
              <a:avLst/>
            </a:prstGeom>
            <a:solidFill>
              <a:schemeClr val="bg1"/>
            </a:solidFill>
            <a:ln w="3175">
              <a:solidFill>
                <a:schemeClr val="tx1">
                  <a:lumMod val="50000"/>
                  <a:lumOff val="50000"/>
                </a:schemeClr>
              </a:solidFill>
            </a:ln>
          </p:spPr>
          <p:txBody>
            <a:bodyPr wrap="square" rtlCol="0">
              <a:spAutoFit/>
            </a:bodyPr>
            <a:lstStyle/>
            <a:p>
              <a:pPr algn="ctr"/>
              <a:r>
                <a:rPr lang="en-CN" sz="1050" b="1" dirty="0">
                  <a:latin typeface="Bahnschrift" panose="020B0502040204020203" pitchFamily="34" charset="0"/>
                </a:rPr>
                <a:t>“I tend to sleep shop.”</a:t>
              </a:r>
            </a:p>
          </p:txBody>
        </p:sp>
        <p:sp>
          <p:nvSpPr>
            <p:cNvPr id="39" name="TextBox 38">
              <a:extLst>
                <a:ext uri="{FF2B5EF4-FFF2-40B4-BE49-F238E27FC236}">
                  <a16:creationId xmlns:a16="http://schemas.microsoft.com/office/drawing/2014/main" id="{8414DE65-A5F7-3EF4-C89C-CADF7D58BE26}"/>
                </a:ext>
              </a:extLst>
            </p:cNvPr>
            <p:cNvSpPr txBox="1"/>
            <p:nvPr/>
          </p:nvSpPr>
          <p:spPr>
            <a:xfrm>
              <a:off x="3098915" y="1738647"/>
              <a:ext cx="1280392" cy="415498"/>
            </a:xfrm>
            <a:prstGeom prst="rect">
              <a:avLst/>
            </a:prstGeom>
            <a:solidFill>
              <a:schemeClr val="bg1"/>
            </a:solidFill>
            <a:ln w="3175">
              <a:solidFill>
                <a:schemeClr val="tx1">
                  <a:lumMod val="50000"/>
                  <a:lumOff val="50000"/>
                </a:schemeClr>
              </a:solidFill>
            </a:ln>
          </p:spPr>
          <p:txBody>
            <a:bodyPr wrap="square" rtlCol="0">
              <a:spAutoFit/>
            </a:bodyPr>
            <a:lstStyle/>
            <a:p>
              <a:pPr algn="ctr"/>
              <a:r>
                <a:rPr lang="en-US" sz="1050" b="1" dirty="0">
                  <a:latin typeface="Bahnschrift" panose="020B0502040204020203" pitchFamily="34" charset="0"/>
                </a:rPr>
                <a:t>“Brands help with</a:t>
              </a:r>
              <a:endParaRPr lang="en-CN" sz="1050" b="1" dirty="0">
                <a:latin typeface="Bahnschrift" panose="020B0502040204020203" pitchFamily="34" charset="0"/>
              </a:endParaRPr>
            </a:p>
            <a:p>
              <a:pPr algn="ctr"/>
              <a:r>
                <a:rPr lang="en-CN" sz="1050" b="1" dirty="0">
                  <a:latin typeface="Bahnschrift" panose="020B0502040204020203" pitchFamily="34" charset="0"/>
                </a:rPr>
                <a:t>social approval”</a:t>
              </a:r>
            </a:p>
          </p:txBody>
        </p:sp>
        <p:sp>
          <p:nvSpPr>
            <p:cNvPr id="40" name="TextBox 39">
              <a:extLst>
                <a:ext uri="{FF2B5EF4-FFF2-40B4-BE49-F238E27FC236}">
                  <a16:creationId xmlns:a16="http://schemas.microsoft.com/office/drawing/2014/main" id="{4BCD708B-15FE-FC25-AFA1-73B85DE94AD3}"/>
                </a:ext>
              </a:extLst>
            </p:cNvPr>
            <p:cNvSpPr txBox="1"/>
            <p:nvPr/>
          </p:nvSpPr>
          <p:spPr>
            <a:xfrm>
              <a:off x="5296889" y="1738647"/>
              <a:ext cx="1034354" cy="415498"/>
            </a:xfrm>
            <a:prstGeom prst="rect">
              <a:avLst/>
            </a:prstGeom>
            <a:solidFill>
              <a:schemeClr val="bg1"/>
            </a:solidFill>
            <a:ln w="3175">
              <a:solidFill>
                <a:schemeClr val="tx1">
                  <a:lumMod val="50000"/>
                  <a:lumOff val="50000"/>
                </a:schemeClr>
              </a:solidFill>
            </a:ln>
          </p:spPr>
          <p:txBody>
            <a:bodyPr wrap="square" rtlCol="0">
              <a:spAutoFit/>
            </a:bodyPr>
            <a:lstStyle/>
            <a:p>
              <a:pPr algn="ctr"/>
              <a:r>
                <a:rPr lang="en-US" sz="1050" b="1" dirty="0">
                  <a:latin typeface="Bahnschrift" panose="020B0502040204020203" pitchFamily="34" charset="0"/>
                </a:rPr>
                <a:t>“I’m f</a:t>
              </a:r>
              <a:r>
                <a:rPr lang="en-CN" sz="1050" b="1" dirty="0">
                  <a:latin typeface="Bahnschrift" panose="020B0502040204020203" pitchFamily="34" charset="0"/>
                </a:rPr>
                <a:t>unction</a:t>
              </a:r>
            </a:p>
            <a:p>
              <a:pPr algn="ctr"/>
              <a:r>
                <a:rPr lang="en-US" sz="1050" b="1" dirty="0">
                  <a:latin typeface="Bahnschrift" panose="020B0502040204020203" pitchFamily="34" charset="0"/>
                </a:rPr>
                <a:t>d</a:t>
              </a:r>
              <a:r>
                <a:rPr lang="en-CN" sz="1050" b="1" dirty="0">
                  <a:latin typeface="Bahnschrift" panose="020B0502040204020203" pitchFamily="34" charset="0"/>
                </a:rPr>
                <a:t>riven”</a:t>
              </a:r>
            </a:p>
          </p:txBody>
        </p:sp>
        <p:sp>
          <p:nvSpPr>
            <p:cNvPr id="41" name="TextBox 40">
              <a:extLst>
                <a:ext uri="{FF2B5EF4-FFF2-40B4-BE49-F238E27FC236}">
                  <a16:creationId xmlns:a16="http://schemas.microsoft.com/office/drawing/2014/main" id="{C9ADEBEB-CFD8-B5C4-6026-7D7DEA5FB914}"/>
                </a:ext>
              </a:extLst>
            </p:cNvPr>
            <p:cNvSpPr txBox="1"/>
            <p:nvPr/>
          </p:nvSpPr>
          <p:spPr>
            <a:xfrm>
              <a:off x="7059501" y="1738647"/>
              <a:ext cx="1197427" cy="415498"/>
            </a:xfrm>
            <a:prstGeom prst="rect">
              <a:avLst/>
            </a:prstGeom>
            <a:solidFill>
              <a:schemeClr val="bg1"/>
            </a:solidFill>
            <a:ln w="3175">
              <a:solidFill>
                <a:schemeClr val="tx1">
                  <a:lumMod val="50000"/>
                  <a:lumOff val="50000"/>
                </a:schemeClr>
              </a:solidFill>
            </a:ln>
          </p:spPr>
          <p:txBody>
            <a:bodyPr wrap="square" rtlCol="0">
              <a:spAutoFit/>
            </a:bodyPr>
            <a:lstStyle/>
            <a:p>
              <a:pPr algn="ctr"/>
              <a:r>
                <a:rPr lang="en-US" sz="1050" b="1" dirty="0">
                  <a:latin typeface="Bahnschrift" panose="020B0502040204020203" pitchFamily="34" charset="0"/>
                </a:rPr>
                <a:t>“I appreciate purpose brands”</a:t>
              </a:r>
              <a:endParaRPr lang="en-CN" sz="1050" b="1" dirty="0">
                <a:latin typeface="Bahnschrift" panose="020B0502040204020203" pitchFamily="34" charset="0"/>
              </a:endParaRPr>
            </a:p>
          </p:txBody>
        </p:sp>
        <p:sp>
          <p:nvSpPr>
            <p:cNvPr id="42" name="TextBox 41">
              <a:extLst>
                <a:ext uri="{FF2B5EF4-FFF2-40B4-BE49-F238E27FC236}">
                  <a16:creationId xmlns:a16="http://schemas.microsoft.com/office/drawing/2014/main" id="{7CB4B3CA-1870-FFE0-8C89-E2E12B76E2C6}"/>
                </a:ext>
              </a:extLst>
            </p:cNvPr>
            <p:cNvSpPr txBox="1"/>
            <p:nvPr/>
          </p:nvSpPr>
          <p:spPr>
            <a:xfrm>
              <a:off x="8812490" y="1738647"/>
              <a:ext cx="1377803" cy="415498"/>
            </a:xfrm>
            <a:prstGeom prst="rect">
              <a:avLst/>
            </a:prstGeom>
            <a:solidFill>
              <a:schemeClr val="bg1"/>
            </a:solidFill>
            <a:ln w="3175">
              <a:solidFill>
                <a:schemeClr val="tx1">
                  <a:lumMod val="50000"/>
                  <a:lumOff val="50000"/>
                </a:schemeClr>
              </a:solidFill>
            </a:ln>
          </p:spPr>
          <p:txBody>
            <a:bodyPr wrap="square" rtlCol="0">
              <a:spAutoFit/>
            </a:bodyPr>
            <a:lstStyle/>
            <a:p>
              <a:pPr algn="ctr"/>
              <a:r>
                <a:rPr lang="en-US" sz="1050" b="1" dirty="0">
                  <a:latin typeface="Bahnschrift" panose="020B0502040204020203" pitchFamily="34" charset="0"/>
                </a:rPr>
                <a:t>“I like the brands celebrities like”</a:t>
              </a:r>
              <a:endParaRPr lang="en-CN" sz="1050" b="1" dirty="0">
                <a:latin typeface="Bahnschrift" panose="020B0502040204020203" pitchFamily="34" charset="0"/>
              </a:endParaRPr>
            </a:p>
          </p:txBody>
        </p:sp>
        <p:sp>
          <p:nvSpPr>
            <p:cNvPr id="43" name="TextBox 42">
              <a:extLst>
                <a:ext uri="{FF2B5EF4-FFF2-40B4-BE49-F238E27FC236}">
                  <a16:creationId xmlns:a16="http://schemas.microsoft.com/office/drawing/2014/main" id="{4620FD02-D914-7A6B-5B1C-B4B615D54941}"/>
                </a:ext>
              </a:extLst>
            </p:cNvPr>
            <p:cNvSpPr txBox="1"/>
            <p:nvPr/>
          </p:nvSpPr>
          <p:spPr>
            <a:xfrm>
              <a:off x="10554689" y="1738647"/>
              <a:ext cx="956888" cy="415498"/>
            </a:xfrm>
            <a:prstGeom prst="rect">
              <a:avLst/>
            </a:prstGeom>
            <a:solidFill>
              <a:schemeClr val="bg1"/>
            </a:solidFill>
            <a:ln w="3175">
              <a:solidFill>
                <a:schemeClr val="tx1">
                  <a:lumMod val="50000"/>
                  <a:lumOff val="50000"/>
                </a:schemeClr>
              </a:solidFill>
            </a:ln>
          </p:spPr>
          <p:txBody>
            <a:bodyPr wrap="square" rtlCol="0">
              <a:spAutoFit/>
            </a:bodyPr>
            <a:lstStyle/>
            <a:p>
              <a:pPr algn="ctr"/>
              <a:r>
                <a:rPr lang="en-US" sz="1050" b="1" dirty="0">
                  <a:latin typeface="Bahnschrift" panose="020B0502040204020203" pitchFamily="34" charset="0"/>
                </a:rPr>
                <a:t>“I’m price-sensitive”</a:t>
              </a:r>
              <a:endParaRPr lang="en-CN" sz="1050" b="1" dirty="0">
                <a:latin typeface="Bahnschrift" panose="020B0502040204020203" pitchFamily="34" charset="0"/>
              </a:endParaRPr>
            </a:p>
          </p:txBody>
        </p:sp>
      </p:grpSp>
      <p:sp>
        <p:nvSpPr>
          <p:cNvPr id="45" name="TextBox 44">
            <a:extLst>
              <a:ext uri="{FF2B5EF4-FFF2-40B4-BE49-F238E27FC236}">
                <a16:creationId xmlns:a16="http://schemas.microsoft.com/office/drawing/2014/main" id="{E7573175-4FDB-AA6B-8CD4-6A31E2482D6C}"/>
              </a:ext>
            </a:extLst>
          </p:cNvPr>
          <p:cNvSpPr txBox="1"/>
          <p:nvPr/>
        </p:nvSpPr>
        <p:spPr>
          <a:xfrm>
            <a:off x="467292" y="289183"/>
            <a:ext cx="6596678" cy="1015663"/>
          </a:xfrm>
          <a:prstGeom prst="rect">
            <a:avLst/>
          </a:prstGeom>
          <a:noFill/>
        </p:spPr>
        <p:txBody>
          <a:bodyPr wrap="none" rtlCol="0">
            <a:spAutoFit/>
          </a:bodyPr>
          <a:lstStyle/>
          <a:p>
            <a:r>
              <a:rPr lang="en-CN" sz="3600" b="1" dirty="0">
                <a:solidFill>
                  <a:srgbClr val="FF0000"/>
                </a:solidFill>
                <a:latin typeface="Bahnschrift" panose="020B0502040204020203" pitchFamily="34" charset="0"/>
              </a:rPr>
              <a:t>ATTITUDES TOWARDS BRANDS</a:t>
            </a:r>
          </a:p>
          <a:p>
            <a:r>
              <a:rPr lang="en-CN" sz="2400" b="1" dirty="0">
                <a:solidFill>
                  <a:srgbClr val="FF0000"/>
                </a:solidFill>
                <a:latin typeface="Bahnschrift" panose="020B0502040204020203" pitchFamily="34" charset="0"/>
              </a:rPr>
              <a:t>% WHO STRONGLY AGREE*</a:t>
            </a:r>
          </a:p>
        </p:txBody>
      </p:sp>
      <p:sp>
        <p:nvSpPr>
          <p:cNvPr id="47" name="TextBox 46">
            <a:extLst>
              <a:ext uri="{FF2B5EF4-FFF2-40B4-BE49-F238E27FC236}">
                <a16:creationId xmlns:a16="http://schemas.microsoft.com/office/drawing/2014/main" id="{BEF234D3-3FD5-B02B-0860-A1ED86C1DC58}"/>
              </a:ext>
            </a:extLst>
          </p:cNvPr>
          <p:cNvSpPr txBox="1"/>
          <p:nvPr/>
        </p:nvSpPr>
        <p:spPr>
          <a:xfrm>
            <a:off x="199874" y="6213621"/>
            <a:ext cx="2190023" cy="369332"/>
          </a:xfrm>
          <a:prstGeom prst="rect">
            <a:avLst/>
          </a:prstGeom>
          <a:noFill/>
        </p:spPr>
        <p:txBody>
          <a:bodyPr wrap="none" rtlCol="0">
            <a:spAutoFit/>
          </a:bodyPr>
          <a:lstStyle/>
          <a:p>
            <a:r>
              <a:rPr lang="en-CN" sz="900" dirty="0">
                <a:latin typeface="Franklin Gothic Book" panose="020B0503020102020204" pitchFamily="34" charset="0"/>
              </a:rPr>
              <a:t>BASE: Total Respondents</a:t>
            </a:r>
          </a:p>
          <a:p>
            <a:r>
              <a:rPr lang="en-CN" sz="900" dirty="0">
                <a:latin typeface="Franklin Gothic Book" panose="020B0503020102020204" pitchFamily="34" charset="0"/>
              </a:rPr>
              <a:t>*Measured on a 5-point agreement scale</a:t>
            </a:r>
          </a:p>
        </p:txBody>
      </p:sp>
      <p:sp>
        <p:nvSpPr>
          <p:cNvPr id="49" name="Rectangle 48">
            <a:extLst>
              <a:ext uri="{FF2B5EF4-FFF2-40B4-BE49-F238E27FC236}">
                <a16:creationId xmlns:a16="http://schemas.microsoft.com/office/drawing/2014/main" id="{6F8CECAA-AFE2-F31D-8D51-4FF680E1FD9A}"/>
              </a:ext>
            </a:extLst>
          </p:cNvPr>
          <p:cNvSpPr/>
          <p:nvPr/>
        </p:nvSpPr>
        <p:spPr>
          <a:xfrm>
            <a:off x="0" y="359470"/>
            <a:ext cx="424800" cy="89255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cxnSp>
        <p:nvCxnSpPr>
          <p:cNvPr id="36" name="Straight Connector 35">
            <a:extLst>
              <a:ext uri="{FF2B5EF4-FFF2-40B4-BE49-F238E27FC236}">
                <a16:creationId xmlns:a16="http://schemas.microsoft.com/office/drawing/2014/main" id="{EDA88677-64E5-5D7E-60FE-1E1807EEC8F7}"/>
              </a:ext>
            </a:extLst>
          </p:cNvPr>
          <p:cNvCxnSpPr>
            <a:cxnSpLocks/>
          </p:cNvCxnSpPr>
          <p:nvPr/>
        </p:nvCxnSpPr>
        <p:spPr>
          <a:xfrm>
            <a:off x="206062" y="6658377"/>
            <a:ext cx="11062954"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46" name="Picture 7" descr="Picture 7">
            <a:extLst>
              <a:ext uri="{FF2B5EF4-FFF2-40B4-BE49-F238E27FC236}">
                <a16:creationId xmlns:a16="http://schemas.microsoft.com/office/drawing/2014/main" id="{205B03A9-AB82-D41C-2973-035BE70C7B19}"/>
              </a:ext>
            </a:extLst>
          </p:cNvPr>
          <p:cNvPicPr>
            <a:picLocks noChangeAspect="1"/>
          </p:cNvPicPr>
          <p:nvPr/>
        </p:nvPicPr>
        <p:blipFill>
          <a:blip r:embed="rId3"/>
          <a:stretch>
            <a:fillRect/>
          </a:stretch>
        </p:blipFill>
        <p:spPr>
          <a:xfrm>
            <a:off x="11356263" y="6563469"/>
            <a:ext cx="570474" cy="164058"/>
          </a:xfrm>
          <a:prstGeom prst="rect">
            <a:avLst/>
          </a:prstGeom>
          <a:ln w="12700" cap="flat">
            <a:noFill/>
            <a:miter lim="400000"/>
          </a:ln>
          <a:effectLst/>
        </p:spPr>
      </p:pic>
    </p:spTree>
    <p:extLst>
      <p:ext uri="{BB962C8B-B14F-4D97-AF65-F5344CB8AC3E}">
        <p14:creationId xmlns:p14="http://schemas.microsoft.com/office/powerpoint/2010/main" val="1548426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7EBF88-1713-8918-2228-76414D12CFC8}"/>
              </a:ext>
            </a:extLst>
          </p:cNvPr>
          <p:cNvSpPr/>
          <p:nvPr/>
        </p:nvSpPr>
        <p:spPr>
          <a:xfrm>
            <a:off x="5734372" y="0"/>
            <a:ext cx="6457627"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45" name="TextBox 44">
            <a:extLst>
              <a:ext uri="{FF2B5EF4-FFF2-40B4-BE49-F238E27FC236}">
                <a16:creationId xmlns:a16="http://schemas.microsoft.com/office/drawing/2014/main" id="{E7573175-4FDB-AA6B-8CD4-6A31E2482D6C}"/>
              </a:ext>
            </a:extLst>
          </p:cNvPr>
          <p:cNvSpPr txBox="1"/>
          <p:nvPr/>
        </p:nvSpPr>
        <p:spPr>
          <a:xfrm>
            <a:off x="467292" y="273141"/>
            <a:ext cx="5098934" cy="2246769"/>
          </a:xfrm>
          <a:prstGeom prst="rect">
            <a:avLst/>
          </a:prstGeom>
          <a:noFill/>
        </p:spPr>
        <p:txBody>
          <a:bodyPr wrap="square" rtlCol="0">
            <a:spAutoFit/>
          </a:bodyPr>
          <a:lstStyle/>
          <a:p>
            <a:r>
              <a:rPr lang="en-GB" sz="2800" b="1" i="0" dirty="0">
                <a:solidFill>
                  <a:srgbClr val="FF0000"/>
                </a:solidFill>
                <a:effectLst/>
                <a:latin typeface="Bahnschrift" panose="020B0502040204020203" pitchFamily="34" charset="0"/>
              </a:rPr>
              <a:t>IN ASIA, NEARLY HALF OF CONSUMERS SAY THEY HAVE RECENTLY CHOSEN BRANDS DUE TO THEIR SOCIAL PURPOSE.</a:t>
            </a:r>
            <a:endParaRPr lang="en-CN" sz="2800" b="1" dirty="0">
              <a:solidFill>
                <a:srgbClr val="FF0000"/>
              </a:solidFill>
              <a:latin typeface="Bahnschrift" panose="020B0502040204020203" pitchFamily="34" charset="0"/>
            </a:endParaRPr>
          </a:p>
        </p:txBody>
      </p:sp>
      <p:sp>
        <p:nvSpPr>
          <p:cNvPr id="49" name="Rectangle 48">
            <a:extLst>
              <a:ext uri="{FF2B5EF4-FFF2-40B4-BE49-F238E27FC236}">
                <a16:creationId xmlns:a16="http://schemas.microsoft.com/office/drawing/2014/main" id="{6F8CECAA-AFE2-F31D-8D51-4FF680E1FD9A}"/>
              </a:ext>
            </a:extLst>
          </p:cNvPr>
          <p:cNvSpPr/>
          <p:nvPr/>
        </p:nvSpPr>
        <p:spPr>
          <a:xfrm>
            <a:off x="0" y="359470"/>
            <a:ext cx="424800" cy="89255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cxnSp>
        <p:nvCxnSpPr>
          <p:cNvPr id="36" name="Straight Connector 35">
            <a:extLst>
              <a:ext uri="{FF2B5EF4-FFF2-40B4-BE49-F238E27FC236}">
                <a16:creationId xmlns:a16="http://schemas.microsoft.com/office/drawing/2014/main" id="{806D02A5-ED13-05E1-6F8E-F3A932F68472}"/>
              </a:ext>
            </a:extLst>
          </p:cNvPr>
          <p:cNvCxnSpPr>
            <a:cxnSpLocks/>
          </p:cNvCxnSpPr>
          <p:nvPr/>
        </p:nvCxnSpPr>
        <p:spPr>
          <a:xfrm>
            <a:off x="206062" y="6658377"/>
            <a:ext cx="11062954"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37" name="Picture 7" descr="Picture 7">
            <a:extLst>
              <a:ext uri="{FF2B5EF4-FFF2-40B4-BE49-F238E27FC236}">
                <a16:creationId xmlns:a16="http://schemas.microsoft.com/office/drawing/2014/main" id="{6BAD6DB3-51FE-3F74-E8DB-55B5EB990D7B}"/>
              </a:ext>
            </a:extLst>
          </p:cNvPr>
          <p:cNvPicPr>
            <a:picLocks noChangeAspect="1"/>
          </p:cNvPicPr>
          <p:nvPr/>
        </p:nvPicPr>
        <p:blipFill>
          <a:blip r:embed="rId2"/>
          <a:stretch>
            <a:fillRect/>
          </a:stretch>
        </p:blipFill>
        <p:spPr>
          <a:xfrm>
            <a:off x="11356263" y="6563469"/>
            <a:ext cx="570474" cy="164058"/>
          </a:xfrm>
          <a:prstGeom prst="rect">
            <a:avLst/>
          </a:prstGeom>
          <a:ln w="12700" cap="flat">
            <a:noFill/>
            <a:miter lim="400000"/>
          </a:ln>
          <a:effectLst/>
        </p:spPr>
      </p:pic>
      <p:sp>
        <p:nvSpPr>
          <p:cNvPr id="18" name="TextBox 17">
            <a:extLst>
              <a:ext uri="{FF2B5EF4-FFF2-40B4-BE49-F238E27FC236}">
                <a16:creationId xmlns:a16="http://schemas.microsoft.com/office/drawing/2014/main" id="{ADE7DC3E-0D84-0F12-1CF5-94376AAE9851}"/>
              </a:ext>
            </a:extLst>
          </p:cNvPr>
          <p:cNvSpPr txBox="1"/>
          <p:nvPr/>
        </p:nvSpPr>
        <p:spPr>
          <a:xfrm>
            <a:off x="5876774" y="6355111"/>
            <a:ext cx="1409360" cy="230832"/>
          </a:xfrm>
          <a:prstGeom prst="rect">
            <a:avLst/>
          </a:prstGeom>
          <a:noFill/>
        </p:spPr>
        <p:txBody>
          <a:bodyPr wrap="none" rtlCol="0">
            <a:spAutoFit/>
          </a:bodyPr>
          <a:lstStyle/>
          <a:p>
            <a:r>
              <a:rPr lang="en-CN" sz="900" dirty="0">
                <a:latin typeface="Franklin Gothic Book" panose="020B0503020102020204" pitchFamily="34" charset="0"/>
              </a:rPr>
              <a:t>BASE: Total Respondents</a:t>
            </a:r>
          </a:p>
        </p:txBody>
      </p:sp>
      <p:sp>
        <p:nvSpPr>
          <p:cNvPr id="19" name="TextBox 18">
            <a:extLst>
              <a:ext uri="{FF2B5EF4-FFF2-40B4-BE49-F238E27FC236}">
                <a16:creationId xmlns:a16="http://schemas.microsoft.com/office/drawing/2014/main" id="{764B2F5C-8BA5-7AF9-4BD2-F4A87F5D2ED2}"/>
              </a:ext>
            </a:extLst>
          </p:cNvPr>
          <p:cNvSpPr txBox="1"/>
          <p:nvPr/>
        </p:nvSpPr>
        <p:spPr>
          <a:xfrm>
            <a:off x="6076837" y="315471"/>
            <a:ext cx="5832045" cy="707886"/>
          </a:xfrm>
          <a:prstGeom prst="rect">
            <a:avLst/>
          </a:prstGeom>
          <a:noFill/>
        </p:spPr>
        <p:txBody>
          <a:bodyPr wrap="none" rtlCol="0">
            <a:spAutoFit/>
          </a:bodyPr>
          <a:lstStyle/>
          <a:p>
            <a:pPr algn="ctr"/>
            <a:r>
              <a:rPr lang="en-CN" sz="2400" b="1" dirty="0">
                <a:latin typeface="Bahnschrift" panose="020B0502040204020203" pitchFamily="34" charset="0"/>
              </a:rPr>
              <a:t>WHICH OF THE FOLLOWING DID YOU BUY</a:t>
            </a:r>
          </a:p>
          <a:p>
            <a:pPr algn="ctr"/>
            <a:r>
              <a:rPr lang="en-CN" sz="1600" b="1" dirty="0">
                <a:latin typeface="Bahnschrift" panose="020B0502040204020203" pitchFamily="34" charset="0"/>
              </a:rPr>
              <a:t>IN THE PAST-3 MONTHS?</a:t>
            </a:r>
          </a:p>
        </p:txBody>
      </p:sp>
      <p:cxnSp>
        <p:nvCxnSpPr>
          <p:cNvPr id="20" name="Straight Connector 19">
            <a:extLst>
              <a:ext uri="{FF2B5EF4-FFF2-40B4-BE49-F238E27FC236}">
                <a16:creationId xmlns:a16="http://schemas.microsoft.com/office/drawing/2014/main" id="{98341655-6CE4-B4C1-332F-E0B80BDC7ECA}"/>
              </a:ext>
            </a:extLst>
          </p:cNvPr>
          <p:cNvCxnSpPr/>
          <p:nvPr/>
        </p:nvCxnSpPr>
        <p:spPr>
          <a:xfrm>
            <a:off x="8135643" y="1369058"/>
            <a:ext cx="159698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55C03FA-15DC-E709-BD4F-79CE210ACE49}"/>
              </a:ext>
            </a:extLst>
          </p:cNvPr>
          <p:cNvSpPr txBox="1"/>
          <p:nvPr/>
        </p:nvSpPr>
        <p:spPr>
          <a:xfrm>
            <a:off x="603570" y="2874281"/>
            <a:ext cx="4691220" cy="2062103"/>
          </a:xfrm>
          <a:prstGeom prst="rect">
            <a:avLst/>
          </a:prstGeom>
          <a:noFill/>
        </p:spPr>
        <p:txBody>
          <a:bodyPr wrap="square" rtlCol="0">
            <a:spAutoFit/>
          </a:bodyPr>
          <a:lstStyle/>
          <a:p>
            <a:pPr marL="231775" indent="-231775">
              <a:buFont typeface="Arial" panose="020B0604020202020204" pitchFamily="34" charset="0"/>
              <a:buChar char="•"/>
            </a:pPr>
            <a:r>
              <a:rPr lang="en-CN" sz="1600" dirty="0">
                <a:latin typeface="Franklin Gothic Book" panose="020B0503020102020204" pitchFamily="34" charset="0"/>
              </a:rPr>
              <a:t>It is worth noting, however, </a:t>
            </a:r>
            <a:r>
              <a:rPr lang="en-GB" sz="1600" dirty="0">
                <a:latin typeface="Franklin Gothic Book" panose="020B0503020102020204" pitchFamily="34" charset="0"/>
              </a:rPr>
              <a:t>there is no brand purpose without an equally compelling narrative about the quality of the brand's products or services. </a:t>
            </a:r>
          </a:p>
          <a:p>
            <a:pPr marL="231775" indent="-231775">
              <a:buFont typeface="Arial" panose="020B0604020202020204" pitchFamily="34" charset="0"/>
              <a:buChar char="•"/>
            </a:pPr>
            <a:endParaRPr lang="en-GB" sz="1600" dirty="0">
              <a:latin typeface="Franklin Gothic Book" panose="020B0503020102020204" pitchFamily="34" charset="0"/>
            </a:endParaRPr>
          </a:p>
          <a:p>
            <a:pPr marL="231775" indent="-231775">
              <a:buFont typeface="Arial" panose="020B0604020202020204" pitchFamily="34" charset="0"/>
              <a:buChar char="•"/>
            </a:pPr>
            <a:r>
              <a:rPr lang="en-CN" sz="1600" dirty="0">
                <a:latin typeface="Franklin Gothic Book" panose="020B0503020102020204" pitchFamily="34" charset="0"/>
              </a:rPr>
              <a:t>Among those who say they expect brands to have a soci</a:t>
            </a:r>
            <a:r>
              <a:rPr lang="nb-NO" sz="1600" dirty="0">
                <a:latin typeface="Franklin Gothic Book" panose="020B0503020102020204" pitchFamily="34" charset="0"/>
              </a:rPr>
              <a:t>al </a:t>
            </a:r>
            <a:r>
              <a:rPr lang="en-CN" sz="1600" dirty="0">
                <a:latin typeface="Franklin Gothic Book" panose="020B0503020102020204" pitchFamily="34" charset="0"/>
              </a:rPr>
              <a:t>purpose: </a:t>
            </a:r>
            <a:r>
              <a:rPr lang="en-CN" sz="1600" b="1" dirty="0">
                <a:latin typeface="Bahnschrift" panose="020B0502040204020203" pitchFamily="34" charset="0"/>
              </a:rPr>
              <a:t>6 out of 10 also chose a brand due </a:t>
            </a:r>
            <a:r>
              <a:rPr lang="nb-NO" sz="1600" b="1" dirty="0">
                <a:latin typeface="Bahnschrift" panose="020B0502040204020203" pitchFamily="34" charset="0"/>
              </a:rPr>
              <a:t>to its </a:t>
            </a:r>
            <a:r>
              <a:rPr lang="en-GB" sz="1600" b="1" dirty="0">
                <a:effectLst/>
                <a:latin typeface="Bahnschrift" panose="020B0502040204020203" pitchFamily="34" charset="0"/>
              </a:rPr>
              <a:t>high-quality products or services.</a:t>
            </a:r>
            <a:endParaRPr lang="en-CN" sz="1600" b="1" dirty="0">
              <a:latin typeface="Bahnschrift" panose="020B0502040204020203" pitchFamily="34" charset="0"/>
            </a:endParaRPr>
          </a:p>
        </p:txBody>
      </p:sp>
      <p:grpSp>
        <p:nvGrpSpPr>
          <p:cNvPr id="11" name="Group 10">
            <a:extLst>
              <a:ext uri="{FF2B5EF4-FFF2-40B4-BE49-F238E27FC236}">
                <a16:creationId xmlns:a16="http://schemas.microsoft.com/office/drawing/2014/main" id="{C46E320A-2A16-D837-95C0-EE4F6E420612}"/>
              </a:ext>
            </a:extLst>
          </p:cNvPr>
          <p:cNvGrpSpPr/>
          <p:nvPr/>
        </p:nvGrpSpPr>
        <p:grpSpPr>
          <a:xfrm>
            <a:off x="6196225" y="1613160"/>
            <a:ext cx="5840056" cy="4600474"/>
            <a:chOff x="6196225" y="1613160"/>
            <a:chExt cx="5840056" cy="4600474"/>
          </a:xfrm>
        </p:grpSpPr>
        <p:sp>
          <p:nvSpPr>
            <p:cNvPr id="5" name="Rectangle 4">
              <a:extLst>
                <a:ext uri="{FF2B5EF4-FFF2-40B4-BE49-F238E27FC236}">
                  <a16:creationId xmlns:a16="http://schemas.microsoft.com/office/drawing/2014/main" id="{81CBB100-466F-4638-C9F7-8F7C7E1C2635}"/>
                </a:ext>
              </a:extLst>
            </p:cNvPr>
            <p:cNvSpPr/>
            <p:nvPr/>
          </p:nvSpPr>
          <p:spPr>
            <a:xfrm>
              <a:off x="6196225" y="3206887"/>
              <a:ext cx="5400474" cy="143165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graphicFrame>
          <p:nvGraphicFramePr>
            <p:cNvPr id="7" name="Chart 6">
              <a:extLst>
                <a:ext uri="{FF2B5EF4-FFF2-40B4-BE49-F238E27FC236}">
                  <a16:creationId xmlns:a16="http://schemas.microsoft.com/office/drawing/2014/main" id="{79649121-3E1A-6AD8-5D78-86D8B0E099A6}"/>
                </a:ext>
              </a:extLst>
            </p:cNvPr>
            <p:cNvGraphicFramePr/>
            <p:nvPr>
              <p:extLst>
                <p:ext uri="{D42A27DB-BD31-4B8C-83A1-F6EECF244321}">
                  <p14:modId xmlns:p14="http://schemas.microsoft.com/office/powerpoint/2010/main" val="644193221"/>
                </p:ext>
              </p:extLst>
            </p:nvPr>
          </p:nvGraphicFramePr>
          <p:xfrm>
            <a:off x="8357221" y="1613160"/>
            <a:ext cx="3679060" cy="4600474"/>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5C64F2A3-4FEE-72CF-1877-DA0244D2F677}"/>
                </a:ext>
              </a:extLst>
            </p:cNvPr>
            <p:cNvSpPr txBox="1"/>
            <p:nvPr/>
          </p:nvSpPr>
          <p:spPr>
            <a:xfrm>
              <a:off x="6492440" y="3308242"/>
              <a:ext cx="2034290" cy="516429"/>
            </a:xfrm>
            <a:prstGeom prst="rect">
              <a:avLst/>
            </a:prstGeom>
            <a:noFill/>
          </p:spPr>
          <p:txBody>
            <a:bodyPr wrap="square" rtlCol="0">
              <a:spAutoFit/>
            </a:bodyPr>
            <a:lstStyle/>
            <a:p>
              <a:r>
                <a:rPr lang="en-CN" sz="1300" dirty="0">
                  <a:latin typeface="Franklin Gothic Book" panose="020B0503020102020204" pitchFamily="34" charset="0"/>
                </a:rPr>
                <a:t>A brand that makes a positive impact on society</a:t>
              </a:r>
            </a:p>
          </p:txBody>
        </p:sp>
        <p:sp>
          <p:nvSpPr>
            <p:cNvPr id="14" name="TextBox 13">
              <a:extLst>
                <a:ext uri="{FF2B5EF4-FFF2-40B4-BE49-F238E27FC236}">
                  <a16:creationId xmlns:a16="http://schemas.microsoft.com/office/drawing/2014/main" id="{EF037B54-8158-3A36-764C-1E358C692BF8}"/>
                </a:ext>
              </a:extLst>
            </p:cNvPr>
            <p:cNvSpPr txBox="1"/>
            <p:nvPr/>
          </p:nvSpPr>
          <p:spPr>
            <a:xfrm>
              <a:off x="6492440" y="4013905"/>
              <a:ext cx="2034289" cy="506297"/>
            </a:xfrm>
            <a:prstGeom prst="rect">
              <a:avLst/>
            </a:prstGeom>
            <a:noFill/>
          </p:spPr>
          <p:txBody>
            <a:bodyPr wrap="square" rtlCol="0">
              <a:spAutoFit/>
            </a:bodyPr>
            <a:lstStyle/>
            <a:p>
              <a:r>
                <a:rPr lang="en-CN" sz="1300" dirty="0">
                  <a:latin typeface="Franklin Gothic Book" panose="020B0503020102020204" pitchFamily="34" charset="0"/>
                </a:rPr>
                <a:t>A brand from a company with good values</a:t>
              </a:r>
            </a:p>
          </p:txBody>
        </p:sp>
        <p:sp>
          <p:nvSpPr>
            <p:cNvPr id="15" name="TextBox 14">
              <a:extLst>
                <a:ext uri="{FF2B5EF4-FFF2-40B4-BE49-F238E27FC236}">
                  <a16:creationId xmlns:a16="http://schemas.microsoft.com/office/drawing/2014/main" id="{90B9A3FC-8EB9-526D-2971-B0AF04DE97EF}"/>
                </a:ext>
              </a:extLst>
            </p:cNvPr>
            <p:cNvSpPr txBox="1"/>
            <p:nvPr/>
          </p:nvSpPr>
          <p:spPr>
            <a:xfrm>
              <a:off x="6492440" y="4731039"/>
              <a:ext cx="1957049" cy="506297"/>
            </a:xfrm>
            <a:prstGeom prst="rect">
              <a:avLst/>
            </a:prstGeom>
            <a:noFill/>
          </p:spPr>
          <p:txBody>
            <a:bodyPr wrap="square" rtlCol="0">
              <a:spAutoFit/>
            </a:bodyPr>
            <a:lstStyle/>
            <a:p>
              <a:r>
                <a:rPr lang="en-CN" sz="1300" dirty="0">
                  <a:latin typeface="Franklin Gothic Book" panose="020B0503020102020204" pitchFamily="34" charset="0"/>
                </a:rPr>
                <a:t>A brand endorsed by someone famous</a:t>
              </a:r>
            </a:p>
          </p:txBody>
        </p:sp>
        <p:sp>
          <p:nvSpPr>
            <p:cNvPr id="16" name="TextBox 15">
              <a:extLst>
                <a:ext uri="{FF2B5EF4-FFF2-40B4-BE49-F238E27FC236}">
                  <a16:creationId xmlns:a16="http://schemas.microsoft.com/office/drawing/2014/main" id="{74008296-D300-6C52-90B8-7CAE58EA3BDF}"/>
                </a:ext>
              </a:extLst>
            </p:cNvPr>
            <p:cNvSpPr txBox="1"/>
            <p:nvPr/>
          </p:nvSpPr>
          <p:spPr>
            <a:xfrm>
              <a:off x="6492440" y="5443270"/>
              <a:ext cx="1957049" cy="506297"/>
            </a:xfrm>
            <a:prstGeom prst="rect">
              <a:avLst/>
            </a:prstGeom>
            <a:noFill/>
          </p:spPr>
          <p:txBody>
            <a:bodyPr wrap="square" rtlCol="0">
              <a:spAutoFit/>
            </a:bodyPr>
            <a:lstStyle/>
            <a:p>
              <a:r>
                <a:rPr lang="en-CN" sz="1300" dirty="0">
                  <a:latin typeface="Franklin Gothic Book" panose="020B0503020102020204" pitchFamily="34" charset="0"/>
                </a:rPr>
                <a:t>A brand offering high quality product/ service</a:t>
              </a:r>
            </a:p>
          </p:txBody>
        </p:sp>
        <p:sp>
          <p:nvSpPr>
            <p:cNvPr id="17" name="Oval 16">
              <a:extLst>
                <a:ext uri="{FF2B5EF4-FFF2-40B4-BE49-F238E27FC236}">
                  <a16:creationId xmlns:a16="http://schemas.microsoft.com/office/drawing/2014/main" id="{585D24EE-7E0D-9284-E213-7D70FEF45751}"/>
                </a:ext>
              </a:extLst>
            </p:cNvPr>
            <p:cNvSpPr/>
            <p:nvPr/>
          </p:nvSpPr>
          <p:spPr>
            <a:xfrm>
              <a:off x="10774922" y="3660195"/>
              <a:ext cx="582880" cy="582880"/>
            </a:xfrm>
            <a:prstGeom prst="ellipse">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21" name="TextBox 20">
              <a:extLst>
                <a:ext uri="{FF2B5EF4-FFF2-40B4-BE49-F238E27FC236}">
                  <a16:creationId xmlns:a16="http://schemas.microsoft.com/office/drawing/2014/main" id="{A2FA4B81-D596-FC87-2CE6-1B44063E9E32}"/>
                </a:ext>
              </a:extLst>
            </p:cNvPr>
            <p:cNvSpPr txBox="1"/>
            <p:nvPr/>
          </p:nvSpPr>
          <p:spPr>
            <a:xfrm>
              <a:off x="10845262" y="3709873"/>
              <a:ext cx="476412" cy="461665"/>
            </a:xfrm>
            <a:prstGeom prst="rect">
              <a:avLst/>
            </a:prstGeom>
            <a:noFill/>
          </p:spPr>
          <p:txBody>
            <a:bodyPr wrap="none" rtlCol="0">
              <a:spAutoFit/>
            </a:bodyPr>
            <a:lstStyle/>
            <a:p>
              <a:pPr algn="ctr"/>
              <a:r>
                <a:rPr lang="en-CN" sz="1100" dirty="0">
                  <a:solidFill>
                    <a:schemeClr val="bg1"/>
                  </a:solidFill>
                  <a:latin typeface="Franklin Gothic Book" panose="020B0503020102020204" pitchFamily="34" charset="0"/>
                </a:rPr>
                <a:t>Net:</a:t>
              </a:r>
            </a:p>
            <a:p>
              <a:pPr algn="ctr"/>
              <a:r>
                <a:rPr lang="en-CN" sz="1300" b="1" dirty="0">
                  <a:solidFill>
                    <a:schemeClr val="bg1"/>
                  </a:solidFill>
                  <a:latin typeface="Bahnschrift" panose="020B0502040204020203" pitchFamily="34" charset="0"/>
                </a:rPr>
                <a:t>47%</a:t>
              </a:r>
            </a:p>
          </p:txBody>
        </p:sp>
        <p:sp>
          <p:nvSpPr>
            <p:cNvPr id="9" name="TextBox 8">
              <a:extLst>
                <a:ext uri="{FF2B5EF4-FFF2-40B4-BE49-F238E27FC236}">
                  <a16:creationId xmlns:a16="http://schemas.microsoft.com/office/drawing/2014/main" id="{2661C3B4-337C-08F3-ACF5-10BC6EA97399}"/>
                </a:ext>
              </a:extLst>
            </p:cNvPr>
            <p:cNvSpPr txBox="1"/>
            <p:nvPr/>
          </p:nvSpPr>
          <p:spPr>
            <a:xfrm>
              <a:off x="6492440" y="1981164"/>
              <a:ext cx="2034290" cy="292388"/>
            </a:xfrm>
            <a:prstGeom prst="rect">
              <a:avLst/>
            </a:prstGeom>
            <a:noFill/>
          </p:spPr>
          <p:txBody>
            <a:bodyPr wrap="square" rtlCol="0">
              <a:spAutoFit/>
            </a:bodyPr>
            <a:lstStyle/>
            <a:p>
              <a:r>
                <a:rPr lang="en-CN" sz="1300" dirty="0">
                  <a:latin typeface="Franklin Gothic Book" panose="020B0503020102020204" pitchFamily="34" charset="0"/>
                </a:rPr>
                <a:t>A brand with a discount</a:t>
              </a:r>
            </a:p>
          </p:txBody>
        </p:sp>
        <p:sp>
          <p:nvSpPr>
            <p:cNvPr id="10" name="TextBox 9">
              <a:extLst>
                <a:ext uri="{FF2B5EF4-FFF2-40B4-BE49-F238E27FC236}">
                  <a16:creationId xmlns:a16="http://schemas.microsoft.com/office/drawing/2014/main" id="{6EE7948E-846D-A393-B314-83E288EFACA0}"/>
                </a:ext>
              </a:extLst>
            </p:cNvPr>
            <p:cNvSpPr txBox="1"/>
            <p:nvPr/>
          </p:nvSpPr>
          <p:spPr>
            <a:xfrm>
              <a:off x="6492440" y="2591990"/>
              <a:ext cx="2034290" cy="492443"/>
            </a:xfrm>
            <a:prstGeom prst="rect">
              <a:avLst/>
            </a:prstGeom>
            <a:noFill/>
          </p:spPr>
          <p:txBody>
            <a:bodyPr wrap="square" rtlCol="0">
              <a:spAutoFit/>
            </a:bodyPr>
            <a:lstStyle/>
            <a:p>
              <a:r>
                <a:rPr lang="en-CN" sz="1300" dirty="0">
                  <a:latin typeface="Franklin Gothic Book" panose="020B0503020102020204" pitchFamily="34" charset="0"/>
                </a:rPr>
                <a:t>A brand with a great advertisement</a:t>
              </a:r>
            </a:p>
          </p:txBody>
        </p:sp>
      </p:grpSp>
    </p:spTree>
    <p:extLst>
      <p:ext uri="{BB962C8B-B14F-4D97-AF65-F5344CB8AC3E}">
        <p14:creationId xmlns:p14="http://schemas.microsoft.com/office/powerpoint/2010/main" val="174849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97C48DA-192A-C2BC-66F3-3E3F94CDFAD3}"/>
              </a:ext>
            </a:extLst>
          </p:cNvPr>
          <p:cNvSpPr/>
          <p:nvPr/>
        </p:nvSpPr>
        <p:spPr>
          <a:xfrm>
            <a:off x="0" y="1549892"/>
            <a:ext cx="12192000" cy="53081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2" name="Rectangle 1">
            <a:extLst>
              <a:ext uri="{FF2B5EF4-FFF2-40B4-BE49-F238E27FC236}">
                <a16:creationId xmlns:a16="http://schemas.microsoft.com/office/drawing/2014/main" id="{FC2279A2-D5CD-2DA1-E78E-8257A105CC12}"/>
              </a:ext>
            </a:extLst>
          </p:cNvPr>
          <p:cNvSpPr/>
          <p:nvPr/>
        </p:nvSpPr>
        <p:spPr>
          <a:xfrm>
            <a:off x="10926416" y="3840760"/>
            <a:ext cx="1060992" cy="393606"/>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23" name="TextBox 22">
            <a:extLst>
              <a:ext uri="{FF2B5EF4-FFF2-40B4-BE49-F238E27FC236}">
                <a16:creationId xmlns:a16="http://schemas.microsoft.com/office/drawing/2014/main" id="{484E0EEE-1975-C921-B31E-66A2B627E606}"/>
              </a:ext>
            </a:extLst>
          </p:cNvPr>
          <p:cNvSpPr txBox="1"/>
          <p:nvPr/>
        </p:nvSpPr>
        <p:spPr>
          <a:xfrm>
            <a:off x="10887672" y="3817900"/>
            <a:ext cx="1224514" cy="383026"/>
          </a:xfrm>
          <a:prstGeom prst="rect">
            <a:avLst/>
          </a:prstGeom>
          <a:noFill/>
        </p:spPr>
        <p:txBody>
          <a:bodyPr wrap="square" rtlCol="0">
            <a:spAutoFit/>
          </a:bodyPr>
          <a:lstStyle/>
          <a:p>
            <a:r>
              <a:rPr lang="en-CN" sz="1200" dirty="0">
                <a:latin typeface="Franklin Gothic Book" panose="020B0503020102020204" pitchFamily="34" charset="0"/>
              </a:rPr>
              <a:t>Content about brand purpose</a:t>
            </a:r>
          </a:p>
        </p:txBody>
      </p:sp>
      <p:sp>
        <p:nvSpPr>
          <p:cNvPr id="45" name="TextBox 44">
            <a:extLst>
              <a:ext uri="{FF2B5EF4-FFF2-40B4-BE49-F238E27FC236}">
                <a16:creationId xmlns:a16="http://schemas.microsoft.com/office/drawing/2014/main" id="{E7573175-4FDB-AA6B-8CD4-6A31E2482D6C}"/>
              </a:ext>
            </a:extLst>
          </p:cNvPr>
          <p:cNvSpPr txBox="1"/>
          <p:nvPr/>
        </p:nvSpPr>
        <p:spPr>
          <a:xfrm>
            <a:off x="436974" y="364638"/>
            <a:ext cx="11675211" cy="923330"/>
          </a:xfrm>
          <a:prstGeom prst="rect">
            <a:avLst/>
          </a:prstGeom>
          <a:noFill/>
        </p:spPr>
        <p:txBody>
          <a:bodyPr wrap="square" rtlCol="0">
            <a:spAutoFit/>
          </a:bodyPr>
          <a:lstStyle/>
          <a:p>
            <a:r>
              <a:rPr lang="en-CN" sz="2000" b="1" dirty="0">
                <a:solidFill>
                  <a:srgbClr val="FF0000"/>
                </a:solidFill>
                <a:latin typeface="Bahnschrift" panose="020B0502040204020203" pitchFamily="34" charset="0"/>
              </a:rPr>
              <a:t>BRAND PURPOSE VS. OTHER CONTENT TYPES:</a:t>
            </a:r>
          </a:p>
          <a:p>
            <a:r>
              <a:rPr lang="en-CN" sz="3400" b="1" dirty="0">
                <a:solidFill>
                  <a:srgbClr val="FF0000"/>
                </a:solidFill>
                <a:latin typeface="Bahnschrift" panose="020B0502040204020203" pitchFamily="34" charset="0"/>
              </a:rPr>
              <a:t>ESPECIALLY RELEVANT FOR ‘UPPER FUNNEL’ OBJECTIVES</a:t>
            </a:r>
          </a:p>
        </p:txBody>
      </p:sp>
      <p:sp>
        <p:nvSpPr>
          <p:cNvPr id="47" name="TextBox 46">
            <a:extLst>
              <a:ext uri="{FF2B5EF4-FFF2-40B4-BE49-F238E27FC236}">
                <a16:creationId xmlns:a16="http://schemas.microsoft.com/office/drawing/2014/main" id="{BEF234D3-3FD5-B02B-0860-A1ED86C1DC58}"/>
              </a:ext>
            </a:extLst>
          </p:cNvPr>
          <p:cNvSpPr txBox="1"/>
          <p:nvPr/>
        </p:nvSpPr>
        <p:spPr>
          <a:xfrm>
            <a:off x="3914639" y="6192398"/>
            <a:ext cx="3449983" cy="507831"/>
          </a:xfrm>
          <a:prstGeom prst="rect">
            <a:avLst/>
          </a:prstGeom>
          <a:noFill/>
        </p:spPr>
        <p:txBody>
          <a:bodyPr wrap="none" rtlCol="0">
            <a:spAutoFit/>
          </a:bodyPr>
          <a:lstStyle/>
          <a:p>
            <a:r>
              <a:rPr lang="en-CN" sz="900" dirty="0">
                <a:latin typeface="Franklin Gothic Book" panose="020B0503020102020204" pitchFamily="34" charset="0"/>
              </a:rPr>
              <a:t>Note: Index &gt;100 (higher than average); &lt;100 (lower than average)</a:t>
            </a:r>
          </a:p>
          <a:p>
            <a:r>
              <a:rPr lang="en-CN" sz="900" dirty="0">
                <a:latin typeface="Franklin Gothic Book" panose="020B0503020102020204" pitchFamily="34" charset="0"/>
              </a:rPr>
              <a:t>Base: Total Respondents</a:t>
            </a:r>
          </a:p>
          <a:p>
            <a:endParaRPr lang="en-CN" sz="900" dirty="0">
              <a:latin typeface="Franklin Gothic Book" panose="020B0503020102020204" pitchFamily="34" charset="0"/>
            </a:endParaRPr>
          </a:p>
        </p:txBody>
      </p:sp>
      <p:sp>
        <p:nvSpPr>
          <p:cNvPr id="49" name="Rectangle 48">
            <a:extLst>
              <a:ext uri="{FF2B5EF4-FFF2-40B4-BE49-F238E27FC236}">
                <a16:creationId xmlns:a16="http://schemas.microsoft.com/office/drawing/2014/main" id="{6F8CECAA-AFE2-F31D-8D51-4FF680E1FD9A}"/>
              </a:ext>
            </a:extLst>
          </p:cNvPr>
          <p:cNvSpPr/>
          <p:nvPr/>
        </p:nvSpPr>
        <p:spPr>
          <a:xfrm>
            <a:off x="0" y="359470"/>
            <a:ext cx="424800" cy="89255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cxnSp>
        <p:nvCxnSpPr>
          <p:cNvPr id="36" name="Straight Connector 35">
            <a:extLst>
              <a:ext uri="{FF2B5EF4-FFF2-40B4-BE49-F238E27FC236}">
                <a16:creationId xmlns:a16="http://schemas.microsoft.com/office/drawing/2014/main" id="{EDA88677-64E5-5D7E-60FE-1E1807EEC8F7}"/>
              </a:ext>
            </a:extLst>
          </p:cNvPr>
          <p:cNvCxnSpPr>
            <a:cxnSpLocks/>
          </p:cNvCxnSpPr>
          <p:nvPr/>
        </p:nvCxnSpPr>
        <p:spPr>
          <a:xfrm>
            <a:off x="206062" y="6658377"/>
            <a:ext cx="11062954"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46" name="Picture 7" descr="Picture 7">
            <a:extLst>
              <a:ext uri="{FF2B5EF4-FFF2-40B4-BE49-F238E27FC236}">
                <a16:creationId xmlns:a16="http://schemas.microsoft.com/office/drawing/2014/main" id="{205B03A9-AB82-D41C-2973-035BE70C7B19}"/>
              </a:ext>
            </a:extLst>
          </p:cNvPr>
          <p:cNvPicPr>
            <a:picLocks noChangeAspect="1"/>
          </p:cNvPicPr>
          <p:nvPr/>
        </p:nvPicPr>
        <p:blipFill>
          <a:blip r:embed="rId2"/>
          <a:stretch>
            <a:fillRect/>
          </a:stretch>
        </p:blipFill>
        <p:spPr>
          <a:xfrm>
            <a:off x="11356263" y="6563469"/>
            <a:ext cx="570474" cy="164058"/>
          </a:xfrm>
          <a:prstGeom prst="rect">
            <a:avLst/>
          </a:prstGeom>
          <a:ln w="12700" cap="flat">
            <a:noFill/>
            <a:miter lim="400000"/>
          </a:ln>
          <a:effectLst/>
        </p:spPr>
      </p:pic>
      <p:cxnSp>
        <p:nvCxnSpPr>
          <p:cNvPr id="29" name="Straight Connector 28">
            <a:extLst>
              <a:ext uri="{FF2B5EF4-FFF2-40B4-BE49-F238E27FC236}">
                <a16:creationId xmlns:a16="http://schemas.microsoft.com/office/drawing/2014/main" id="{97A874A5-EEE1-4558-961E-1E142663AFD5}"/>
              </a:ext>
            </a:extLst>
          </p:cNvPr>
          <p:cNvCxnSpPr>
            <a:cxnSpLocks/>
          </p:cNvCxnSpPr>
          <p:nvPr/>
        </p:nvCxnSpPr>
        <p:spPr>
          <a:xfrm flipH="1">
            <a:off x="8671248" y="6364964"/>
            <a:ext cx="374754"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1F9F433-8B3F-D169-9773-6A2945579382}"/>
              </a:ext>
            </a:extLst>
          </p:cNvPr>
          <p:cNvSpPr txBox="1"/>
          <p:nvPr/>
        </p:nvSpPr>
        <p:spPr>
          <a:xfrm>
            <a:off x="9091622" y="6226465"/>
            <a:ext cx="2017284" cy="276999"/>
          </a:xfrm>
          <a:prstGeom prst="rect">
            <a:avLst/>
          </a:prstGeom>
          <a:noFill/>
        </p:spPr>
        <p:txBody>
          <a:bodyPr wrap="none" rtlCol="0">
            <a:spAutoFit/>
          </a:bodyPr>
          <a:lstStyle/>
          <a:p>
            <a:r>
              <a:rPr lang="en-CN" sz="1200" dirty="0">
                <a:latin typeface="Franklin Gothic Book" panose="020B0503020102020204" pitchFamily="34" charset="0"/>
              </a:rPr>
              <a:t>Average for all content types</a:t>
            </a:r>
          </a:p>
        </p:txBody>
      </p:sp>
      <p:cxnSp>
        <p:nvCxnSpPr>
          <p:cNvPr id="4" name="Straight Connector 3">
            <a:extLst>
              <a:ext uri="{FF2B5EF4-FFF2-40B4-BE49-F238E27FC236}">
                <a16:creationId xmlns:a16="http://schemas.microsoft.com/office/drawing/2014/main" id="{BA543E84-BB6B-BB31-820B-CCFA46167D74}"/>
              </a:ext>
            </a:extLst>
          </p:cNvPr>
          <p:cNvCxnSpPr/>
          <p:nvPr/>
        </p:nvCxnSpPr>
        <p:spPr>
          <a:xfrm>
            <a:off x="3614738" y="1843098"/>
            <a:ext cx="0" cy="456379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2" name="Chart 21">
            <a:extLst>
              <a:ext uri="{FF2B5EF4-FFF2-40B4-BE49-F238E27FC236}">
                <a16:creationId xmlns:a16="http://schemas.microsoft.com/office/drawing/2014/main" id="{4E39AE8B-DBB1-6385-074E-53A9AF908305}"/>
              </a:ext>
            </a:extLst>
          </p:cNvPr>
          <p:cNvGraphicFramePr>
            <a:graphicFrameLocks/>
          </p:cNvGraphicFramePr>
          <p:nvPr>
            <p:extLst>
              <p:ext uri="{D42A27DB-BD31-4B8C-83A1-F6EECF244321}">
                <p14:modId xmlns:p14="http://schemas.microsoft.com/office/powerpoint/2010/main" val="1048766102"/>
              </p:ext>
            </p:extLst>
          </p:nvPr>
        </p:nvGraphicFramePr>
        <p:xfrm>
          <a:off x="4208725" y="2411736"/>
          <a:ext cx="7052604" cy="3619352"/>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a:extLst>
              <a:ext uri="{FF2B5EF4-FFF2-40B4-BE49-F238E27FC236}">
                <a16:creationId xmlns:a16="http://schemas.microsoft.com/office/drawing/2014/main" id="{12F7151E-DCF4-B339-FC55-523B0F4BAB31}"/>
              </a:ext>
            </a:extLst>
          </p:cNvPr>
          <p:cNvSpPr txBox="1"/>
          <p:nvPr/>
        </p:nvSpPr>
        <p:spPr>
          <a:xfrm>
            <a:off x="10887673" y="3318348"/>
            <a:ext cx="1224514" cy="461665"/>
          </a:xfrm>
          <a:prstGeom prst="rect">
            <a:avLst/>
          </a:prstGeom>
          <a:noFill/>
        </p:spPr>
        <p:txBody>
          <a:bodyPr wrap="square" rtlCol="0">
            <a:spAutoFit/>
          </a:bodyPr>
          <a:lstStyle/>
          <a:p>
            <a:r>
              <a:rPr lang="en-CN" sz="1200" dirty="0">
                <a:latin typeface="Franklin Gothic Book" panose="020B0503020102020204" pitchFamily="34" charset="0"/>
              </a:rPr>
              <a:t>Product-related information</a:t>
            </a:r>
          </a:p>
        </p:txBody>
      </p:sp>
      <p:sp>
        <p:nvSpPr>
          <p:cNvPr id="25" name="TextBox 24">
            <a:extLst>
              <a:ext uri="{FF2B5EF4-FFF2-40B4-BE49-F238E27FC236}">
                <a16:creationId xmlns:a16="http://schemas.microsoft.com/office/drawing/2014/main" id="{3CEF9888-F6FF-B8A3-633D-14560DD19D6A}"/>
              </a:ext>
            </a:extLst>
          </p:cNvPr>
          <p:cNvSpPr txBox="1"/>
          <p:nvPr/>
        </p:nvSpPr>
        <p:spPr>
          <a:xfrm>
            <a:off x="10887672" y="4377071"/>
            <a:ext cx="1224514" cy="383026"/>
          </a:xfrm>
          <a:prstGeom prst="rect">
            <a:avLst/>
          </a:prstGeom>
          <a:noFill/>
        </p:spPr>
        <p:txBody>
          <a:bodyPr wrap="square" rtlCol="0">
            <a:spAutoFit/>
          </a:bodyPr>
          <a:lstStyle/>
          <a:p>
            <a:r>
              <a:rPr lang="en-CN" sz="1200" dirty="0">
                <a:latin typeface="Franklin Gothic Book" panose="020B0503020102020204" pitchFamily="34" charset="0"/>
              </a:rPr>
              <a:t>Price-related information</a:t>
            </a:r>
          </a:p>
        </p:txBody>
      </p:sp>
      <p:sp>
        <p:nvSpPr>
          <p:cNvPr id="26" name="TextBox 25">
            <a:extLst>
              <a:ext uri="{FF2B5EF4-FFF2-40B4-BE49-F238E27FC236}">
                <a16:creationId xmlns:a16="http://schemas.microsoft.com/office/drawing/2014/main" id="{025D85BC-05AE-E3FB-1168-FCE22D27EAC6}"/>
              </a:ext>
            </a:extLst>
          </p:cNvPr>
          <p:cNvSpPr txBox="1"/>
          <p:nvPr/>
        </p:nvSpPr>
        <p:spPr>
          <a:xfrm>
            <a:off x="10887672" y="5174511"/>
            <a:ext cx="1224514" cy="383026"/>
          </a:xfrm>
          <a:prstGeom prst="rect">
            <a:avLst/>
          </a:prstGeom>
          <a:noFill/>
        </p:spPr>
        <p:txBody>
          <a:bodyPr wrap="square" rtlCol="0">
            <a:spAutoFit/>
          </a:bodyPr>
          <a:lstStyle/>
          <a:p>
            <a:r>
              <a:rPr lang="en-CN" sz="1200" dirty="0">
                <a:latin typeface="Franklin Gothic Book" panose="020B0503020102020204" pitchFamily="34" charset="0"/>
              </a:rPr>
              <a:t>Content from celebrities</a:t>
            </a:r>
          </a:p>
        </p:txBody>
      </p:sp>
      <p:cxnSp>
        <p:nvCxnSpPr>
          <p:cNvPr id="28" name="Straight Connector 27">
            <a:extLst>
              <a:ext uri="{FF2B5EF4-FFF2-40B4-BE49-F238E27FC236}">
                <a16:creationId xmlns:a16="http://schemas.microsoft.com/office/drawing/2014/main" id="{31F5DCF2-9134-0A79-3843-1E6309D8EE69}"/>
              </a:ext>
            </a:extLst>
          </p:cNvPr>
          <p:cNvCxnSpPr>
            <a:cxnSpLocks/>
          </p:cNvCxnSpPr>
          <p:nvPr/>
        </p:nvCxnSpPr>
        <p:spPr>
          <a:xfrm flipH="1">
            <a:off x="5029192" y="4721398"/>
            <a:ext cx="5897224"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050019D-DB3E-0113-A9A4-5AB8C2A40F0C}"/>
              </a:ext>
            </a:extLst>
          </p:cNvPr>
          <p:cNvCxnSpPr>
            <a:cxnSpLocks/>
          </p:cNvCxnSpPr>
          <p:nvPr/>
        </p:nvCxnSpPr>
        <p:spPr>
          <a:xfrm flipV="1">
            <a:off x="10710121" y="3561548"/>
            <a:ext cx="217413" cy="8506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9EDA8E8-7A68-7154-2DE2-A48D2B86CECA}"/>
              </a:ext>
            </a:extLst>
          </p:cNvPr>
          <p:cNvCxnSpPr>
            <a:cxnSpLocks/>
          </p:cNvCxnSpPr>
          <p:nvPr/>
        </p:nvCxnSpPr>
        <p:spPr>
          <a:xfrm flipV="1">
            <a:off x="10718558" y="3974449"/>
            <a:ext cx="213044" cy="11165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EDB8573-6F2B-F93E-8364-2024D8A237FD}"/>
              </a:ext>
            </a:extLst>
          </p:cNvPr>
          <p:cNvCxnSpPr>
            <a:cxnSpLocks/>
          </p:cNvCxnSpPr>
          <p:nvPr/>
        </p:nvCxnSpPr>
        <p:spPr>
          <a:xfrm flipV="1">
            <a:off x="10706547" y="4582368"/>
            <a:ext cx="257902" cy="9727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FC0B21D-7DCF-707D-B961-45E486735E7F}"/>
              </a:ext>
            </a:extLst>
          </p:cNvPr>
          <p:cNvCxnSpPr>
            <a:cxnSpLocks/>
          </p:cNvCxnSpPr>
          <p:nvPr/>
        </p:nvCxnSpPr>
        <p:spPr>
          <a:xfrm flipV="1">
            <a:off x="10702372" y="5307665"/>
            <a:ext cx="234007" cy="13386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FE4716B-FB41-064E-C49A-EA431A72BAC4}"/>
              </a:ext>
            </a:extLst>
          </p:cNvPr>
          <p:cNvSpPr txBox="1"/>
          <p:nvPr/>
        </p:nvSpPr>
        <p:spPr>
          <a:xfrm>
            <a:off x="10887672" y="5629076"/>
            <a:ext cx="1224514" cy="383026"/>
          </a:xfrm>
          <a:prstGeom prst="rect">
            <a:avLst/>
          </a:prstGeom>
          <a:noFill/>
        </p:spPr>
        <p:txBody>
          <a:bodyPr wrap="square" rtlCol="0">
            <a:spAutoFit/>
          </a:bodyPr>
          <a:lstStyle/>
          <a:p>
            <a:r>
              <a:rPr lang="en-CN" sz="1200" dirty="0">
                <a:latin typeface="Franklin Gothic Book" panose="020B0503020102020204" pitchFamily="34" charset="0"/>
              </a:rPr>
              <a:t>Content from influencers</a:t>
            </a:r>
          </a:p>
        </p:txBody>
      </p:sp>
      <p:cxnSp>
        <p:nvCxnSpPr>
          <p:cNvPr id="34" name="Straight Connector 33">
            <a:extLst>
              <a:ext uri="{FF2B5EF4-FFF2-40B4-BE49-F238E27FC236}">
                <a16:creationId xmlns:a16="http://schemas.microsoft.com/office/drawing/2014/main" id="{9D30D7A4-6C76-FB54-609F-F209865CE6F8}"/>
              </a:ext>
            </a:extLst>
          </p:cNvPr>
          <p:cNvCxnSpPr>
            <a:cxnSpLocks/>
          </p:cNvCxnSpPr>
          <p:nvPr/>
        </p:nvCxnSpPr>
        <p:spPr>
          <a:xfrm>
            <a:off x="10717870" y="5711717"/>
            <a:ext cx="177551" cy="10887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73DCE005-DF50-1082-C758-BF8481AD5687}"/>
              </a:ext>
            </a:extLst>
          </p:cNvPr>
          <p:cNvSpPr txBox="1"/>
          <p:nvPr/>
        </p:nvSpPr>
        <p:spPr>
          <a:xfrm rot="16200000">
            <a:off x="2408317" y="4176045"/>
            <a:ext cx="3108511" cy="461665"/>
          </a:xfrm>
          <a:prstGeom prst="rect">
            <a:avLst/>
          </a:prstGeom>
          <a:noFill/>
        </p:spPr>
        <p:txBody>
          <a:bodyPr wrap="square">
            <a:spAutoFit/>
          </a:bodyPr>
          <a:lstStyle/>
          <a:p>
            <a:pPr algn="ctr"/>
            <a:r>
              <a:rPr lang="en-CN" sz="1200" b="1" dirty="0">
                <a:latin typeface="Bahnschrift" panose="020B0502040204020203" pitchFamily="34" charset="0"/>
              </a:rPr>
              <a:t>I</a:t>
            </a:r>
            <a:r>
              <a:rPr lang="en-US" sz="1200" b="1" dirty="0">
                <a:latin typeface="Bahnschrift" panose="020B0502040204020203" pitchFamily="34" charset="0"/>
              </a:rPr>
              <a:t>n</a:t>
            </a:r>
            <a:r>
              <a:rPr lang="en-CN" sz="1200" b="1" dirty="0">
                <a:latin typeface="Bahnschrift" panose="020B0502040204020203" pitchFamily="34" charset="0"/>
              </a:rPr>
              <a:t>dex </a:t>
            </a:r>
            <a:r>
              <a:rPr lang="en-US" sz="1200" b="1" dirty="0">
                <a:latin typeface="Bahnschrift" panose="020B0502040204020203" pitchFamily="34" charset="0"/>
              </a:rPr>
              <a:t>v</a:t>
            </a:r>
            <a:r>
              <a:rPr lang="en-CN" sz="1200" b="1" dirty="0">
                <a:latin typeface="Bahnschrift" panose="020B0502040204020203" pitchFamily="34" charset="0"/>
              </a:rPr>
              <a:t>s.</a:t>
            </a:r>
          </a:p>
          <a:p>
            <a:pPr algn="ctr"/>
            <a:r>
              <a:rPr lang="en-CN" sz="1200" b="1" dirty="0">
                <a:latin typeface="Bahnschrift" panose="020B0502040204020203" pitchFamily="34" charset="0"/>
              </a:rPr>
              <a:t> Average for other Content Types</a:t>
            </a:r>
          </a:p>
        </p:txBody>
      </p:sp>
      <p:sp>
        <p:nvSpPr>
          <p:cNvPr id="15" name="TextBox 14">
            <a:extLst>
              <a:ext uri="{FF2B5EF4-FFF2-40B4-BE49-F238E27FC236}">
                <a16:creationId xmlns:a16="http://schemas.microsoft.com/office/drawing/2014/main" id="{C9B1BE39-8DDB-1F2E-21D0-8D29B27B2ABD}"/>
              </a:ext>
            </a:extLst>
          </p:cNvPr>
          <p:cNvSpPr txBox="1"/>
          <p:nvPr/>
        </p:nvSpPr>
        <p:spPr>
          <a:xfrm>
            <a:off x="5088014" y="1759558"/>
            <a:ext cx="5756704" cy="369332"/>
          </a:xfrm>
          <a:prstGeom prst="rect">
            <a:avLst/>
          </a:prstGeom>
          <a:noFill/>
        </p:spPr>
        <p:txBody>
          <a:bodyPr wrap="none" rtlCol="0">
            <a:spAutoFit/>
          </a:bodyPr>
          <a:lstStyle/>
          <a:p>
            <a:pPr algn="ctr"/>
            <a:r>
              <a:rPr lang="en-CN" b="1" dirty="0">
                <a:latin typeface="Bahnschrift" panose="020B0502040204020203" pitchFamily="34" charset="0"/>
              </a:rPr>
              <a:t>WHAT KIND OF BRANDED CONTENT WILL MAKE YOU…</a:t>
            </a:r>
          </a:p>
        </p:txBody>
      </p:sp>
      <p:cxnSp>
        <p:nvCxnSpPr>
          <p:cNvPr id="18" name="Straight Connector 17">
            <a:extLst>
              <a:ext uri="{FF2B5EF4-FFF2-40B4-BE49-F238E27FC236}">
                <a16:creationId xmlns:a16="http://schemas.microsoft.com/office/drawing/2014/main" id="{E912901B-E4AC-0963-47D5-B74DDDB1A994}"/>
              </a:ext>
            </a:extLst>
          </p:cNvPr>
          <p:cNvCxnSpPr/>
          <p:nvPr/>
        </p:nvCxnSpPr>
        <p:spPr>
          <a:xfrm>
            <a:off x="7175523" y="2237738"/>
            <a:ext cx="159698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9819701-3DE0-C65C-6875-D7E93D92B9F3}"/>
              </a:ext>
            </a:extLst>
          </p:cNvPr>
          <p:cNvSpPr txBox="1"/>
          <p:nvPr/>
        </p:nvSpPr>
        <p:spPr>
          <a:xfrm>
            <a:off x="332442" y="1864430"/>
            <a:ext cx="3177529" cy="2554545"/>
          </a:xfrm>
          <a:prstGeom prst="rect">
            <a:avLst/>
          </a:prstGeom>
          <a:noFill/>
        </p:spPr>
        <p:txBody>
          <a:bodyPr wrap="square" rtlCol="0">
            <a:spAutoFit/>
          </a:bodyPr>
          <a:lstStyle/>
          <a:p>
            <a:pPr marL="187325" indent="-187325">
              <a:buFont typeface="Arial" panose="020B0604020202020204" pitchFamily="34" charset="0"/>
              <a:buChar char="•"/>
            </a:pPr>
            <a:r>
              <a:rPr lang="en-US" sz="1600" dirty="0">
                <a:latin typeface="Franklin Gothic Book" panose="020B0503020102020204" pitchFamily="34" charset="0"/>
              </a:rPr>
              <a:t>B</a:t>
            </a:r>
            <a:r>
              <a:rPr lang="en-CN" sz="1600" dirty="0">
                <a:latin typeface="Franklin Gothic Book" panose="020B0503020102020204" pitchFamily="34" charset="0"/>
              </a:rPr>
              <a:t>rand purpose</a:t>
            </a:r>
            <a:r>
              <a:rPr lang="nb-NO" sz="1600" dirty="0">
                <a:latin typeface="Franklin Gothic Book" panose="020B0503020102020204" pitchFamily="34" charset="0"/>
              </a:rPr>
              <a:t> </a:t>
            </a:r>
            <a:r>
              <a:rPr lang="en-GB" sz="1600" b="0" i="0" dirty="0">
                <a:effectLst/>
                <a:latin typeface="Franklin Gothic Book" panose="020B0503020102020204" pitchFamily="34" charset="0"/>
              </a:rPr>
              <a:t>is particularly powerful in helping a brand build </a:t>
            </a:r>
            <a:r>
              <a:rPr lang="en-GB" sz="1600" b="0" i="0" dirty="0">
                <a:effectLst/>
                <a:latin typeface="Arial" panose="020B0604020202020204" pitchFamily="34" charset="0"/>
              </a:rPr>
              <a:t>quality</a:t>
            </a:r>
            <a:r>
              <a:rPr lang="en-GB" sz="1600" b="0" i="0" dirty="0">
                <a:effectLst/>
                <a:latin typeface="Franklin Gothic Book" panose="020B0503020102020204" pitchFamily="34" charset="0"/>
              </a:rPr>
              <a:t> brand awareness. It outperforms other types of content when it comes to getting brands noticed, forming positive impressions with audiences, and triggering curiosity among consumers.</a:t>
            </a:r>
            <a:endParaRPr lang="en-CN" sz="1600" dirty="0">
              <a:latin typeface="Franklin Gothic Book" panose="020B0503020102020204" pitchFamily="34" charset="0"/>
            </a:endParaRPr>
          </a:p>
          <a:p>
            <a:pPr marL="187325" indent="-187325">
              <a:buFont typeface="Arial" panose="020B0604020202020204" pitchFamily="34" charset="0"/>
              <a:buChar char="•"/>
            </a:pPr>
            <a:endParaRPr lang="en-CN" sz="1600" dirty="0">
              <a:latin typeface="Franklin Gothic Book" panose="020B0503020102020204" pitchFamily="34" charset="0"/>
            </a:endParaRPr>
          </a:p>
        </p:txBody>
      </p:sp>
    </p:spTree>
    <p:extLst>
      <p:ext uri="{BB962C8B-B14F-4D97-AF65-F5344CB8AC3E}">
        <p14:creationId xmlns:p14="http://schemas.microsoft.com/office/powerpoint/2010/main" val="1470086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CF53B6F-6146-199A-96BC-A03506E38938}"/>
              </a:ext>
            </a:extLst>
          </p:cNvPr>
          <p:cNvCxnSpPr>
            <a:cxnSpLocks/>
          </p:cNvCxnSpPr>
          <p:nvPr/>
        </p:nvCxnSpPr>
        <p:spPr>
          <a:xfrm>
            <a:off x="206062" y="6658377"/>
            <a:ext cx="1106295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8375F8D-D136-260C-7342-54B84EFD5CED}"/>
              </a:ext>
            </a:extLst>
          </p:cNvPr>
          <p:cNvSpPr txBox="1"/>
          <p:nvPr/>
        </p:nvSpPr>
        <p:spPr>
          <a:xfrm>
            <a:off x="11243616" y="6481405"/>
            <a:ext cx="766557" cy="3539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N" sz="1700" b="1" i="0" u="none" strike="noStrike" kern="1200" cap="none" spc="-150" normalizeH="0" baseline="0" noProof="0" dirty="0">
                <a:ln>
                  <a:noFill/>
                </a:ln>
                <a:solidFill>
                  <a:prstClr val="white"/>
                </a:solidFill>
                <a:effectLst/>
                <a:uLnTx/>
                <a:uFillTx/>
                <a:latin typeface="Gotham Black" pitchFamily="2" charset="0"/>
                <a:ea typeface="+mn-ea"/>
                <a:cs typeface="Gotham Black" pitchFamily="2" charset="0"/>
              </a:rPr>
              <a:t>BBDO</a:t>
            </a:r>
          </a:p>
        </p:txBody>
      </p:sp>
      <p:sp>
        <p:nvSpPr>
          <p:cNvPr id="8" name="Rectangle 7">
            <a:extLst>
              <a:ext uri="{FF2B5EF4-FFF2-40B4-BE49-F238E27FC236}">
                <a16:creationId xmlns:a16="http://schemas.microsoft.com/office/drawing/2014/main" id="{B7C0DD20-D37E-53FF-3E5B-640DDF787856}"/>
              </a:ext>
            </a:extLst>
          </p:cNvPr>
          <p:cNvSpPr/>
          <p:nvPr/>
        </p:nvSpPr>
        <p:spPr>
          <a:xfrm>
            <a:off x="863600" y="2113627"/>
            <a:ext cx="139700" cy="2452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13A98108-5C9E-C645-D46F-6623946B3E0D}"/>
              </a:ext>
            </a:extLst>
          </p:cNvPr>
          <p:cNvSpPr txBox="1"/>
          <p:nvPr/>
        </p:nvSpPr>
        <p:spPr>
          <a:xfrm>
            <a:off x="1109946" y="2113627"/>
            <a:ext cx="10523254"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N" sz="1600" b="1" i="0" u="none" strike="noStrike" kern="1200" cap="none" spc="0" normalizeH="0" baseline="0" noProof="0" dirty="0">
                <a:ln>
                  <a:noFill/>
                </a:ln>
                <a:solidFill>
                  <a:prstClr val="white"/>
                </a:solidFill>
                <a:effectLst/>
                <a:uLnTx/>
                <a:uFillTx/>
                <a:latin typeface="Bahnschrift" panose="020B0502040204020203" pitchFamily="34" charset="0"/>
                <a:ea typeface="+mn-ea"/>
                <a:cs typeface="+mn-cs"/>
              </a:rPr>
              <a:t>LEARNING 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dirty="0">
                <a:solidFill>
                  <a:schemeClr val="bg1"/>
                </a:solidFill>
                <a:effectLst/>
                <a:latin typeface="Bahnschrift" panose="020B0502040204020203" pitchFamily="34" charset="0"/>
                <a:cs typeface="Calibri" panose="020F0502020204030204" pitchFamily="34" charset="0"/>
              </a:rPr>
              <a:t>ALTHOUGH PURPOSE-DRIVEN TOPICS VARY CONSIDERABLY BY COUNTRY, ONE TOPIC RESONATES STRONGLY ACROSS ALL MARKETS: ENVIRONMENT &amp; SUSTAINABILITY.</a:t>
            </a:r>
            <a:endParaRPr kumimoji="0" lang="en-CN" sz="3600" b="1" u="none" strike="noStrike" kern="1200" cap="none" spc="0" normalizeH="0" baseline="0" noProof="0" dirty="0">
              <a:ln>
                <a:noFill/>
              </a:ln>
              <a:solidFill>
                <a:schemeClr val="bg1"/>
              </a:solidFill>
              <a:effectLst/>
              <a:uLnTx/>
              <a:uFillTx/>
              <a:latin typeface="Bahnschrift" panose="020B0502040204020203" pitchFamily="34" charset="0"/>
              <a:cs typeface="Calibri" panose="020F0502020204030204" pitchFamily="34" charset="0"/>
            </a:endParaRPr>
          </a:p>
        </p:txBody>
      </p:sp>
    </p:spTree>
    <p:extLst>
      <p:ext uri="{BB962C8B-B14F-4D97-AF65-F5344CB8AC3E}">
        <p14:creationId xmlns:p14="http://schemas.microsoft.com/office/powerpoint/2010/main" val="37706862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15066</TotalTime>
  <Words>4671</Words>
  <Application>Microsoft Macintosh PowerPoint</Application>
  <PresentationFormat>Widescreen</PresentationFormat>
  <Paragraphs>686</Paragraphs>
  <Slides>46</Slides>
  <Notes>0</Notes>
  <HiddenSlides>7</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Bahnschrift</vt:lpstr>
      <vt:lpstr>Calibri</vt:lpstr>
      <vt:lpstr>Calibri Light</vt:lpstr>
      <vt:lpstr>Franklin Gothic Book</vt:lpstr>
      <vt:lpstr>Gotham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Hans Lopez-Vito 韩思乔 (BBDO Asia)</dc:creator>
  <cp:lastModifiedBy>Hans Lopez-Vito 韩思乔 (BBDO Asia)</cp:lastModifiedBy>
  <cp:revision>155</cp:revision>
  <cp:lastPrinted>2022-08-18T01:15:34Z</cp:lastPrinted>
  <dcterms:created xsi:type="dcterms:W3CDTF">2022-08-01T06:15:08Z</dcterms:created>
  <dcterms:modified xsi:type="dcterms:W3CDTF">2023-03-08T05:55:04Z</dcterms:modified>
</cp:coreProperties>
</file>